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7" r:id="rId2"/>
    <p:sldId id="264" r:id="rId3"/>
    <p:sldId id="309" r:id="rId4"/>
    <p:sldId id="293" r:id="rId5"/>
    <p:sldId id="323" r:id="rId6"/>
    <p:sldId id="274" r:id="rId7"/>
    <p:sldId id="318" r:id="rId8"/>
    <p:sldId id="322" r:id="rId9"/>
    <p:sldId id="333" r:id="rId10"/>
    <p:sldId id="310" r:id="rId11"/>
    <p:sldId id="319" r:id="rId12"/>
    <p:sldId id="321" r:id="rId13"/>
    <p:sldId id="326" r:id="rId14"/>
    <p:sldId id="325" r:id="rId15"/>
    <p:sldId id="269" r:id="rId16"/>
    <p:sldId id="311" r:id="rId17"/>
    <p:sldId id="327" r:id="rId18"/>
    <p:sldId id="330" r:id="rId19"/>
    <p:sldId id="328" r:id="rId20"/>
    <p:sldId id="329" r:id="rId21"/>
    <p:sldId id="287" r:id="rId22"/>
    <p:sldId id="299" r:id="rId23"/>
    <p:sldId id="331" r:id="rId24"/>
    <p:sldId id="332" r:id="rId25"/>
    <p:sldId id="302" r:id="rId26"/>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B113FFC8-D21B-4641-8D16-397C7F044D57}">
          <p14:sldIdLst>
            <p14:sldId id="317"/>
            <p14:sldId id="264"/>
            <p14:sldId id="309"/>
            <p14:sldId id="293"/>
            <p14:sldId id="323"/>
            <p14:sldId id="274"/>
            <p14:sldId id="318"/>
            <p14:sldId id="322"/>
            <p14:sldId id="333"/>
            <p14:sldId id="310"/>
            <p14:sldId id="319"/>
            <p14:sldId id="321"/>
            <p14:sldId id="326"/>
            <p14:sldId id="325"/>
            <p14:sldId id="269"/>
            <p14:sldId id="311"/>
            <p14:sldId id="327"/>
            <p14:sldId id="330"/>
            <p14:sldId id="328"/>
            <p14:sldId id="329"/>
            <p14:sldId id="287"/>
            <p14:sldId id="299"/>
            <p14:sldId id="331"/>
            <p14:sldId id="332"/>
          </p14:sldIdLst>
        </p14:section>
        <p14:section name="无标题节" id="{DC6565AA-5504-407A-A00B-367FA6126E87}">
          <p14:sldIdLst>
            <p14:sldId id="302"/>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FF"/>
    <a:srgbClr val="F79600"/>
    <a:srgbClr val="3992DB"/>
    <a:srgbClr val="005DA2"/>
    <a:srgbClr val="0F1836"/>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633" autoAdjust="0"/>
    <p:restoredTop sz="94660" autoAdjust="0"/>
  </p:normalViewPr>
  <p:slideViewPr>
    <p:cSldViewPr>
      <p:cViewPr>
        <p:scale>
          <a:sx n="110" d="100"/>
          <a:sy n="110" d="100"/>
        </p:scale>
        <p:origin x="-90" y="1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8402"/>
    </p:cViewPr>
  </p:sorterViewPr>
  <p:notesViewPr>
    <p:cSldViewPr>
      <p:cViewPr varScale="1">
        <p:scale>
          <a:sx n="86" d="100"/>
          <a:sy n="86" d="100"/>
        </p:scale>
        <p:origin x="-38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2022/3/17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extLst>
      <p:ext uri="{BB962C8B-B14F-4D97-AF65-F5344CB8AC3E}">
        <p14:creationId xmlns:p14="http://schemas.microsoft.com/office/powerpoint/2010/main" xmlns=""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2022/3/17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extLst>
      <p:ext uri="{BB962C8B-B14F-4D97-AF65-F5344CB8AC3E}">
        <p14:creationId xmlns:p14="http://schemas.microsoft.com/office/powerpoint/2010/main" xmlns=""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extLst>
      <p:ext uri="{BB962C8B-B14F-4D97-AF65-F5344CB8AC3E}">
        <p14:creationId xmlns:p14="http://schemas.microsoft.com/office/powerpoint/2010/main" xmlns=""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extLst>
      <p:ext uri="{BB962C8B-B14F-4D97-AF65-F5344CB8AC3E}">
        <p14:creationId xmlns:p14="http://schemas.microsoft.com/office/powerpoint/2010/main" xmlns="" val="105311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extLst>
      <p:ext uri="{BB962C8B-B14F-4D97-AF65-F5344CB8AC3E}">
        <p14:creationId xmlns:p14="http://schemas.microsoft.com/office/powerpoint/2010/main" xmlns="" val="8628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18</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20</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21</a:t>
            </a:fld>
            <a:endParaRPr lang="zh-CN" altLang="en-US"/>
          </a:p>
        </p:txBody>
      </p:sp>
    </p:spTree>
    <p:extLst>
      <p:ext uri="{BB962C8B-B14F-4D97-AF65-F5344CB8AC3E}">
        <p14:creationId xmlns:p14="http://schemas.microsoft.com/office/powerpoint/2010/main" xmlns="" val="372537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22</a:t>
            </a:fld>
            <a:endParaRPr lang="zh-CN" altLang="en-US"/>
          </a:p>
        </p:txBody>
      </p:sp>
    </p:spTree>
    <p:extLst>
      <p:ext uri="{BB962C8B-B14F-4D97-AF65-F5344CB8AC3E}">
        <p14:creationId xmlns:p14="http://schemas.microsoft.com/office/powerpoint/2010/main" xmlns="" val="2688857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23</a:t>
            </a:fld>
            <a:endParaRPr lang="zh-CN" altLang="en-US"/>
          </a:p>
        </p:txBody>
      </p:sp>
    </p:spTree>
    <p:extLst>
      <p:ext uri="{BB962C8B-B14F-4D97-AF65-F5344CB8AC3E}">
        <p14:creationId xmlns:p14="http://schemas.microsoft.com/office/powerpoint/2010/main" xmlns="" val="268885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24</a:t>
            </a:fld>
            <a:endParaRPr lang="zh-CN" altLang="en-US"/>
          </a:p>
        </p:txBody>
      </p:sp>
    </p:spTree>
    <p:extLst>
      <p:ext uri="{BB962C8B-B14F-4D97-AF65-F5344CB8AC3E}">
        <p14:creationId xmlns:p14="http://schemas.microsoft.com/office/powerpoint/2010/main" xmlns="" val="268885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25</a:t>
            </a:fld>
            <a:endParaRPr lang="zh-CN" altLang="en-US"/>
          </a:p>
        </p:txBody>
      </p:sp>
    </p:spTree>
    <p:extLst>
      <p:ext uri="{BB962C8B-B14F-4D97-AF65-F5344CB8AC3E}">
        <p14:creationId xmlns:p14="http://schemas.microsoft.com/office/powerpoint/2010/main" xmlns="" val="241019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xmlns="" val="37247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xmlns="" val="291226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xmlns="" val="105311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extLst>
      <p:ext uri="{BB962C8B-B14F-4D97-AF65-F5344CB8AC3E}">
        <p14:creationId xmlns:p14="http://schemas.microsoft.com/office/powerpoint/2010/main" xmlns="" val="313832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292895"/>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xmlns="" val="98311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xmlns="" val="104512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2022/3/17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9.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9.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9.jpe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9.jpe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234781" y="0"/>
            <a:ext cx="336542" cy="336420"/>
          </a:xfrm>
          <a:prstGeom prst="rect">
            <a:avLst/>
          </a:prstGeom>
        </p:spPr>
      </p:pic>
      <p:sp>
        <p:nvSpPr>
          <p:cNvPr id="43" name="Rectangle 3"/>
          <p:cNvSpPr txBox="1">
            <a:spLocks noChangeArrowheads="1"/>
          </p:cNvSpPr>
          <p:nvPr/>
        </p:nvSpPr>
        <p:spPr>
          <a:xfrm>
            <a:off x="1838684" y="1563638"/>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smtClean="0">
                <a:solidFill>
                  <a:schemeClr val="accent1"/>
                </a:solidFill>
                <a:latin typeface="微软雅黑" panose="020B0503020204020204" pitchFamily="34" charset="-122"/>
                <a:ea typeface="微软雅黑" panose="020B0503020204020204" pitchFamily="34" charset="-122"/>
              </a:rPr>
              <a:t>天津诺德知识产权代理事务所（特殊普通合伙）</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1528187" y="2199904"/>
            <a:ext cx="5749706" cy="87202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机构代码：</a:t>
            </a: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12213                      </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公司简介、知识产权服务介绍</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517414" y="2427734"/>
            <a:ext cx="6171780"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9" name="组合 48"/>
          <p:cNvGrpSpPr/>
          <p:nvPr/>
        </p:nvGrpSpPr>
        <p:grpSpPr>
          <a:xfrm>
            <a:off x="5758346" y="3075020"/>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4187016" y="3047805"/>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5004048" y="3047019"/>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2648206" y="3062596"/>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3419470" y="305480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4" name="图片 23" descr="nuode-01.png"/>
          <p:cNvPicPr/>
          <p:nvPr/>
        </p:nvPicPr>
        <p:blipFill>
          <a:blip r:embed="rId6" cstate="print"/>
          <a:stretch>
            <a:fillRect/>
          </a:stretch>
        </p:blipFill>
        <p:spPr>
          <a:xfrm>
            <a:off x="459326" y="146354"/>
            <a:ext cx="2048124" cy="1008112"/>
          </a:xfrm>
          <a:prstGeom prst="rect">
            <a:avLst/>
          </a:prstGeom>
        </p:spPr>
      </p:pic>
      <p:sp>
        <p:nvSpPr>
          <p:cNvPr id="28" name="矩形 9"/>
          <p:cNvSpPr>
            <a:spLocks noChangeArrowheads="1"/>
          </p:cNvSpPr>
          <p:nvPr/>
        </p:nvSpPr>
        <p:spPr bwMode="auto">
          <a:xfrm>
            <a:off x="0" y="1925784"/>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 name="AutoShape 11" descr="https://p0.ssl.qhimgs1.com/sdr/400__/t01edcab756344f403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13" descr="https://p0.ssl.qhimgs1.com/sdr/400__/t01edcab756344f4034.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TextBox 5"/>
          <p:cNvSpPr txBox="1"/>
          <p:nvPr/>
        </p:nvSpPr>
        <p:spPr>
          <a:xfrm>
            <a:off x="1286107" y="4803998"/>
            <a:ext cx="8064896" cy="276999"/>
          </a:xfrm>
          <a:prstGeom prst="rect">
            <a:avLst/>
          </a:prstGeom>
          <a:noFill/>
        </p:spPr>
        <p:txBody>
          <a:bodyPr wrap="square" rtlCol="0">
            <a:spAutoFit/>
          </a:bodyPr>
          <a:lstStyle/>
          <a:p>
            <a:r>
              <a:rPr lang="zh-CN" altLang="en-US" sz="1200" dirty="0"/>
              <a:t>地址：天津市南开区华苑产业园区开华道</a:t>
            </a:r>
            <a:r>
              <a:rPr lang="en-US" altLang="zh-CN" sz="1200" dirty="0"/>
              <a:t>3</a:t>
            </a:r>
            <a:r>
              <a:rPr lang="zh-CN" altLang="en-US" sz="1200" dirty="0"/>
              <a:t>号华科创业中心</a:t>
            </a:r>
            <a:r>
              <a:rPr lang="en-US" altLang="zh-CN" sz="1200" dirty="0"/>
              <a:t>501          </a:t>
            </a:r>
            <a:r>
              <a:rPr lang="zh-CN" altLang="en-US" sz="1200" dirty="0"/>
              <a:t>联系电话：</a:t>
            </a:r>
            <a:r>
              <a:rPr lang="en-US" altLang="zh-CN" sz="1200" dirty="0"/>
              <a:t>022-58391395</a:t>
            </a:r>
            <a:endParaRPr lang="zh-CN" altLang="en-US" sz="1200" dirty="0"/>
          </a:p>
        </p:txBody>
      </p:sp>
      <p:cxnSp>
        <p:nvCxnSpPr>
          <p:cNvPr id="40" name="直接连接符 39"/>
          <p:cNvCxnSpPr/>
          <p:nvPr/>
        </p:nvCxnSpPr>
        <p:spPr>
          <a:xfrm>
            <a:off x="467273" y="4795259"/>
            <a:ext cx="8303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20272" y="3150868"/>
            <a:ext cx="1129297" cy="1121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33670959"/>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video>
              <p:cMediaNode vol="80000" numSld="999" showWhenStopped="0">
                <p:cTn id="2" repeatCount="indefinite" fill="remove" display="0">
                  <p:stCondLst>
                    <p:cond delay="indefinite"/>
                  </p:stCondLst>
                  <p:endCondLst>
                    <p:cond evt="onStopAudio" delay="0">
                      <p:tgtEl>
                        <p:sldTgt/>
                      </p:tgtEl>
                    </p:cond>
                  </p:endCondLst>
                </p:cTn>
                <p:tgtEl>
                  <p:spTgt spid="2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5" name="TextBox 24"/>
          <p:cNvSpPr txBox="1"/>
          <p:nvPr/>
        </p:nvSpPr>
        <p:spPr>
          <a:xfrm>
            <a:off x="2962763" y="2168447"/>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核心团队、内容流程</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6" name="图片 25" descr="nuode-01.png"/>
          <p:cNvPicPr/>
          <p:nvPr/>
        </p:nvPicPr>
        <p:blipFill>
          <a:blip r:embed="rId3"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836718288"/>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6416" y="244374"/>
            <a:ext cx="212725"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131840" y="877381"/>
            <a:ext cx="5472608" cy="3661708"/>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r>
              <a:rPr lang="en-US" altLang="zh-CN" sz="1200" dirty="0"/>
              <a:t> </a:t>
            </a:r>
            <a:r>
              <a:rPr lang="en-US" altLang="zh-CN" sz="1200" dirty="0" smtClean="0"/>
              <a:t>        </a:t>
            </a:r>
            <a:r>
              <a:rPr lang="zh-CN" altLang="zh-CN" sz="1200" dirty="0" smtClean="0"/>
              <a:t>所长</a:t>
            </a:r>
            <a:r>
              <a:rPr lang="zh-CN" altLang="zh-CN" sz="1200" dirty="0"/>
              <a:t>栾志超先生为天津滨海知识产权保护法律公证服务中心副主任，原国家知识产权局发明专利审查员、复审员、</a:t>
            </a:r>
            <a:r>
              <a:rPr lang="en-US" altLang="zh-CN" sz="1200" dirty="0"/>
              <a:t>PCT</a:t>
            </a:r>
            <a:r>
              <a:rPr lang="zh-CN" altLang="zh-CN" sz="1200" dirty="0"/>
              <a:t>国际检索员。自</a:t>
            </a:r>
            <a:r>
              <a:rPr lang="en-US" altLang="zh-CN" sz="1200" dirty="0"/>
              <a:t>2005</a:t>
            </a:r>
            <a:r>
              <a:rPr lang="zh-CN" altLang="zh-CN" sz="1200" dirty="0"/>
              <a:t>年开始从事知识产权工作，曾担任国家知识产权局专利局发明审查员、复审员、</a:t>
            </a:r>
            <a:r>
              <a:rPr lang="en-US" altLang="zh-CN" sz="1200" dirty="0"/>
              <a:t>PCT</a:t>
            </a:r>
            <a:r>
              <a:rPr lang="zh-CN" altLang="zh-CN" sz="1200" dirty="0"/>
              <a:t>国际检索员等要职达</a:t>
            </a:r>
            <a:r>
              <a:rPr lang="en-US" altLang="zh-CN" sz="1200" dirty="0"/>
              <a:t>8</a:t>
            </a:r>
            <a:r>
              <a:rPr lang="zh-CN" altLang="zh-CN" sz="1200" dirty="0"/>
              <a:t>年，尤其擅长复审无效案件及发明实质审查案件的审查，在审查的近千件案件中积累了丰富的经验。栾志超先生同时也是资深专利代理人，成功完成了近千件专利案件的代理工作，其独到的眼光和见解帮助多家企业建立了优质的知识产权部门，并指导企业进行知识产权战略规划和部署；同时，栾志超先生为多家企业机构成功代理专利复审和无效工作，为企业维护其正当权益，帮助企业挽回知识产权诉讼产生的经济损失。</a:t>
            </a:r>
            <a:r>
              <a:rPr lang="en-US" altLang="zh-CN" sz="1200" dirty="0"/>
              <a:t>2014</a:t>
            </a:r>
            <a:r>
              <a:rPr lang="zh-CN" altLang="zh-CN" sz="1200" dirty="0"/>
              <a:t>年起担任知识产权代理事务所负责人，承担事务所经营、企业管理、知识产权运营管理、专利申请代理、专利复审无效代理、知识产权咨询等工作，业绩突出，在工作期间培养出众多经验丰富的优秀专利代理人，曾荣获天津市</a:t>
            </a:r>
            <a:r>
              <a:rPr lang="en-US" altLang="zh-CN" sz="1200" dirty="0"/>
              <a:t>“</a:t>
            </a:r>
            <a:r>
              <a:rPr lang="zh-CN" altLang="zh-CN" sz="1200" dirty="0"/>
              <a:t>高层次知识产权服务业人才</a:t>
            </a:r>
            <a:r>
              <a:rPr lang="en-US" altLang="zh-CN" sz="1200" dirty="0"/>
              <a:t>”</a:t>
            </a:r>
            <a:r>
              <a:rPr lang="zh-CN" altLang="zh-CN" sz="1200" dirty="0"/>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270" y="987574"/>
            <a:ext cx="2160172" cy="24460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876472" y="3620155"/>
            <a:ext cx="2088232" cy="854080"/>
          </a:xfrm>
          <a:prstGeom prst="rect">
            <a:avLst/>
          </a:prstGeom>
          <a:noFill/>
        </p:spPr>
        <p:txBody>
          <a:bodyPr wrap="square" rtlCol="0">
            <a:spAutoFit/>
          </a:bodyPr>
          <a:lstStyle/>
          <a:p>
            <a:pPr>
              <a:lnSpc>
                <a:spcPct val="150000"/>
              </a:lnSpc>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前审查员</a:t>
            </a:r>
            <a:endPar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专利代理师</a:t>
            </a:r>
            <a:endPar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天津大学  光学工程  硕士</a:t>
            </a:r>
          </a:p>
        </p:txBody>
      </p:sp>
      <p:sp>
        <p:nvSpPr>
          <p:cNvPr id="4" name="圆角矩形 3"/>
          <p:cNvSpPr/>
          <p:nvPr/>
        </p:nvSpPr>
        <p:spPr>
          <a:xfrm>
            <a:off x="3563888" y="699542"/>
            <a:ext cx="1497021"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领军人才</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2" name="图片 11" descr="nuode-01.png"/>
          <p:cNvPicPr/>
          <p:nvPr/>
        </p:nvPicPr>
        <p:blipFill>
          <a:blip r:embed="rId5"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970751594"/>
      </p:ext>
    </p:extLst>
  </p:cSld>
  <p:clrMapOvr>
    <a:masterClrMapping/>
  </p:clrMapOvr>
  <mc:AlternateContent xmlns:mc="http://schemas.openxmlformats.org/markup-compatibility/2006">
    <mc:Choice xmlns:p14="http://schemas.microsoft.com/office/powerpoint/2010/main" xmlns="" Requires="p14">
      <p:transition p14:dur="10" advClick="0" advTm="0"/>
    </mc:Choice>
    <mc:Fallback>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26354" y="247889"/>
            <a:ext cx="212725"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827584" y="877380"/>
            <a:ext cx="7746569" cy="1200329"/>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r>
              <a:rPr lang="zh-CN" altLang="en-US" sz="1200" dirty="0" smtClean="0"/>
              <a:t>         事务所目前拥有</a:t>
            </a:r>
            <a:r>
              <a:rPr lang="en-US" altLang="zh-CN" sz="1200" dirty="0" smtClean="0"/>
              <a:t>30</a:t>
            </a:r>
            <a:r>
              <a:rPr lang="zh-CN" altLang="en-US" sz="1200" dirty="0" smtClean="0"/>
              <a:t>多名知识产权专业人员，</a:t>
            </a:r>
            <a:r>
              <a:rPr lang="zh-CN" altLang="en-US" sz="1200" dirty="0"/>
              <a:t>团队成员均毕业于重点大学理工科专业或法律专业，其中包括经验丰富具有资质的专利代理人多名，硕士以上代理人占比 </a:t>
            </a:r>
            <a:r>
              <a:rPr lang="en-US" altLang="zh-CN" sz="1200" dirty="0"/>
              <a:t>70%</a:t>
            </a:r>
            <a:r>
              <a:rPr lang="zh-CN" altLang="en-US" sz="1200" dirty="0"/>
              <a:t>以上，专业涵盖机械、通信、化学、材料、医药等多个技术领域，且均已通过专业知识产权法律</a:t>
            </a:r>
            <a:r>
              <a:rPr lang="zh-CN" altLang="en-US" sz="1200" dirty="0" smtClean="0"/>
              <a:t>培训。</a:t>
            </a:r>
            <a:endParaRPr lang="zh-CN" altLang="zh-CN" sz="1200" dirty="0"/>
          </a:p>
        </p:txBody>
      </p:sp>
      <p:sp>
        <p:nvSpPr>
          <p:cNvPr id="4" name="圆角矩形 3"/>
          <p:cNvSpPr/>
          <p:nvPr/>
        </p:nvSpPr>
        <p:spPr>
          <a:xfrm>
            <a:off x="1467683" y="714535"/>
            <a:ext cx="1497021"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核心团队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Shape 2012"/>
          <p:cNvSpPr/>
          <p:nvPr/>
        </p:nvSpPr>
        <p:spPr>
          <a:xfrm>
            <a:off x="6808032" y="2346910"/>
            <a:ext cx="1436168" cy="994815"/>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2" name="Shape 2013"/>
          <p:cNvSpPr/>
          <p:nvPr/>
        </p:nvSpPr>
        <p:spPr>
          <a:xfrm>
            <a:off x="6808032" y="3773376"/>
            <a:ext cx="1449779" cy="1062128"/>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13" name="Shape 2014"/>
          <p:cNvSpPr/>
          <p:nvPr/>
        </p:nvSpPr>
        <p:spPr>
          <a:xfrm>
            <a:off x="1024769" y="3797130"/>
            <a:ext cx="1531007" cy="1078876"/>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4" name="Shape 2017"/>
          <p:cNvSpPr/>
          <p:nvPr/>
        </p:nvSpPr>
        <p:spPr>
          <a:xfrm>
            <a:off x="1039551" y="2355726"/>
            <a:ext cx="1516225" cy="1008112"/>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16" name="Shape 2021"/>
          <p:cNvSpPr/>
          <p:nvPr/>
        </p:nvSpPr>
        <p:spPr>
          <a:xfrm>
            <a:off x="1359429" y="2670234"/>
            <a:ext cx="1152128" cy="382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smtClean="0">
                <a:solidFill>
                  <a:schemeClr val="tx1">
                    <a:lumMod val="75000"/>
                    <a:lumOff val="25000"/>
                  </a:schemeClr>
                </a:solidFill>
                <a:latin typeface="微软雅黑" pitchFamily="34" charset="-122"/>
                <a:ea typeface="微软雅黑" pitchFamily="34" charset="-122"/>
              </a:rPr>
              <a:t>扎实的专业基础、多年从业积累，丰富的知识产权服务经验。</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7" name="Shape 2022"/>
          <p:cNvSpPr/>
          <p:nvPr/>
        </p:nvSpPr>
        <p:spPr>
          <a:xfrm>
            <a:off x="1420111" y="2356835"/>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专业背景</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Shape 2023"/>
          <p:cNvSpPr/>
          <p:nvPr/>
        </p:nvSpPr>
        <p:spPr>
          <a:xfrm>
            <a:off x="1331640" y="4109227"/>
            <a:ext cx="1099209" cy="3641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专利管理软件双控</a:t>
            </a:r>
            <a:r>
              <a:rPr lang="zh-CN" altLang="en-US" sz="1000" dirty="0" smtClean="0">
                <a:solidFill>
                  <a:schemeClr val="tx1">
                    <a:lumMod val="75000"/>
                    <a:lumOff val="25000"/>
                  </a:schemeClr>
                </a:solidFill>
                <a:latin typeface="微软雅黑" pitchFamily="34" charset="-122"/>
                <a:ea typeface="微软雅黑" pitchFamily="34" charset="-122"/>
              </a:rPr>
              <a:t>监控及丰富的流程管理经验及时转达官文，把控期限</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9" name="Shape 2024"/>
          <p:cNvSpPr/>
          <p:nvPr/>
        </p:nvSpPr>
        <p:spPr>
          <a:xfrm>
            <a:off x="1467683" y="3797130"/>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a:lnSpc>
                <a:spcPct val="120000"/>
              </a:lnSpc>
              <a:defRPr sz="3500">
                <a:solidFill>
                  <a:srgbClr val="53585F"/>
                </a:solidFill>
              </a:defRPr>
            </a:lvl1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高效的管理</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Shape 2025"/>
          <p:cNvSpPr/>
          <p:nvPr/>
        </p:nvSpPr>
        <p:spPr>
          <a:xfrm>
            <a:off x="6948263" y="2716356"/>
            <a:ext cx="1017811" cy="382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smtClean="0">
                <a:solidFill>
                  <a:schemeClr val="tx1">
                    <a:lumMod val="75000"/>
                    <a:lumOff val="25000"/>
                  </a:schemeClr>
                </a:solidFill>
                <a:latin typeface="微软雅黑" pitchFamily="34" charset="-122"/>
                <a:ea typeface="微软雅黑" pitchFamily="34" charset="-122"/>
              </a:rPr>
              <a:t>结合企业需求，针对性专利挖掘、专利布局，</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1" name="Shape 2026"/>
          <p:cNvSpPr/>
          <p:nvPr/>
        </p:nvSpPr>
        <p:spPr>
          <a:xfrm>
            <a:off x="6425181" y="2369023"/>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定制化方案</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Shape 2027"/>
          <p:cNvSpPr/>
          <p:nvPr/>
        </p:nvSpPr>
        <p:spPr>
          <a:xfrm>
            <a:off x="6880586" y="4171947"/>
            <a:ext cx="1236102" cy="364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smtClean="0">
                <a:solidFill>
                  <a:schemeClr val="tx1">
                    <a:lumMod val="75000"/>
                    <a:lumOff val="25000"/>
                  </a:schemeClr>
                </a:solidFill>
                <a:latin typeface="微软雅黑" pitchFamily="34" charset="-122"/>
                <a:ea typeface="微软雅黑" pitchFamily="34" charset="-122"/>
              </a:rPr>
              <a:t>提供政策咨询，项目申请辅导；专利预审，优先审查等</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3" name="Shape 2028"/>
          <p:cNvSpPr/>
          <p:nvPr/>
        </p:nvSpPr>
        <p:spPr>
          <a:xfrm>
            <a:off x="6447304" y="3869377"/>
            <a:ext cx="1401999" cy="301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r">
              <a:defRPr sz="3500">
                <a:solidFill>
                  <a:srgbClr val="53585F"/>
                </a:solidFill>
              </a:defRPr>
            </a:lvl1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全方位服务</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Group 2031"/>
          <p:cNvGrpSpPr/>
          <p:nvPr/>
        </p:nvGrpSpPr>
        <p:grpSpPr>
          <a:xfrm>
            <a:off x="861597" y="2624040"/>
            <a:ext cx="393978" cy="428633"/>
            <a:chOff x="0" y="0"/>
            <a:chExt cx="1910968" cy="1910968"/>
          </a:xfrm>
        </p:grpSpPr>
        <p:sp>
          <p:nvSpPr>
            <p:cNvPr id="35"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36"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25" name="Group 2034"/>
          <p:cNvGrpSpPr/>
          <p:nvPr/>
        </p:nvGrpSpPr>
        <p:grpSpPr>
          <a:xfrm>
            <a:off x="861597" y="4036886"/>
            <a:ext cx="393978" cy="381127"/>
            <a:chOff x="0" y="0"/>
            <a:chExt cx="1900299" cy="1900299"/>
          </a:xfrm>
        </p:grpSpPr>
        <p:sp>
          <p:nvSpPr>
            <p:cNvPr id="33"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34"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27" name="Group 2040"/>
          <p:cNvGrpSpPr/>
          <p:nvPr/>
        </p:nvGrpSpPr>
        <p:grpSpPr>
          <a:xfrm>
            <a:off x="8065347" y="2670234"/>
            <a:ext cx="343026" cy="342414"/>
            <a:chOff x="0" y="0"/>
            <a:chExt cx="1910968" cy="1910968"/>
          </a:xfrm>
        </p:grpSpPr>
        <p:sp>
          <p:nvSpPr>
            <p:cNvPr id="30"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32"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grpSp>
        <p:nvGrpSpPr>
          <p:cNvPr id="5" name="组合 4"/>
          <p:cNvGrpSpPr/>
          <p:nvPr/>
        </p:nvGrpSpPr>
        <p:grpSpPr>
          <a:xfrm>
            <a:off x="8132556" y="4076688"/>
            <a:ext cx="387596" cy="365989"/>
            <a:chOff x="7455794" y="3956628"/>
            <a:chExt cx="712614" cy="712614"/>
          </a:xfrm>
        </p:grpSpPr>
        <p:sp>
          <p:nvSpPr>
            <p:cNvPr id="26" name="Shape 2035"/>
            <p:cNvSpPr/>
            <p:nvPr/>
          </p:nvSpPr>
          <p:spPr>
            <a:xfrm>
              <a:off x="7455794" y="3956628"/>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sp>
          <p:nvSpPr>
            <p:cNvPr id="29" name="Shape 2036"/>
            <p:cNvSpPr/>
            <p:nvPr/>
          </p:nvSpPr>
          <p:spPr>
            <a:xfrm>
              <a:off x="7661305" y="4152083"/>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8672" y="2485889"/>
            <a:ext cx="3591498" cy="2020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6" name="组合 45"/>
          <p:cNvGrpSpPr/>
          <p:nvPr/>
        </p:nvGrpSpPr>
        <p:grpSpPr>
          <a:xfrm>
            <a:off x="2561700" y="2859783"/>
            <a:ext cx="332896" cy="1476785"/>
            <a:chOff x="2555776" y="2859783"/>
            <a:chExt cx="332896" cy="1476785"/>
          </a:xfrm>
        </p:grpSpPr>
        <p:cxnSp>
          <p:nvCxnSpPr>
            <p:cNvPr id="37" name="肘形连接符 36"/>
            <p:cNvCxnSpPr>
              <a:stCxn id="7" idx="1"/>
              <a:endCxn id="14" idx="3"/>
            </p:cNvCxnSpPr>
            <p:nvPr/>
          </p:nvCxnSpPr>
          <p:spPr>
            <a:xfrm rot="10800000">
              <a:off x="2555776" y="2859783"/>
              <a:ext cx="332896" cy="636241"/>
            </a:xfrm>
            <a:prstGeom prst="bentConnector3">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a:endCxn id="13" idx="3"/>
            </p:cNvCxnSpPr>
            <p:nvPr/>
          </p:nvCxnSpPr>
          <p:spPr>
            <a:xfrm rot="5400000">
              <a:off x="2217744" y="3826164"/>
              <a:ext cx="848437" cy="172371"/>
            </a:xfrm>
            <a:prstGeom prst="bentConnector2">
              <a:avLst/>
            </a:prstGeom>
            <a:ln>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rot="10800000">
            <a:off x="6484651" y="2605352"/>
            <a:ext cx="332896" cy="1476785"/>
            <a:chOff x="2555776" y="2859783"/>
            <a:chExt cx="332896" cy="1476785"/>
          </a:xfrm>
        </p:grpSpPr>
        <p:cxnSp>
          <p:nvCxnSpPr>
            <p:cNvPr id="49" name="肘形连接符 48"/>
            <p:cNvCxnSpPr/>
            <p:nvPr/>
          </p:nvCxnSpPr>
          <p:spPr>
            <a:xfrm rot="10800000">
              <a:off x="2555776" y="2859783"/>
              <a:ext cx="332896" cy="636241"/>
            </a:xfrm>
            <a:prstGeom prst="bentConnector3">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5400000">
              <a:off x="2217744" y="3826164"/>
              <a:ext cx="848437" cy="172371"/>
            </a:xfrm>
            <a:prstGeom prst="bentConnector2">
              <a:avLst/>
            </a:prstGeom>
            <a:ln>
              <a:prstDash val="sysDot"/>
              <a:tailEnd type="arrow"/>
            </a:ln>
          </p:spPr>
          <p:style>
            <a:lnRef idx="1">
              <a:schemeClr val="accent1"/>
            </a:lnRef>
            <a:fillRef idx="0">
              <a:schemeClr val="accent1"/>
            </a:fillRef>
            <a:effectRef idx="0">
              <a:schemeClr val="accent1"/>
            </a:effectRef>
            <a:fontRef idx="minor">
              <a:schemeClr val="tx1"/>
            </a:fontRef>
          </p:style>
        </p:cxnSp>
      </p:grpSp>
      <p:pic>
        <p:nvPicPr>
          <p:cNvPr id="52" name="图片 51" descr="nuode-01.png"/>
          <p:cNvPicPr/>
          <p:nvPr/>
        </p:nvPicPr>
        <p:blipFill>
          <a:blip r:embed="rId5"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2772416492"/>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6416" y="200199"/>
            <a:ext cx="212725"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06185" y="1029781"/>
            <a:ext cx="7582239" cy="3416320"/>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zh-CN" altLang="en-US" sz="1200" dirty="0" smtClean="0"/>
          </a:p>
        </p:txBody>
      </p:sp>
      <p:sp>
        <p:nvSpPr>
          <p:cNvPr id="14" name="TextBox 13"/>
          <p:cNvSpPr txBox="1"/>
          <p:nvPr/>
        </p:nvSpPr>
        <p:spPr>
          <a:xfrm>
            <a:off x="1403648" y="1491630"/>
            <a:ext cx="3024336" cy="2539157"/>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400" dirty="0"/>
              <a:t>国内外专利申请（包含</a:t>
            </a:r>
            <a:r>
              <a:rPr lang="en-US" altLang="zh-CN" sz="1400" dirty="0"/>
              <a:t>PCT</a:t>
            </a:r>
            <a:r>
              <a:rPr lang="zh-CN" altLang="en-US" sz="1400" dirty="0"/>
              <a:t>）</a:t>
            </a:r>
            <a:endParaRPr lang="en-US" altLang="zh-CN" sz="1400" dirty="0"/>
          </a:p>
          <a:p>
            <a:pPr marL="171450" indent="-171450">
              <a:lnSpc>
                <a:spcPct val="150000"/>
              </a:lnSpc>
              <a:buFont typeface="Wingdings" panose="05000000000000000000" pitchFamily="2" charset="2"/>
              <a:buChar char="u"/>
            </a:pPr>
            <a:r>
              <a:rPr lang="zh-CN" altLang="en-US" sz="1400" dirty="0"/>
              <a:t>专利检索</a:t>
            </a:r>
            <a:endParaRPr lang="en-US" altLang="zh-CN" sz="1400" dirty="0"/>
          </a:p>
          <a:p>
            <a:pPr marL="171450" indent="-171450">
              <a:lnSpc>
                <a:spcPct val="150000"/>
              </a:lnSpc>
              <a:buFont typeface="Wingdings" panose="05000000000000000000" pitchFamily="2" charset="2"/>
              <a:buChar char="u"/>
            </a:pPr>
            <a:r>
              <a:rPr lang="zh-CN" altLang="en-US" sz="1400" dirty="0"/>
              <a:t>侵权分析、诉讼</a:t>
            </a:r>
            <a:endParaRPr lang="en-US" altLang="zh-CN" sz="1400" dirty="0"/>
          </a:p>
          <a:p>
            <a:pPr marL="171450" indent="-171450">
              <a:lnSpc>
                <a:spcPct val="150000"/>
              </a:lnSpc>
              <a:buFont typeface="Wingdings" panose="05000000000000000000" pitchFamily="2" charset="2"/>
              <a:buChar char="u"/>
            </a:pPr>
            <a:r>
              <a:rPr lang="zh-CN" altLang="en-US" sz="1400" dirty="0"/>
              <a:t>专利复审</a:t>
            </a:r>
            <a:endParaRPr lang="en-US" altLang="zh-CN" sz="1400" dirty="0"/>
          </a:p>
          <a:p>
            <a:pPr marL="171450" indent="-171450">
              <a:lnSpc>
                <a:spcPct val="150000"/>
              </a:lnSpc>
              <a:buFont typeface="Wingdings" panose="05000000000000000000" pitchFamily="2" charset="2"/>
              <a:buChar char="u"/>
            </a:pPr>
            <a:r>
              <a:rPr lang="zh-CN" altLang="en-US" sz="1400" dirty="0"/>
              <a:t>专利</a:t>
            </a:r>
            <a:r>
              <a:rPr lang="zh-CN" altLang="en-US" sz="1400" dirty="0" smtClean="0"/>
              <a:t>无效</a:t>
            </a:r>
            <a:endParaRPr lang="en-US" altLang="zh-CN" sz="1400" dirty="0" smtClean="0"/>
          </a:p>
          <a:p>
            <a:pPr marL="171450" indent="-171450">
              <a:lnSpc>
                <a:spcPct val="150000"/>
              </a:lnSpc>
              <a:buFont typeface="Wingdings" panose="05000000000000000000" pitchFamily="2" charset="2"/>
              <a:buChar char="u"/>
            </a:pPr>
            <a:r>
              <a:rPr lang="zh-CN" altLang="en-US" sz="1400" dirty="0" smtClean="0"/>
              <a:t>知识产权托管</a:t>
            </a:r>
            <a:endParaRPr lang="en-US" altLang="zh-CN" sz="1400" dirty="0" smtClean="0"/>
          </a:p>
          <a:p>
            <a:pPr marL="171450" indent="-171450">
              <a:lnSpc>
                <a:spcPct val="150000"/>
              </a:lnSpc>
              <a:buFont typeface="Wingdings" panose="05000000000000000000" pitchFamily="2" charset="2"/>
              <a:buChar char="u"/>
            </a:pPr>
            <a:r>
              <a:rPr lang="zh-CN" altLang="en-US" sz="1400" dirty="0"/>
              <a:t>知识产权贯标辅导</a:t>
            </a:r>
            <a:endParaRPr lang="en-US" altLang="zh-CN" sz="1400" dirty="0"/>
          </a:p>
          <a:p>
            <a:pPr marL="171450" indent="-171450">
              <a:buFont typeface="Wingdings" panose="05000000000000000000" pitchFamily="2" charset="2"/>
              <a:buChar char="u"/>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47664" y="849761"/>
            <a:ext cx="1728192"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主要服务内容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923928" y="1487724"/>
            <a:ext cx="3024336" cy="2723823"/>
          </a:xfrm>
          <a:prstGeom prst="rect">
            <a:avLst/>
          </a:prstGeom>
          <a:noFill/>
        </p:spPr>
        <p:txBody>
          <a:bodyPr wrap="square" rtlCol="0">
            <a:spAutoFit/>
          </a:bodyPr>
          <a:lstStyle/>
          <a:p>
            <a:pPr marL="171450" indent="-171450">
              <a:lnSpc>
                <a:spcPct val="150000"/>
              </a:lnSpc>
              <a:buFont typeface="Wingdings" panose="05000000000000000000" pitchFamily="2" charset="2"/>
              <a:buChar char="u"/>
            </a:pPr>
            <a:r>
              <a:rPr lang="zh-CN" altLang="en-US" sz="1400" dirty="0" smtClean="0"/>
              <a:t>商标查询、商标注册及续展</a:t>
            </a:r>
            <a:endParaRPr lang="en-US" altLang="zh-CN" sz="1400" dirty="0" smtClean="0"/>
          </a:p>
          <a:p>
            <a:pPr marL="171450" indent="-171450">
              <a:lnSpc>
                <a:spcPct val="150000"/>
              </a:lnSpc>
              <a:buFont typeface="Wingdings" panose="05000000000000000000" pitchFamily="2" charset="2"/>
              <a:buChar char="u"/>
            </a:pPr>
            <a:r>
              <a:rPr lang="zh-CN" altLang="en-US" sz="1400" dirty="0" smtClean="0"/>
              <a:t>作品著作权登记</a:t>
            </a:r>
            <a:endParaRPr lang="en-US" altLang="zh-CN" sz="1400" dirty="0" smtClean="0"/>
          </a:p>
          <a:p>
            <a:pPr marL="171450" indent="-171450">
              <a:lnSpc>
                <a:spcPct val="150000"/>
              </a:lnSpc>
              <a:buFont typeface="Wingdings" panose="05000000000000000000" pitchFamily="2" charset="2"/>
              <a:buChar char="u"/>
            </a:pPr>
            <a:r>
              <a:rPr lang="zh-CN" altLang="en-US" sz="1400" dirty="0" smtClean="0"/>
              <a:t>软件著作权登记</a:t>
            </a:r>
            <a:endParaRPr lang="en-US" altLang="zh-CN" sz="1400" dirty="0" smtClean="0"/>
          </a:p>
          <a:p>
            <a:pPr marL="171450" indent="-171450">
              <a:lnSpc>
                <a:spcPct val="150000"/>
              </a:lnSpc>
              <a:buFont typeface="Wingdings" panose="05000000000000000000" pitchFamily="2" charset="2"/>
              <a:buChar char="u"/>
            </a:pPr>
            <a:r>
              <a:rPr lang="zh-CN" altLang="en-US" sz="1400" dirty="0" smtClean="0"/>
              <a:t>集成电路布图登记</a:t>
            </a:r>
            <a:endParaRPr lang="en-US" altLang="zh-CN" sz="1400" dirty="0" smtClean="0"/>
          </a:p>
          <a:p>
            <a:pPr marL="171450" indent="-171450">
              <a:lnSpc>
                <a:spcPct val="150000"/>
              </a:lnSpc>
              <a:buFont typeface="Wingdings" panose="05000000000000000000" pitchFamily="2" charset="2"/>
              <a:buChar char="u"/>
            </a:pPr>
            <a:r>
              <a:rPr lang="zh-CN" altLang="en-US" sz="1400" dirty="0" smtClean="0"/>
              <a:t>高价值专利</a:t>
            </a:r>
            <a:endParaRPr lang="en-US" altLang="zh-CN" sz="1400" dirty="0" smtClean="0"/>
          </a:p>
          <a:p>
            <a:pPr marL="171450" indent="-171450">
              <a:lnSpc>
                <a:spcPct val="150000"/>
              </a:lnSpc>
              <a:buFont typeface="Wingdings" panose="05000000000000000000" pitchFamily="2" charset="2"/>
              <a:buChar char="u"/>
            </a:pPr>
            <a:r>
              <a:rPr lang="zh-CN" altLang="en-US" sz="1400" dirty="0" smtClean="0"/>
              <a:t>专利预警</a:t>
            </a:r>
            <a:endParaRPr lang="en-US" altLang="zh-CN" sz="1400" dirty="0" smtClean="0"/>
          </a:p>
          <a:p>
            <a:pPr marL="171450" indent="-171450">
              <a:lnSpc>
                <a:spcPct val="150000"/>
              </a:lnSpc>
              <a:buFont typeface="Wingdings" panose="05000000000000000000" pitchFamily="2" charset="2"/>
              <a:buChar char="u"/>
            </a:pPr>
            <a:r>
              <a:rPr lang="zh-CN" altLang="en-US" sz="1400" dirty="0" smtClean="0"/>
              <a:t>高新技术企业认定咨询</a:t>
            </a:r>
            <a:endParaRPr lang="zh-CN" altLang="en-US" sz="1400" dirty="0"/>
          </a:p>
          <a:p>
            <a:pPr marL="171450" indent="-171450">
              <a:buFont typeface="Wingdings" panose="05000000000000000000" pitchFamily="2" charset="2"/>
              <a:buChar char="u"/>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u"/>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9" name="图片 18" descr="nuode-01.png"/>
          <p:cNvPicPr/>
          <p:nvPr/>
        </p:nvPicPr>
        <p:blipFill>
          <a:blip r:embed="rId4"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1671213688"/>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44409" y="15965"/>
            <a:ext cx="325104" cy="507064"/>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2" name="组合 171"/>
          <p:cNvGrpSpPr/>
          <p:nvPr/>
        </p:nvGrpSpPr>
        <p:grpSpPr>
          <a:xfrm>
            <a:off x="785786" y="785800"/>
            <a:ext cx="7528743" cy="4066330"/>
            <a:chOff x="785786" y="785800"/>
            <a:chExt cx="7528743" cy="4066330"/>
          </a:xfrm>
        </p:grpSpPr>
        <p:sp>
          <p:nvSpPr>
            <p:cNvPr id="61" name="TextBox 60"/>
            <p:cNvSpPr txBox="1"/>
            <p:nvPr/>
          </p:nvSpPr>
          <p:spPr>
            <a:xfrm>
              <a:off x="1014532" y="785800"/>
              <a:ext cx="1282970" cy="252840"/>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050" dirty="0" smtClean="0"/>
                <a:t>代理关系的确认</a:t>
              </a:r>
              <a:endParaRPr lang="zh-CN" altLang="en-US" sz="1050" dirty="0"/>
            </a:p>
          </p:txBody>
        </p:sp>
        <p:sp>
          <p:nvSpPr>
            <p:cNvPr id="62" name="TextBox 61"/>
            <p:cNvSpPr txBox="1"/>
            <p:nvPr/>
          </p:nvSpPr>
          <p:spPr>
            <a:xfrm>
              <a:off x="3016530" y="785800"/>
              <a:ext cx="2555993" cy="252840"/>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050" dirty="0" smtClean="0"/>
                <a:t>技术方案的沟通和交底材料的准备</a:t>
              </a:r>
              <a:endParaRPr lang="zh-CN" altLang="en-US" sz="1050" dirty="0"/>
            </a:p>
          </p:txBody>
        </p:sp>
        <p:sp>
          <p:nvSpPr>
            <p:cNvPr id="63" name="TextBox 62"/>
            <p:cNvSpPr txBox="1"/>
            <p:nvPr/>
          </p:nvSpPr>
          <p:spPr>
            <a:xfrm>
              <a:off x="2587902" y="1285866"/>
              <a:ext cx="3411307" cy="580045"/>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100" dirty="0" smtClean="0"/>
                <a:t>确认对技术方案的布局（或为权利要求布局，或为专利申请方案布局），代理师撰写专利稿，与发明人沟通，修改专利稿</a:t>
              </a:r>
              <a:endParaRPr lang="zh-CN" altLang="en-US" sz="1100" dirty="0"/>
            </a:p>
          </p:txBody>
        </p:sp>
        <p:sp>
          <p:nvSpPr>
            <p:cNvPr id="64" name="TextBox 63"/>
            <p:cNvSpPr txBox="1"/>
            <p:nvPr/>
          </p:nvSpPr>
          <p:spPr>
            <a:xfrm>
              <a:off x="3659472" y="2104596"/>
              <a:ext cx="1282970" cy="252840"/>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100" dirty="0" smtClean="0"/>
                <a:t>专利定稿</a:t>
              </a:r>
              <a:endParaRPr lang="zh-CN" altLang="en-US" sz="1100" dirty="0"/>
            </a:p>
          </p:txBody>
        </p:sp>
        <p:sp>
          <p:nvSpPr>
            <p:cNvPr id="65" name="TextBox 64"/>
            <p:cNvSpPr txBox="1"/>
            <p:nvPr/>
          </p:nvSpPr>
          <p:spPr>
            <a:xfrm>
              <a:off x="1561535" y="3131546"/>
              <a:ext cx="1471935" cy="252840"/>
            </a:xfrm>
            <a:prstGeom prst="rect">
              <a:avLst/>
            </a:prstGeom>
            <a:noFill/>
            <a:ln>
              <a:solidFill>
                <a:srgbClr val="FFC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1100" dirty="0" smtClean="0"/>
                <a:t>转发官文</a:t>
              </a:r>
              <a:r>
                <a:rPr lang="en-US" altLang="zh-CN" sz="1100" dirty="0" smtClean="0"/>
                <a:t>/</a:t>
              </a:r>
              <a:r>
                <a:rPr lang="zh-CN" altLang="en-US" sz="1100" dirty="0" smtClean="0"/>
                <a:t>官费缴纳</a:t>
              </a:r>
              <a:endParaRPr lang="zh-CN" altLang="en-US" sz="1100" dirty="0"/>
            </a:p>
          </p:txBody>
        </p:sp>
        <p:sp>
          <p:nvSpPr>
            <p:cNvPr id="66" name="TextBox 65"/>
            <p:cNvSpPr txBox="1"/>
            <p:nvPr/>
          </p:nvSpPr>
          <p:spPr>
            <a:xfrm>
              <a:off x="3659472" y="2857502"/>
              <a:ext cx="1273025" cy="252840"/>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1100" dirty="0" smtClean="0"/>
                <a:t>专利申报</a:t>
              </a:r>
              <a:endParaRPr lang="zh-CN" altLang="en-US" sz="1100" dirty="0"/>
            </a:p>
          </p:txBody>
        </p:sp>
        <p:sp>
          <p:nvSpPr>
            <p:cNvPr id="67" name="TextBox 66"/>
            <p:cNvSpPr txBox="1"/>
            <p:nvPr/>
          </p:nvSpPr>
          <p:spPr>
            <a:xfrm>
              <a:off x="902656" y="3509055"/>
              <a:ext cx="2298343" cy="1277273"/>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100" dirty="0" smtClean="0"/>
                <a:t>答复审查意见</a:t>
              </a:r>
              <a:r>
                <a:rPr lang="en-US" altLang="zh-CN" sz="1100" dirty="0" smtClean="0"/>
                <a:t>/</a:t>
              </a:r>
              <a:r>
                <a:rPr lang="zh-CN" altLang="en-US" sz="1100" dirty="0" smtClean="0"/>
                <a:t>补正</a:t>
              </a:r>
            </a:p>
            <a:p>
              <a:r>
                <a:rPr lang="zh-CN" altLang="en-US" sz="1100" dirty="0" smtClean="0"/>
                <a:t>方案一：完成答复</a:t>
              </a:r>
              <a:r>
                <a:rPr lang="en-US" altLang="zh-CN" sz="1100" dirty="0" smtClean="0"/>
                <a:t>/</a:t>
              </a:r>
              <a:r>
                <a:rPr lang="zh-CN" altLang="en-US" sz="1100" dirty="0" smtClean="0"/>
                <a:t>修改初稿，发于发明人，沟通修改直至形成答复</a:t>
              </a:r>
              <a:r>
                <a:rPr lang="en-US" altLang="zh-CN" sz="1100" dirty="0" smtClean="0"/>
                <a:t>/</a:t>
              </a:r>
              <a:r>
                <a:rPr lang="zh-CN" altLang="en-US" sz="1100" dirty="0" smtClean="0"/>
                <a:t>修改定稿；</a:t>
              </a:r>
              <a:endParaRPr lang="en-US" altLang="zh-CN" sz="1100" dirty="0" smtClean="0"/>
            </a:p>
            <a:p>
              <a:r>
                <a:rPr lang="zh-CN" altLang="en-US" sz="1100" dirty="0" smtClean="0"/>
                <a:t>方案二：根据发明人意愿，在发明人提供的答复内容基础上，提供修改建议，直至形成答复</a:t>
              </a:r>
              <a:r>
                <a:rPr lang="en-US" altLang="zh-CN" sz="1100" dirty="0" smtClean="0"/>
                <a:t>/</a:t>
              </a:r>
              <a:r>
                <a:rPr lang="zh-CN" altLang="en-US" sz="1100" dirty="0" smtClean="0"/>
                <a:t>修改定稿；</a:t>
              </a:r>
              <a:endParaRPr lang="zh-CN" altLang="en-US" sz="1100" dirty="0"/>
            </a:p>
          </p:txBody>
        </p:sp>
        <p:sp>
          <p:nvSpPr>
            <p:cNvPr id="68" name="TextBox 67"/>
            <p:cNvSpPr txBox="1"/>
            <p:nvPr/>
          </p:nvSpPr>
          <p:spPr>
            <a:xfrm>
              <a:off x="785786" y="1657520"/>
              <a:ext cx="1660898" cy="907251"/>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1100" dirty="0" smtClean="0"/>
                <a:t>专利申报材料：</a:t>
              </a:r>
              <a:endParaRPr lang="en-US" altLang="zh-CN" sz="1100" dirty="0" smtClean="0"/>
            </a:p>
            <a:p>
              <a:r>
                <a:rPr lang="en-US" altLang="zh-CN" sz="1100" dirty="0" smtClean="0"/>
                <a:t>1 </a:t>
              </a:r>
              <a:r>
                <a:rPr lang="zh-CN" altLang="en-US" sz="1100" dirty="0" smtClean="0"/>
                <a:t>专利申请信息（以确认单形式）；</a:t>
              </a:r>
              <a:endParaRPr lang="en-US" altLang="zh-CN" sz="1100" dirty="0" smtClean="0"/>
            </a:p>
            <a:p>
              <a:r>
                <a:rPr lang="en-US" altLang="zh-CN" sz="1100" dirty="0" smtClean="0"/>
                <a:t>2 </a:t>
              </a:r>
              <a:r>
                <a:rPr lang="zh-CN" altLang="en-US" sz="1100" dirty="0" smtClean="0"/>
                <a:t>委托书；</a:t>
              </a:r>
              <a:endParaRPr lang="en-US" altLang="zh-CN" sz="1100" dirty="0" smtClean="0"/>
            </a:p>
            <a:p>
              <a:r>
                <a:rPr lang="en-US" altLang="zh-CN" sz="1100" dirty="0" smtClean="0"/>
                <a:t>3</a:t>
              </a:r>
              <a:r>
                <a:rPr lang="zh-CN" altLang="en-US" sz="1100" dirty="0" smtClean="0"/>
                <a:t>承诺书（快审所需）</a:t>
              </a:r>
              <a:endParaRPr lang="zh-CN" altLang="en-US" sz="1100" dirty="0"/>
            </a:p>
          </p:txBody>
        </p:sp>
        <p:sp>
          <p:nvSpPr>
            <p:cNvPr id="69" name="TextBox 68"/>
            <p:cNvSpPr txBox="1"/>
            <p:nvPr/>
          </p:nvSpPr>
          <p:spPr>
            <a:xfrm>
              <a:off x="6404993" y="1736485"/>
              <a:ext cx="1909536" cy="1234455"/>
            </a:xfrm>
            <a:prstGeom prst="rect">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1100" dirty="0" smtClean="0"/>
                <a:t>专利申报其他信息：</a:t>
              </a:r>
              <a:endParaRPr lang="en-US" altLang="zh-CN" sz="1100" dirty="0" smtClean="0"/>
            </a:p>
            <a:p>
              <a:r>
                <a:rPr lang="en-US" altLang="zh-CN" sz="1100" dirty="0" smtClean="0"/>
                <a:t>1 </a:t>
              </a:r>
              <a:r>
                <a:rPr lang="zh-CN" altLang="en-US" sz="1100" dirty="0" smtClean="0"/>
                <a:t>费用减缓备案；</a:t>
              </a:r>
              <a:endParaRPr lang="en-US" altLang="zh-CN" sz="1100" dirty="0" smtClean="0"/>
            </a:p>
            <a:p>
              <a:r>
                <a:rPr lang="en-US" altLang="zh-CN" sz="1100" dirty="0" smtClean="0"/>
                <a:t>2 </a:t>
              </a:r>
              <a:r>
                <a:rPr lang="zh-CN" altLang="en-US" sz="1100" dirty="0" smtClean="0"/>
                <a:t>生物材料保藏证明及存活证明；</a:t>
              </a:r>
              <a:endParaRPr lang="en-US" altLang="zh-CN" sz="1100" dirty="0" smtClean="0"/>
            </a:p>
            <a:p>
              <a:r>
                <a:rPr lang="en-US" altLang="zh-CN" sz="1100" dirty="0" smtClean="0"/>
                <a:t>3 </a:t>
              </a:r>
              <a:r>
                <a:rPr lang="zh-CN" altLang="en-US" sz="1100" dirty="0" smtClean="0"/>
                <a:t>优先权的确认；</a:t>
              </a:r>
              <a:endParaRPr lang="en-US" altLang="zh-CN" sz="1100" dirty="0" smtClean="0"/>
            </a:p>
            <a:p>
              <a:r>
                <a:rPr lang="en-US" altLang="zh-CN" sz="1100" dirty="0" smtClean="0"/>
                <a:t>4 </a:t>
              </a:r>
              <a:r>
                <a:rPr lang="zh-CN" altLang="en-US" sz="1100" dirty="0" smtClean="0"/>
                <a:t>快审备案；</a:t>
              </a:r>
              <a:endParaRPr lang="en-US" altLang="zh-CN" sz="1100" dirty="0" smtClean="0"/>
            </a:p>
            <a:p>
              <a:r>
                <a:rPr lang="en-US" altLang="zh-CN" sz="1100" dirty="0" smtClean="0"/>
                <a:t>5 </a:t>
              </a:r>
              <a:r>
                <a:rPr lang="zh-CN" altLang="en-US" sz="1100" dirty="0" smtClean="0"/>
                <a:t>合作协议（快审所需）</a:t>
              </a:r>
              <a:endParaRPr lang="en-US" altLang="zh-CN" sz="1100" dirty="0" smtClean="0"/>
            </a:p>
          </p:txBody>
        </p:sp>
        <p:sp>
          <p:nvSpPr>
            <p:cNvPr id="70" name="TextBox 69"/>
            <p:cNvSpPr txBox="1"/>
            <p:nvPr/>
          </p:nvSpPr>
          <p:spPr>
            <a:xfrm>
              <a:off x="3643306" y="3640435"/>
              <a:ext cx="1282970" cy="26161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100" dirty="0" smtClean="0"/>
                <a:t>专利审查阶段</a:t>
              </a:r>
              <a:endParaRPr lang="zh-CN" altLang="en-US" sz="1100" dirty="0"/>
            </a:p>
          </p:txBody>
        </p:sp>
        <p:sp>
          <p:nvSpPr>
            <p:cNvPr id="71" name="TextBox 70"/>
            <p:cNvSpPr txBox="1"/>
            <p:nvPr/>
          </p:nvSpPr>
          <p:spPr>
            <a:xfrm>
              <a:off x="3643306" y="4599290"/>
              <a:ext cx="1282970" cy="252840"/>
            </a:xfrm>
            <a:prstGeom prst="rect">
              <a:avLst/>
            </a:prstGeom>
            <a:noFill/>
            <a:ln>
              <a:solidFill>
                <a:srgbClr val="9933F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100" dirty="0" smtClean="0"/>
                <a:t>专利授权</a:t>
              </a:r>
              <a:endParaRPr lang="zh-CN" altLang="en-US" sz="1100" dirty="0"/>
            </a:p>
          </p:txBody>
        </p:sp>
        <p:sp>
          <p:nvSpPr>
            <p:cNvPr id="72" name="TextBox 71"/>
            <p:cNvSpPr txBox="1"/>
            <p:nvPr/>
          </p:nvSpPr>
          <p:spPr>
            <a:xfrm>
              <a:off x="4786314" y="4143386"/>
              <a:ext cx="815532" cy="252840"/>
            </a:xfrm>
            <a:prstGeom prst="rect">
              <a:avLst/>
            </a:prstGeom>
            <a:noFill/>
            <a:ln>
              <a:solidFill>
                <a:srgbClr val="FFC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1100" dirty="0" smtClean="0"/>
                <a:t>官费代缴</a:t>
              </a:r>
              <a:endParaRPr lang="zh-CN" altLang="en-US" sz="1100" dirty="0"/>
            </a:p>
          </p:txBody>
        </p:sp>
        <p:sp>
          <p:nvSpPr>
            <p:cNvPr id="73" name="TextBox 72"/>
            <p:cNvSpPr txBox="1"/>
            <p:nvPr/>
          </p:nvSpPr>
          <p:spPr>
            <a:xfrm>
              <a:off x="5400498" y="4590516"/>
              <a:ext cx="1292916" cy="252840"/>
            </a:xfrm>
            <a:prstGeom prst="rect">
              <a:avLst/>
            </a:prstGeom>
            <a:noFill/>
            <a:ln>
              <a:solidFill>
                <a:srgbClr val="9933F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100" dirty="0" smtClean="0"/>
                <a:t>获得专利权</a:t>
              </a:r>
              <a:endParaRPr lang="zh-CN" altLang="en-US" sz="1100" dirty="0"/>
            </a:p>
          </p:txBody>
        </p:sp>
        <p:sp>
          <p:nvSpPr>
            <p:cNvPr id="75" name="TextBox 74"/>
            <p:cNvSpPr txBox="1"/>
            <p:nvPr/>
          </p:nvSpPr>
          <p:spPr>
            <a:xfrm>
              <a:off x="5370662" y="3640435"/>
              <a:ext cx="770776" cy="261610"/>
            </a:xfrm>
            <a:prstGeom prst="rect">
              <a:avLst/>
            </a:prstGeom>
            <a:solidFill>
              <a:schemeClr val="accent2">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1100" dirty="0" smtClean="0"/>
                <a:t>专利驳回</a:t>
              </a:r>
              <a:endParaRPr lang="zh-CN" altLang="en-US" sz="1100" dirty="0"/>
            </a:p>
          </p:txBody>
        </p:sp>
        <p:sp>
          <p:nvSpPr>
            <p:cNvPr id="76" name="TextBox 75"/>
            <p:cNvSpPr txBox="1"/>
            <p:nvPr/>
          </p:nvSpPr>
          <p:spPr>
            <a:xfrm>
              <a:off x="6929454" y="3643320"/>
              <a:ext cx="792088" cy="261610"/>
            </a:xfrm>
            <a:prstGeom prst="rect">
              <a:avLst/>
            </a:prstGeom>
            <a:solidFill>
              <a:schemeClr val="accent2">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1100" dirty="0" smtClean="0"/>
                <a:t>专利复审</a:t>
              </a:r>
              <a:endParaRPr lang="zh-CN" altLang="en-US" sz="1100" dirty="0"/>
            </a:p>
          </p:txBody>
        </p:sp>
        <p:sp>
          <p:nvSpPr>
            <p:cNvPr id="77" name="TextBox 76"/>
            <p:cNvSpPr txBox="1"/>
            <p:nvPr/>
          </p:nvSpPr>
          <p:spPr>
            <a:xfrm>
              <a:off x="5857884" y="4084134"/>
              <a:ext cx="1412262" cy="416442"/>
            </a:xfrm>
            <a:prstGeom prst="rect">
              <a:avLst/>
            </a:prstGeom>
            <a:solidFill>
              <a:schemeClr val="accent2">
                <a:lumMod val="20000"/>
                <a:lumOff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sz="1100" dirty="0" smtClean="0"/>
                <a:t>与发明人沟通分析是否有复审必要</a:t>
              </a:r>
              <a:endParaRPr lang="zh-CN" altLang="en-US" sz="1100" dirty="0"/>
            </a:p>
          </p:txBody>
        </p:sp>
        <p:cxnSp>
          <p:nvCxnSpPr>
            <p:cNvPr id="87" name="直接箭头连接符 86"/>
            <p:cNvCxnSpPr>
              <a:stCxn id="70" idx="2"/>
              <a:endCxn id="71" idx="0"/>
            </p:cNvCxnSpPr>
            <p:nvPr/>
          </p:nvCxnSpPr>
          <p:spPr>
            <a:xfrm rot="5400000">
              <a:off x="3936169" y="4250667"/>
              <a:ext cx="697245" cy="1588"/>
            </a:xfrm>
            <a:prstGeom prst="straightConnector1">
              <a:avLst/>
            </a:prstGeom>
            <a:ln>
              <a:solidFill>
                <a:srgbClr val="9933FF"/>
              </a:solidFill>
              <a:tailEnd type="arrow"/>
            </a:ln>
            <a:effectLst/>
          </p:spPr>
          <p:style>
            <a:lnRef idx="2">
              <a:schemeClr val="dk1"/>
            </a:lnRef>
            <a:fillRef idx="0">
              <a:schemeClr val="dk1"/>
            </a:fillRef>
            <a:effectRef idx="1">
              <a:schemeClr val="dk1"/>
            </a:effectRef>
            <a:fontRef idx="minor">
              <a:schemeClr val="tx1"/>
            </a:fontRef>
          </p:style>
        </p:cxnSp>
        <p:cxnSp>
          <p:nvCxnSpPr>
            <p:cNvPr id="88" name="直接箭头连接符 87"/>
            <p:cNvCxnSpPr>
              <a:stCxn id="71" idx="3"/>
              <a:endCxn id="73" idx="1"/>
            </p:cNvCxnSpPr>
            <p:nvPr/>
          </p:nvCxnSpPr>
          <p:spPr>
            <a:xfrm flipV="1">
              <a:off x="4926276" y="4716936"/>
              <a:ext cx="474222" cy="8774"/>
            </a:xfrm>
            <a:prstGeom prst="straightConnector1">
              <a:avLst/>
            </a:prstGeom>
            <a:ln>
              <a:solidFill>
                <a:srgbClr val="9933FF"/>
              </a:solidFill>
              <a:tailEnd type="arrow"/>
            </a:ln>
            <a:effectLst/>
          </p:spPr>
          <p:style>
            <a:lnRef idx="2">
              <a:schemeClr val="accent4"/>
            </a:lnRef>
            <a:fillRef idx="0">
              <a:schemeClr val="accent4"/>
            </a:fillRef>
            <a:effectRef idx="1">
              <a:schemeClr val="accent4"/>
            </a:effectRef>
            <a:fontRef idx="minor">
              <a:schemeClr val="tx1"/>
            </a:fontRef>
          </p:style>
        </p:cxnSp>
        <p:cxnSp>
          <p:nvCxnSpPr>
            <p:cNvPr id="89" name="直接箭头连接符 88"/>
            <p:cNvCxnSpPr>
              <a:stCxn id="73" idx="3"/>
              <a:endCxn id="155" idx="1"/>
            </p:cNvCxnSpPr>
            <p:nvPr/>
          </p:nvCxnSpPr>
          <p:spPr>
            <a:xfrm>
              <a:off x="6693414" y="4716936"/>
              <a:ext cx="378916" cy="10025"/>
            </a:xfrm>
            <a:prstGeom prst="straightConnector1">
              <a:avLst/>
            </a:prstGeom>
            <a:ln>
              <a:solidFill>
                <a:srgbClr val="9933FF"/>
              </a:solidFill>
              <a:tailEnd type="arrow"/>
            </a:ln>
          </p:spPr>
          <p:style>
            <a:lnRef idx="2">
              <a:schemeClr val="accent4"/>
            </a:lnRef>
            <a:fillRef idx="0">
              <a:schemeClr val="accent4"/>
            </a:fillRef>
            <a:effectRef idx="1">
              <a:schemeClr val="accent4"/>
            </a:effectRef>
            <a:fontRef idx="minor">
              <a:schemeClr val="tx1"/>
            </a:fontRef>
          </p:style>
        </p:cxnSp>
        <p:cxnSp>
          <p:nvCxnSpPr>
            <p:cNvPr id="90" name="直接箭头连接符 89"/>
            <p:cNvCxnSpPr>
              <a:stCxn id="70" idx="3"/>
              <a:endCxn id="75" idx="1"/>
            </p:cNvCxnSpPr>
            <p:nvPr/>
          </p:nvCxnSpPr>
          <p:spPr>
            <a:xfrm>
              <a:off x="4926276" y="3771240"/>
              <a:ext cx="444386" cy="158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96" name="直接连接符 95"/>
            <p:cNvCxnSpPr/>
            <p:nvPr/>
          </p:nvCxnSpPr>
          <p:spPr>
            <a:xfrm flipH="1">
              <a:off x="5191126" y="4415677"/>
              <a:ext cx="517" cy="289358"/>
            </a:xfrm>
            <a:prstGeom prst="line">
              <a:avLst/>
            </a:prstGeom>
            <a:ln>
              <a:solidFill>
                <a:srgbClr val="9933FF"/>
              </a:solidFill>
            </a:ln>
          </p:spPr>
          <p:style>
            <a:lnRef idx="2">
              <a:schemeClr val="accent4"/>
            </a:lnRef>
            <a:fillRef idx="0">
              <a:schemeClr val="accent4"/>
            </a:fillRef>
            <a:effectRef idx="1">
              <a:schemeClr val="accent4"/>
            </a:effectRef>
            <a:fontRef idx="minor">
              <a:schemeClr val="tx1"/>
            </a:fontRef>
          </p:style>
        </p:cxnSp>
        <p:sp>
          <p:nvSpPr>
            <p:cNvPr id="97" name="TextBox 96"/>
            <p:cNvSpPr txBox="1"/>
            <p:nvPr/>
          </p:nvSpPr>
          <p:spPr>
            <a:xfrm>
              <a:off x="1655902" y="2643188"/>
              <a:ext cx="1273024" cy="415498"/>
            </a:xfrm>
            <a:prstGeom prst="rect">
              <a:avLst/>
            </a:prstGeom>
            <a:noFill/>
            <a:ln>
              <a:solidFill>
                <a:srgbClr val="FFC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700" dirty="0" smtClean="0"/>
                <a:t>官费缴纳方式可为打款后代缴，也可为预先垫付，快审流程均为预先垫付</a:t>
              </a:r>
              <a:endParaRPr lang="zh-CN" altLang="en-US" sz="700" dirty="0"/>
            </a:p>
          </p:txBody>
        </p:sp>
        <p:sp>
          <p:nvSpPr>
            <p:cNvPr id="99" name="矩形 98"/>
            <p:cNvSpPr/>
            <p:nvPr/>
          </p:nvSpPr>
          <p:spPr>
            <a:xfrm>
              <a:off x="3530744" y="2789361"/>
              <a:ext cx="1541552" cy="1166937"/>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0" name="TextBox 99"/>
            <p:cNvSpPr txBox="1"/>
            <p:nvPr/>
          </p:nvSpPr>
          <p:spPr>
            <a:xfrm>
              <a:off x="5231424" y="3002180"/>
              <a:ext cx="1103950" cy="252840"/>
            </a:xfrm>
            <a:prstGeom prst="rect">
              <a:avLst/>
            </a:prstGeom>
            <a:solidFill>
              <a:srgbClr val="FFFFCC"/>
            </a:solidFill>
            <a:ln>
              <a:solidFill>
                <a:srgbClr val="FFFF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1100" dirty="0" smtClean="0"/>
                <a:t>快审阶段审查</a:t>
              </a:r>
              <a:endParaRPr lang="zh-CN" altLang="en-US" sz="1100" dirty="0"/>
            </a:p>
          </p:txBody>
        </p:sp>
        <p:cxnSp>
          <p:nvCxnSpPr>
            <p:cNvPr id="101" name="直接箭头连接符 100"/>
            <p:cNvCxnSpPr>
              <a:stCxn id="100" idx="1"/>
            </p:cNvCxnSpPr>
            <p:nvPr/>
          </p:nvCxnSpPr>
          <p:spPr>
            <a:xfrm flipH="1" flipV="1">
              <a:off x="5072296" y="3105224"/>
              <a:ext cx="159129" cy="2337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153573" y="2357436"/>
              <a:ext cx="775749" cy="261610"/>
            </a:xfrm>
            <a:prstGeom prst="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CN" altLang="en-US" sz="1100" dirty="0" smtClean="0"/>
                <a:t>质检</a:t>
              </a:r>
              <a:endParaRPr lang="zh-CN" altLang="en-US" sz="1100" dirty="0"/>
            </a:p>
          </p:txBody>
        </p:sp>
      </p:grpSp>
      <p:grpSp>
        <p:nvGrpSpPr>
          <p:cNvPr id="104" name="组合 36"/>
          <p:cNvGrpSpPr>
            <a:grpSpLocks/>
          </p:cNvGrpSpPr>
          <p:nvPr/>
        </p:nvGrpSpPr>
        <p:grpSpPr bwMode="auto">
          <a:xfrm flipV="1">
            <a:off x="6715140" y="642924"/>
            <a:ext cx="1935163" cy="506413"/>
            <a:chOff x="0" y="0"/>
            <a:chExt cx="1935168" cy="506624"/>
          </a:xfrm>
          <a:solidFill>
            <a:schemeClr val="accent2"/>
          </a:solidFill>
        </p:grpSpPr>
        <p:sp>
          <p:nvSpPr>
            <p:cNvPr id="105"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6"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xmlns=""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07" name="TextBox 51"/>
          <p:cNvSpPr>
            <a:spLocks noChangeArrowheads="1"/>
          </p:cNvSpPr>
          <p:nvPr/>
        </p:nvSpPr>
        <p:spPr bwMode="auto">
          <a:xfrm>
            <a:off x="6924201" y="766818"/>
            <a:ext cx="146329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专利代理服务流程</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pic>
        <p:nvPicPr>
          <p:cNvPr id="109" name="图片 108" descr="nuode-01.png"/>
          <p:cNvPicPr/>
          <p:nvPr/>
        </p:nvPicPr>
        <p:blipFill>
          <a:blip r:embed="rId4" cstate="print"/>
          <a:stretch>
            <a:fillRect/>
          </a:stretch>
        </p:blipFill>
        <p:spPr>
          <a:xfrm>
            <a:off x="7731112" y="24903"/>
            <a:ext cx="1170608" cy="563710"/>
          </a:xfrm>
          <a:prstGeom prst="rect">
            <a:avLst/>
          </a:prstGeom>
        </p:spPr>
      </p:pic>
      <p:cxnSp>
        <p:nvCxnSpPr>
          <p:cNvPr id="58" name="直接箭头连接符 57"/>
          <p:cNvCxnSpPr>
            <a:stCxn id="61" idx="3"/>
            <a:endCxn id="62" idx="1"/>
          </p:cNvCxnSpPr>
          <p:nvPr/>
        </p:nvCxnSpPr>
        <p:spPr>
          <a:xfrm>
            <a:off x="2297502" y="912220"/>
            <a:ext cx="719028" cy="1588"/>
          </a:xfrm>
          <a:prstGeom prst="straightConnector1">
            <a:avLst/>
          </a:prstGeom>
          <a:ln>
            <a:solidFill>
              <a:srgbClr val="92D050"/>
            </a:solidFill>
            <a:tailEnd type="arrow"/>
          </a:ln>
          <a:effectLst/>
        </p:spPr>
        <p:style>
          <a:lnRef idx="2">
            <a:schemeClr val="dk1"/>
          </a:lnRef>
          <a:fillRef idx="0">
            <a:schemeClr val="dk1"/>
          </a:fillRef>
          <a:effectRef idx="1">
            <a:schemeClr val="dk1"/>
          </a:effectRef>
          <a:fontRef idx="minor">
            <a:schemeClr val="tx1"/>
          </a:fontRef>
        </p:style>
      </p:cxnSp>
      <p:cxnSp>
        <p:nvCxnSpPr>
          <p:cNvPr id="116" name="直接箭头连接符 115"/>
          <p:cNvCxnSpPr>
            <a:stCxn id="62" idx="2"/>
            <a:endCxn id="63" idx="0"/>
          </p:cNvCxnSpPr>
          <p:nvPr/>
        </p:nvCxnSpPr>
        <p:spPr>
          <a:xfrm rot="5400000">
            <a:off x="4170429" y="1161768"/>
            <a:ext cx="247226" cy="971"/>
          </a:xfrm>
          <a:prstGeom prst="straightConnector1">
            <a:avLst/>
          </a:prstGeom>
          <a:ln>
            <a:solidFill>
              <a:srgbClr val="92D050"/>
            </a:solidFill>
            <a:tailEnd type="arrow"/>
          </a:ln>
          <a:effectLst/>
        </p:spPr>
        <p:style>
          <a:lnRef idx="2">
            <a:schemeClr val="dk1"/>
          </a:lnRef>
          <a:fillRef idx="0">
            <a:schemeClr val="dk1"/>
          </a:fillRef>
          <a:effectRef idx="1">
            <a:schemeClr val="dk1"/>
          </a:effectRef>
          <a:fontRef idx="minor">
            <a:schemeClr val="tx1"/>
          </a:fontRef>
        </p:style>
      </p:cxnSp>
      <p:cxnSp>
        <p:nvCxnSpPr>
          <p:cNvPr id="122" name="直接箭头连接符 121"/>
          <p:cNvCxnSpPr/>
          <p:nvPr/>
        </p:nvCxnSpPr>
        <p:spPr>
          <a:xfrm rot="5400000">
            <a:off x="4163121" y="1980498"/>
            <a:ext cx="247226" cy="971"/>
          </a:xfrm>
          <a:prstGeom prst="straightConnector1">
            <a:avLst/>
          </a:prstGeom>
          <a:ln>
            <a:solidFill>
              <a:srgbClr val="92D050"/>
            </a:solidFill>
            <a:tailEnd type="arrow"/>
          </a:ln>
          <a:effectLst/>
        </p:spPr>
        <p:style>
          <a:lnRef idx="2">
            <a:schemeClr val="dk1"/>
          </a:lnRef>
          <a:fillRef idx="0">
            <a:schemeClr val="dk1"/>
          </a:fillRef>
          <a:effectRef idx="1">
            <a:schemeClr val="dk1"/>
          </a:effectRef>
          <a:fontRef idx="minor">
            <a:schemeClr val="tx1"/>
          </a:fontRef>
        </p:style>
      </p:cxnSp>
      <p:cxnSp>
        <p:nvCxnSpPr>
          <p:cNvPr id="123" name="直接箭头连接符 122"/>
          <p:cNvCxnSpPr/>
          <p:nvPr/>
        </p:nvCxnSpPr>
        <p:spPr>
          <a:xfrm rot="5400000">
            <a:off x="4037197" y="2606488"/>
            <a:ext cx="500067" cy="1964"/>
          </a:xfrm>
          <a:prstGeom prst="straightConnector1">
            <a:avLst/>
          </a:prstGeom>
          <a:ln>
            <a:solidFill>
              <a:srgbClr val="92D050"/>
            </a:solidFill>
            <a:tailEnd type="arrow"/>
          </a:ln>
          <a:effectLst/>
        </p:spPr>
        <p:style>
          <a:lnRef idx="2">
            <a:schemeClr val="dk1"/>
          </a:lnRef>
          <a:fillRef idx="0">
            <a:schemeClr val="dk1"/>
          </a:fillRef>
          <a:effectRef idx="1">
            <a:schemeClr val="dk1"/>
          </a:effectRef>
          <a:fontRef idx="minor">
            <a:schemeClr val="tx1"/>
          </a:fontRef>
        </p:style>
      </p:cxnSp>
      <p:cxnSp>
        <p:nvCxnSpPr>
          <p:cNvPr id="128" name="直接箭头连接符 127"/>
          <p:cNvCxnSpPr/>
          <p:nvPr/>
        </p:nvCxnSpPr>
        <p:spPr>
          <a:xfrm rot="10800000" flipV="1">
            <a:off x="4286248" y="2500310"/>
            <a:ext cx="857256" cy="2"/>
          </a:xfrm>
          <a:prstGeom prst="straightConnector1">
            <a:avLst/>
          </a:prstGeom>
          <a:ln>
            <a:solidFill>
              <a:srgbClr val="92D050"/>
            </a:solidFill>
            <a:tailEnd type="arrow"/>
          </a:ln>
          <a:effectLst/>
        </p:spPr>
        <p:style>
          <a:lnRef idx="2">
            <a:schemeClr val="dk1"/>
          </a:lnRef>
          <a:fillRef idx="0">
            <a:schemeClr val="dk1"/>
          </a:fillRef>
          <a:effectRef idx="1">
            <a:schemeClr val="dk1"/>
          </a:effectRef>
          <a:fontRef idx="minor">
            <a:schemeClr val="tx1"/>
          </a:fontRef>
        </p:style>
      </p:cxnSp>
      <p:cxnSp>
        <p:nvCxnSpPr>
          <p:cNvPr id="132" name="肘形连接符 131"/>
          <p:cNvCxnSpPr>
            <a:stCxn id="68" idx="3"/>
          </p:cNvCxnSpPr>
          <p:nvPr/>
        </p:nvCxnSpPr>
        <p:spPr>
          <a:xfrm>
            <a:off x="2446684" y="2111146"/>
            <a:ext cx="1839564" cy="603480"/>
          </a:xfrm>
          <a:prstGeom prst="bentConnector3">
            <a:avLst>
              <a:gd name="adj1" fmla="val 50000"/>
            </a:avLst>
          </a:prstGeom>
          <a:ln>
            <a:solidFill>
              <a:srgbClr val="00B0F0"/>
            </a:solidFill>
          </a:ln>
          <a:effectLst/>
        </p:spPr>
        <p:style>
          <a:lnRef idx="2">
            <a:schemeClr val="dk1"/>
          </a:lnRef>
          <a:fillRef idx="0">
            <a:schemeClr val="dk1"/>
          </a:fillRef>
          <a:effectRef idx="1">
            <a:schemeClr val="dk1"/>
          </a:effectRef>
          <a:fontRef idx="minor">
            <a:schemeClr val="tx1"/>
          </a:fontRef>
        </p:style>
      </p:cxnSp>
      <p:cxnSp>
        <p:nvCxnSpPr>
          <p:cNvPr id="135" name="肘形连接符 134"/>
          <p:cNvCxnSpPr>
            <a:stCxn id="69" idx="1"/>
          </p:cNvCxnSpPr>
          <p:nvPr/>
        </p:nvCxnSpPr>
        <p:spPr>
          <a:xfrm rot="10800000" flipV="1">
            <a:off x="4286249" y="2353712"/>
            <a:ext cx="2118745" cy="360913"/>
          </a:xfrm>
          <a:prstGeom prst="bentConnector3">
            <a:avLst>
              <a:gd name="adj1" fmla="val 11607"/>
            </a:avLst>
          </a:prstGeom>
          <a:ln>
            <a:solidFill>
              <a:srgbClr val="00B0F0"/>
            </a:solidFill>
          </a:ln>
          <a:effectLst/>
        </p:spPr>
        <p:style>
          <a:lnRef idx="2">
            <a:schemeClr val="dk1"/>
          </a:lnRef>
          <a:fillRef idx="0">
            <a:schemeClr val="dk1"/>
          </a:fillRef>
          <a:effectRef idx="1">
            <a:schemeClr val="dk1"/>
          </a:effectRef>
          <a:fontRef idx="minor">
            <a:schemeClr val="tx1"/>
          </a:fontRef>
        </p:style>
      </p:cxnSp>
      <p:cxnSp>
        <p:nvCxnSpPr>
          <p:cNvPr id="141" name="直接箭头连接符 140"/>
          <p:cNvCxnSpPr>
            <a:endCxn id="70" idx="1"/>
          </p:cNvCxnSpPr>
          <p:nvPr/>
        </p:nvCxnSpPr>
        <p:spPr>
          <a:xfrm flipV="1">
            <a:off x="3214678" y="3771240"/>
            <a:ext cx="428628" cy="14956"/>
          </a:xfrm>
          <a:prstGeom prst="straightConnector1">
            <a:avLst/>
          </a:prstGeom>
          <a:ln>
            <a:solidFill>
              <a:srgbClr val="FFC000"/>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150" name="直接箭头连接符 149"/>
          <p:cNvCxnSpPr>
            <a:stCxn id="66" idx="2"/>
            <a:endCxn id="70" idx="0"/>
          </p:cNvCxnSpPr>
          <p:nvPr/>
        </p:nvCxnSpPr>
        <p:spPr>
          <a:xfrm rot="5400000">
            <a:off x="4025342" y="3369791"/>
            <a:ext cx="530093" cy="11194"/>
          </a:xfrm>
          <a:prstGeom prst="straightConnector1">
            <a:avLst/>
          </a:prstGeom>
          <a:ln>
            <a:solidFill>
              <a:srgbClr val="00B0F0"/>
            </a:solidFill>
            <a:tailEnd type="arrow"/>
          </a:ln>
          <a:effectLst/>
        </p:spPr>
        <p:style>
          <a:lnRef idx="2">
            <a:schemeClr val="dk1"/>
          </a:lnRef>
          <a:fillRef idx="0">
            <a:schemeClr val="dk1"/>
          </a:fillRef>
          <a:effectRef idx="1">
            <a:schemeClr val="dk1"/>
          </a:effectRef>
          <a:fontRef idx="minor">
            <a:schemeClr val="tx1"/>
          </a:fontRef>
        </p:style>
      </p:cxnSp>
      <p:sp>
        <p:nvSpPr>
          <p:cNvPr id="155" name="TextBox 154"/>
          <p:cNvSpPr txBox="1"/>
          <p:nvPr/>
        </p:nvSpPr>
        <p:spPr>
          <a:xfrm>
            <a:off x="7072330" y="4596156"/>
            <a:ext cx="1292916" cy="261610"/>
          </a:xfrm>
          <a:prstGeom prst="rect">
            <a:avLst/>
          </a:prstGeom>
          <a:noFill/>
          <a:ln>
            <a:solidFill>
              <a:srgbClr val="9933FF"/>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100" dirty="0" smtClean="0"/>
              <a:t>缴纳年费</a:t>
            </a:r>
            <a:endParaRPr lang="zh-CN" altLang="en-US" sz="1100" dirty="0"/>
          </a:p>
        </p:txBody>
      </p:sp>
      <p:cxnSp>
        <p:nvCxnSpPr>
          <p:cNvPr id="162" name="直接箭头连接符 161"/>
          <p:cNvCxnSpPr/>
          <p:nvPr/>
        </p:nvCxnSpPr>
        <p:spPr>
          <a:xfrm rot="5400000">
            <a:off x="5930116" y="3999716"/>
            <a:ext cx="142876" cy="1588"/>
          </a:xfrm>
          <a:prstGeom prst="straightConnector1">
            <a:avLst/>
          </a:prstGeom>
          <a:ln>
            <a:solidFill>
              <a:srgbClr val="FF0000"/>
            </a:solidFill>
            <a:tailEnd type="arrow"/>
          </a:ln>
          <a:effectLst/>
        </p:spPr>
        <p:style>
          <a:lnRef idx="2">
            <a:schemeClr val="dk1"/>
          </a:lnRef>
          <a:fillRef idx="0">
            <a:schemeClr val="dk1"/>
          </a:fillRef>
          <a:effectRef idx="1">
            <a:schemeClr val="dk1"/>
          </a:effectRef>
          <a:fontRef idx="minor">
            <a:schemeClr val="tx1"/>
          </a:fontRef>
        </p:style>
      </p:cxnSp>
      <p:cxnSp>
        <p:nvCxnSpPr>
          <p:cNvPr id="163" name="直接箭头连接符 162"/>
          <p:cNvCxnSpPr/>
          <p:nvPr/>
        </p:nvCxnSpPr>
        <p:spPr>
          <a:xfrm rot="5400000" flipH="1" flipV="1">
            <a:off x="7071536" y="3999716"/>
            <a:ext cx="142876" cy="1588"/>
          </a:xfrm>
          <a:prstGeom prst="straightConnector1">
            <a:avLst/>
          </a:prstGeom>
          <a:ln>
            <a:solidFill>
              <a:srgbClr val="FF0000"/>
            </a:solidFill>
            <a:tailEnd type="arrow"/>
          </a:ln>
          <a:effectLst/>
        </p:spPr>
        <p:style>
          <a:lnRef idx="2">
            <a:schemeClr val="dk1"/>
          </a:lnRef>
          <a:fillRef idx="0">
            <a:schemeClr val="dk1"/>
          </a:fillRef>
          <a:effectRef idx="1">
            <a:schemeClr val="dk1"/>
          </a:effectRef>
          <a:fontRef idx="minor">
            <a:schemeClr val="tx1"/>
          </a:fontRef>
        </p:style>
      </p:cxnSp>
      <p:cxnSp>
        <p:nvCxnSpPr>
          <p:cNvPr id="167" name="直接连接符 166"/>
          <p:cNvCxnSpPr/>
          <p:nvPr/>
        </p:nvCxnSpPr>
        <p:spPr>
          <a:xfrm rot="5400000" flipH="1" flipV="1">
            <a:off x="7216000" y="3571088"/>
            <a:ext cx="142876" cy="1588"/>
          </a:xfrm>
          <a:prstGeom prst="line">
            <a:avLst/>
          </a:prstGeom>
          <a:ln>
            <a:solidFill>
              <a:srgbClr val="FF0000"/>
            </a:solidFill>
          </a:ln>
          <a:effectLst/>
        </p:spPr>
        <p:style>
          <a:lnRef idx="2">
            <a:schemeClr val="dk1"/>
          </a:lnRef>
          <a:fillRef idx="0">
            <a:schemeClr val="dk1"/>
          </a:fillRef>
          <a:effectRef idx="1">
            <a:schemeClr val="dk1"/>
          </a:effectRef>
          <a:fontRef idx="minor">
            <a:schemeClr val="tx1"/>
          </a:fontRef>
        </p:style>
      </p:cxnSp>
      <p:cxnSp>
        <p:nvCxnSpPr>
          <p:cNvPr id="169" name="直接连接符 168"/>
          <p:cNvCxnSpPr/>
          <p:nvPr/>
        </p:nvCxnSpPr>
        <p:spPr>
          <a:xfrm rot="10800000">
            <a:off x="4643438" y="3500444"/>
            <a:ext cx="2643206" cy="1588"/>
          </a:xfrm>
          <a:prstGeom prst="line">
            <a:avLst/>
          </a:prstGeom>
          <a:ln>
            <a:solidFill>
              <a:srgbClr val="FF0000"/>
            </a:solidFill>
          </a:ln>
          <a:effectLst/>
        </p:spPr>
        <p:style>
          <a:lnRef idx="2">
            <a:schemeClr val="dk1"/>
          </a:lnRef>
          <a:fillRef idx="0">
            <a:schemeClr val="dk1"/>
          </a:fillRef>
          <a:effectRef idx="1">
            <a:schemeClr val="dk1"/>
          </a:effectRef>
          <a:fontRef idx="minor">
            <a:schemeClr val="tx1"/>
          </a:fontRef>
        </p:style>
      </p:cxnSp>
      <p:cxnSp>
        <p:nvCxnSpPr>
          <p:cNvPr id="171" name="直接箭头连接符 170"/>
          <p:cNvCxnSpPr/>
          <p:nvPr/>
        </p:nvCxnSpPr>
        <p:spPr>
          <a:xfrm rot="5400000">
            <a:off x="4572000" y="3571882"/>
            <a:ext cx="142876" cy="1588"/>
          </a:xfrm>
          <a:prstGeom prst="straightConnector1">
            <a:avLst/>
          </a:prstGeom>
          <a:ln>
            <a:solidFill>
              <a:srgbClr val="FF0000"/>
            </a:solidFill>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2335257909"/>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6416" y="183717"/>
            <a:ext cx="212725" cy="3317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47583"/>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5508105" y="1131590"/>
            <a:ext cx="1876604"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全方位协助</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费减备案</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申请</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预审</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优先审查</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费用代缴</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增值服务</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专利咨询</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专业培训</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smtClean="0">
                <a:solidFill>
                  <a:schemeClr val="tx1">
                    <a:lumMod val="75000"/>
                    <a:lumOff val="25000"/>
                  </a:schemeClr>
                </a:solidFill>
                <a:latin typeface="微软雅黑" panose="020B0503020204020204" pitchFamily="34" charset="-122"/>
                <a:ea typeface="微软雅黑" panose="020B0503020204020204" pitchFamily="34" charset="-122"/>
              </a:rPr>
              <a:t>丰富</a:t>
            </a: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的</a:t>
            </a:r>
            <a:r>
              <a:rPr lang="zh-CN" altLang="en-US" sz="1200" b="1" smtClean="0">
                <a:solidFill>
                  <a:schemeClr val="tx1">
                    <a:lumMod val="75000"/>
                    <a:lumOff val="25000"/>
                  </a:schemeClr>
                </a:solidFill>
                <a:latin typeface="微软雅黑" panose="020B0503020204020204" pitchFamily="34" charset="-122"/>
                <a:ea typeface="微软雅黑" panose="020B0503020204020204" pitchFamily="34" charset="-122"/>
              </a:rPr>
              <a:t>代理</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经验</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涉及生物医药、高端装备多领域高校、医院、企业多方面合作</a:t>
            </a:r>
            <a:endParaRPr lang="en-US" altLang="zh-CN" sz="1000" dirty="0" smtClean="0">
              <a:solidFill>
                <a:schemeClr val="tx1">
                  <a:lumMod val="75000"/>
                  <a:lumOff val="25000"/>
                </a:schemeClr>
              </a:solidFill>
              <a:latin typeface="微软雅黑" pitchFamily="34" charset="-122"/>
              <a:ea typeface="微软雅黑"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申请、无效、诉讼</a:t>
            </a:r>
            <a:r>
              <a:rPr lang="zh-CN" altLang="en-US" sz="1000" dirty="0">
                <a:solidFill>
                  <a:schemeClr val="tx1">
                    <a:lumMod val="75000"/>
                    <a:lumOff val="25000"/>
                  </a:schemeClr>
                </a:solidFill>
                <a:latin typeface="微软雅黑" pitchFamily="34" charset="-122"/>
                <a:ea typeface="微软雅黑" pitchFamily="34" charset="-122"/>
              </a:rPr>
              <a:t>多</a:t>
            </a:r>
            <a:r>
              <a:rPr lang="zh-CN" altLang="en-US" sz="1000" dirty="0" smtClean="0">
                <a:solidFill>
                  <a:schemeClr val="tx1">
                    <a:lumMod val="75000"/>
                    <a:lumOff val="25000"/>
                  </a:schemeClr>
                </a:solidFill>
                <a:latin typeface="微软雅黑" pitchFamily="34" charset="-122"/>
                <a:ea typeface="微软雅黑" pitchFamily="34" charset="-122"/>
              </a:rPr>
              <a:t>典型案例</a:t>
            </a:r>
            <a:endParaRPr lang="en-US" altLang="zh-CN" sz="1000" dirty="0" smtClean="0">
              <a:solidFill>
                <a:schemeClr val="tx1">
                  <a:lumMod val="75000"/>
                  <a:lumOff val="25000"/>
                </a:schemeClr>
              </a:solidFill>
              <a:latin typeface="微软雅黑" pitchFamily="34" charset="-122"/>
              <a:ea typeface="微软雅黑" pitchFamily="34" charset="-122"/>
            </a:endParaRPr>
          </a:p>
          <a:p>
            <a:pPr marL="0" indent="0">
              <a:buNone/>
            </a:pP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Text Placeholder 4"/>
          <p:cNvSpPr txBox="1">
            <a:spLocks/>
          </p:cNvSpPr>
          <p:nvPr/>
        </p:nvSpPr>
        <p:spPr>
          <a:xfrm>
            <a:off x="5328797" y="3867894"/>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一对一服务</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客户接口一对一，技术一对一，快速相应服务，及时处理。</a:t>
            </a:r>
          </a:p>
          <a:p>
            <a:pPr marL="0" indent="0">
              <a:buNone/>
            </a:pP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ext Placeholder 4"/>
          <p:cNvSpPr txBox="1">
            <a:spLocks/>
          </p:cNvSpPr>
          <p:nvPr/>
        </p:nvSpPr>
        <p:spPr>
          <a:xfrm>
            <a:off x="1586477" y="1131590"/>
            <a:ext cx="211533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灵活代理模式</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smtClean="0">
                <a:solidFill>
                  <a:schemeClr val="tx1">
                    <a:lumMod val="75000"/>
                    <a:lumOff val="25000"/>
                  </a:schemeClr>
                </a:solidFill>
                <a:latin typeface="微软雅黑" pitchFamily="34" charset="-122"/>
                <a:ea typeface="微软雅黑" pitchFamily="34" charset="-122"/>
              </a:rPr>
              <a:t>单一项目代理</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知识产权综合服务</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有竞争的报价</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smtClean="0">
                <a:solidFill>
                  <a:schemeClr val="tx1">
                    <a:lumMod val="75000"/>
                    <a:lumOff val="25000"/>
                  </a:schemeClr>
                </a:solidFill>
                <a:latin typeface="微软雅黑" pitchFamily="34" charset="-122"/>
                <a:ea typeface="微软雅黑" pitchFamily="34" charset="-122"/>
              </a:rPr>
              <a:t>常规报价</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打包价</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深度折扣</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高质量的服务</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smtClean="0">
                <a:solidFill>
                  <a:schemeClr val="tx1">
                    <a:lumMod val="75000"/>
                    <a:lumOff val="25000"/>
                  </a:schemeClr>
                </a:solidFill>
                <a:latin typeface="微软雅黑" pitchFamily="34" charset="-122"/>
                <a:ea typeface="微软雅黑" pitchFamily="34" charset="-122"/>
              </a:rPr>
              <a:t>专业代理团队</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审查员视角质检</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1907704" y="3739078"/>
            <a:ext cx="1728192"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全链条服务</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smtClean="0">
                <a:solidFill>
                  <a:schemeClr val="tx1">
                    <a:lumMod val="75000"/>
                    <a:lumOff val="25000"/>
                  </a:schemeClr>
                </a:solidFill>
                <a:latin typeface="微软雅黑" pitchFamily="34" charset="-122"/>
                <a:ea typeface="微软雅黑" pitchFamily="34" charset="-122"/>
              </a:rPr>
              <a:t>申请、运用</a:t>
            </a:r>
            <a:r>
              <a:rPr lang="zh-CN" altLang="en-US" sz="1000" dirty="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保护、 维权一站式解决</a:t>
            </a:r>
            <a:r>
              <a:rPr lang="en-US" altLang="zh-CN" sz="1000" dirty="0" smtClean="0">
                <a:solidFill>
                  <a:schemeClr val="tx1">
                    <a:lumMod val="75000"/>
                    <a:lumOff val="25000"/>
                  </a:schemeClr>
                </a:solidFill>
                <a:latin typeface="微软雅黑" pitchFamily="34" charset="-122"/>
                <a:ea typeface="微软雅黑" pitchFamily="34" charset="-122"/>
              </a:rPr>
              <a:t>/</a:t>
            </a:r>
            <a:r>
              <a:rPr lang="zh-CN" altLang="en-US" sz="1000" dirty="0" smtClean="0">
                <a:solidFill>
                  <a:schemeClr val="tx1">
                    <a:lumMod val="75000"/>
                    <a:lumOff val="25000"/>
                  </a:schemeClr>
                </a:solidFill>
                <a:latin typeface="微软雅黑" pitchFamily="34" charset="-122"/>
                <a:ea typeface="微软雅黑" pitchFamily="34" charset="-122"/>
              </a:rPr>
              <a:t>降低服务开支</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7"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8" name="图片 47" descr="nuode-01.png"/>
          <p:cNvPicPr/>
          <p:nvPr/>
        </p:nvPicPr>
        <p:blipFill>
          <a:blip r:embed="rId4"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973753449"/>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
        <p:nvSpPr>
          <p:cNvPr id="25" name="TextBox 24"/>
          <p:cNvSpPr txBox="1"/>
          <p:nvPr/>
        </p:nvSpPr>
        <p:spPr>
          <a:xfrm>
            <a:off x="2962763" y="2168447"/>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服务客户、服务示例</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6" name="图片 25" descr="nuode-01.png"/>
          <p:cNvPicPr/>
          <p:nvPr/>
        </p:nvPicPr>
        <p:blipFill>
          <a:blip r:embed="rId3"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945683315"/>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6416" y="218455"/>
            <a:ext cx="212725"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39553" y="1131590"/>
            <a:ext cx="7848872" cy="3416320"/>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zh-CN" altLang="en-US" sz="1200" dirty="0" smtClean="0"/>
          </a:p>
        </p:txBody>
      </p:sp>
      <p:sp>
        <p:nvSpPr>
          <p:cNvPr id="4" name="圆角矩形 3"/>
          <p:cNvSpPr/>
          <p:nvPr/>
        </p:nvSpPr>
        <p:spPr>
          <a:xfrm>
            <a:off x="1547664" y="849761"/>
            <a:ext cx="201622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部分服务的客户</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0058" y="1377962"/>
            <a:ext cx="1800200" cy="7795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91307" y="1399518"/>
            <a:ext cx="1545162" cy="740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90058" y="3278871"/>
            <a:ext cx="3637925" cy="5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76056" y="3939902"/>
            <a:ext cx="3096344" cy="4776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1" name="Picture 1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509949" y="1414956"/>
            <a:ext cx="1502211" cy="705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2"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80553" y="3278870"/>
            <a:ext cx="3391847" cy="4765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3" name="Picture 1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66395" y="2442851"/>
            <a:ext cx="1656184" cy="6692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4" name="Picture 14"/>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1675" y="3939902"/>
            <a:ext cx="4150365" cy="4776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5" name="Picture 15"/>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150859" y="1417138"/>
            <a:ext cx="2021541" cy="691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483768" y="2442850"/>
            <a:ext cx="3124250" cy="6692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652121" y="2418286"/>
            <a:ext cx="2520280" cy="6937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图片 24" descr="nuode-01.png"/>
          <p:cNvPicPr/>
          <p:nvPr/>
        </p:nvPicPr>
        <p:blipFill>
          <a:blip r:embed="rId15"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7705488"/>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82062" y="200199"/>
            <a:ext cx="322386"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39553" y="1131590"/>
            <a:ext cx="7848872" cy="3416320"/>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zh-CN" altLang="en-US" sz="1200" dirty="0" smtClean="0"/>
          </a:p>
        </p:txBody>
      </p:sp>
      <p:sp>
        <p:nvSpPr>
          <p:cNvPr id="4" name="圆角矩形 3"/>
          <p:cNvSpPr/>
          <p:nvPr/>
        </p:nvSpPr>
        <p:spPr>
          <a:xfrm>
            <a:off x="1547664" y="849761"/>
            <a:ext cx="201622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部分服务的客户</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0"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1600" y="1410871"/>
            <a:ext cx="1826402" cy="813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TextBox 20"/>
          <p:cNvSpPr txBox="1"/>
          <p:nvPr/>
        </p:nvSpPr>
        <p:spPr>
          <a:xfrm>
            <a:off x="857879" y="2506655"/>
            <a:ext cx="3503239" cy="138499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400" dirty="0"/>
              <a:t>环晟光伏（江苏）有限公司</a:t>
            </a:r>
          </a:p>
          <a:p>
            <a:pPr marL="285750" indent="-285750">
              <a:lnSpc>
                <a:spcPct val="150000"/>
              </a:lnSpc>
              <a:buFont typeface="Wingdings" panose="05000000000000000000" pitchFamily="2" charset="2"/>
              <a:buChar char="u"/>
            </a:pPr>
            <a:r>
              <a:rPr lang="zh-CN" altLang="en-US" sz="1400" dirty="0"/>
              <a:t>环晟新能源（江苏）有限公司</a:t>
            </a:r>
          </a:p>
          <a:p>
            <a:pPr marL="285750" indent="-285750">
              <a:lnSpc>
                <a:spcPct val="150000"/>
              </a:lnSpc>
              <a:buFont typeface="Wingdings" panose="05000000000000000000" pitchFamily="2" charset="2"/>
              <a:buChar char="u"/>
            </a:pPr>
            <a:r>
              <a:rPr lang="zh-CN" altLang="en-US" sz="1400" dirty="0"/>
              <a:t>内蒙古中环光伏材料有限公司</a:t>
            </a:r>
          </a:p>
          <a:p>
            <a:pPr marL="285750" indent="-285750">
              <a:lnSpc>
                <a:spcPct val="150000"/>
              </a:lnSpc>
              <a:buFont typeface="Wingdings" panose="05000000000000000000" pitchFamily="2" charset="2"/>
              <a:buChar char="u"/>
            </a:pPr>
            <a:r>
              <a:rPr lang="zh-CN" altLang="en-US" sz="1400" dirty="0"/>
              <a:t>内蒙古中环领先半导体材料</a:t>
            </a:r>
            <a:r>
              <a:rPr lang="zh-CN" altLang="en-US" sz="1400" dirty="0" smtClean="0"/>
              <a:t>有限公司</a:t>
            </a:r>
            <a:endParaRPr lang="zh-CN" altLang="en-US" sz="1400" dirty="0"/>
          </a:p>
        </p:txBody>
      </p:sp>
      <p:sp>
        <p:nvSpPr>
          <p:cNvPr id="22" name="TextBox 21"/>
          <p:cNvSpPr txBox="1"/>
          <p:nvPr/>
        </p:nvSpPr>
        <p:spPr>
          <a:xfrm>
            <a:off x="4361118" y="1563637"/>
            <a:ext cx="3548269"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400" dirty="0" smtClean="0"/>
              <a:t>天津环博科技有限责任公司</a:t>
            </a:r>
            <a:endParaRPr lang="zh-CN" altLang="en-US" sz="1400" dirty="0"/>
          </a:p>
          <a:p>
            <a:pPr marL="285750" indent="-285750">
              <a:lnSpc>
                <a:spcPct val="150000"/>
              </a:lnSpc>
              <a:buFont typeface="Wingdings" panose="05000000000000000000" pitchFamily="2" charset="2"/>
              <a:buChar char="u"/>
            </a:pPr>
            <a:r>
              <a:rPr lang="zh-CN" altLang="en-US" sz="1400" dirty="0"/>
              <a:t>天津市环欧半导体材料技术有限公司</a:t>
            </a:r>
          </a:p>
          <a:p>
            <a:pPr marL="285750" indent="-285750">
              <a:lnSpc>
                <a:spcPct val="150000"/>
              </a:lnSpc>
              <a:buFont typeface="Wingdings" panose="05000000000000000000" pitchFamily="2" charset="2"/>
              <a:buChar char="u"/>
            </a:pPr>
            <a:r>
              <a:rPr lang="zh-CN" altLang="en-US" sz="1400" dirty="0"/>
              <a:t>天津市环智新能源技术有限公司</a:t>
            </a:r>
          </a:p>
          <a:p>
            <a:pPr marL="285750" indent="-285750">
              <a:lnSpc>
                <a:spcPct val="150000"/>
              </a:lnSpc>
              <a:buFont typeface="Wingdings" panose="05000000000000000000" pitchFamily="2" charset="2"/>
              <a:buChar char="u"/>
            </a:pPr>
            <a:r>
              <a:rPr lang="zh-CN" altLang="en-US" sz="1400" dirty="0"/>
              <a:t>天津中环半导体股份有限公司</a:t>
            </a:r>
          </a:p>
          <a:p>
            <a:pPr marL="285750" indent="-285750">
              <a:lnSpc>
                <a:spcPct val="150000"/>
              </a:lnSpc>
              <a:buFont typeface="Wingdings" panose="05000000000000000000" pitchFamily="2" charset="2"/>
              <a:buChar char="u"/>
            </a:pPr>
            <a:r>
              <a:rPr lang="zh-CN" altLang="en-US" sz="1400" dirty="0" smtClean="0"/>
              <a:t>天津中环领先材料技术有限公司</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400" dirty="0" smtClean="0"/>
              <a:t>宁夏中环光伏材料有限公司</a:t>
            </a:r>
            <a:endParaRPr lang="en-US" altLang="zh-CN" sz="1400" dirty="0" smtClean="0"/>
          </a:p>
          <a:p>
            <a:pPr marL="285750" indent="-285750">
              <a:lnSpc>
                <a:spcPct val="150000"/>
              </a:lnSpc>
              <a:buFont typeface="Wingdings" panose="05000000000000000000" pitchFamily="2" charset="2"/>
              <a:buChar char="u"/>
            </a:pPr>
            <a:r>
              <a:rPr lang="zh-CN" altLang="en-US" sz="1400" dirty="0"/>
              <a:t>内蒙古中环协鑫光伏材料有限公司</a:t>
            </a:r>
          </a:p>
          <a:p>
            <a:pPr>
              <a:lnSpc>
                <a:spcPct val="150000"/>
              </a:lnSpc>
            </a:pPr>
            <a:endParaRPr lang="zh-CN" altLang="en-US" sz="1400" dirty="0"/>
          </a:p>
          <a:p>
            <a:pPr marL="285750" indent="-285750">
              <a:lnSpc>
                <a:spcPct val="150000"/>
              </a:lnSpc>
              <a:buFont typeface="Wingdings" panose="05000000000000000000" pitchFamily="2" charset="2"/>
              <a:buChar char="u"/>
            </a:pPr>
            <a:endParaRPr lang="zh-CN" altLang="en-US" sz="1400" dirty="0"/>
          </a:p>
        </p:txBody>
      </p:sp>
      <p:pic>
        <p:nvPicPr>
          <p:cNvPr id="25" name="图片 24" descr="nuode-01.png"/>
          <p:cNvPicPr/>
          <p:nvPr/>
        </p:nvPicPr>
        <p:blipFill>
          <a:blip r:embed="rId5"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264354663"/>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82061" y="215357"/>
            <a:ext cx="250379" cy="39051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06185" y="1029781"/>
            <a:ext cx="7582239" cy="3416320"/>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zh-CN" altLang="en-US" sz="1200" dirty="0" smtClean="0"/>
          </a:p>
        </p:txBody>
      </p:sp>
      <p:sp>
        <p:nvSpPr>
          <p:cNvPr id="4" name="圆角矩形 3"/>
          <p:cNvSpPr/>
          <p:nvPr/>
        </p:nvSpPr>
        <p:spPr>
          <a:xfrm>
            <a:off x="1547664" y="849761"/>
            <a:ext cx="201622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部分服务的客户</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7208" y="1499017"/>
            <a:ext cx="2376264"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9"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5616" y="2283719"/>
            <a:ext cx="2160240" cy="576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0"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5616" y="1491630"/>
            <a:ext cx="2169066"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6044" y="2283719"/>
            <a:ext cx="2347428" cy="576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84168" y="2283719"/>
            <a:ext cx="2157723" cy="5813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4167" y="1491630"/>
            <a:ext cx="2157723" cy="534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17441" y="3147814"/>
            <a:ext cx="2167241" cy="576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506044" y="3141672"/>
            <a:ext cx="2347428" cy="582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2" name="Picture 8"/>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084396" y="3141671"/>
            <a:ext cx="2157723" cy="582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图片 21" descr="nuode-01.png"/>
          <p:cNvPicPr/>
          <p:nvPr/>
        </p:nvPicPr>
        <p:blipFill>
          <a:blip r:embed="rId13"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223985929"/>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公司介绍、资源支持</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核心团队、内容流程</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服务客户、服务示例</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80" name="图片 79" descr="nuode-01.png"/>
          <p:cNvPicPr/>
          <p:nvPr/>
        </p:nvPicPr>
        <p:blipFill>
          <a:blip r:embed="rId3" cstate="print"/>
          <a:stretch>
            <a:fillRect/>
          </a:stretch>
        </p:blipFill>
        <p:spPr>
          <a:xfrm>
            <a:off x="7768893" y="4371950"/>
            <a:ext cx="1170608" cy="563710"/>
          </a:xfrm>
          <a:prstGeom prst="rect">
            <a:avLst/>
          </a:prstGeom>
        </p:spPr>
      </p:pic>
    </p:spTree>
    <p:extLst>
      <p:ext uri="{BB962C8B-B14F-4D97-AF65-F5344CB8AC3E}">
        <p14:creationId xmlns:p14="http://schemas.microsoft.com/office/powerpoint/2010/main" xmlns="" val="4139336563"/>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06185" y="1029781"/>
            <a:ext cx="7582239" cy="3416320"/>
          </a:xfrm>
          <a:prstGeom prst="rect">
            <a:avLst/>
          </a:prstGeom>
          <a:ln>
            <a:solidFill>
              <a:schemeClr val="accent1"/>
            </a:solidFill>
          </a:ln>
        </p:spPr>
        <p:txBody>
          <a:bodyPr wrap="square">
            <a:spAutoFit/>
          </a:bodyPr>
          <a:lstStyle/>
          <a:p>
            <a:pPr>
              <a:lnSpc>
                <a:spcPct val="150000"/>
              </a:lnSpc>
            </a:pPr>
            <a:r>
              <a:rPr lang="en-US" altLang="zh-CN" sz="1200" dirty="0" smtClean="0"/>
              <a:t>          </a:t>
            </a:r>
          </a:p>
          <a:p>
            <a:pPr>
              <a:lnSpc>
                <a:spcPct val="150000"/>
              </a:lnSpc>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en-US" altLang="zh-CN" sz="1200" dirty="0" smtClean="0"/>
          </a:p>
          <a:p>
            <a:pPr marL="171450" indent="-171450">
              <a:lnSpc>
                <a:spcPct val="150000"/>
              </a:lnSpc>
              <a:buFont typeface="Wingdings" panose="05000000000000000000" pitchFamily="2" charset="2"/>
              <a:buChar char="u"/>
            </a:pPr>
            <a:endParaRPr lang="en-US" altLang="zh-CN" sz="1200" dirty="0"/>
          </a:p>
          <a:p>
            <a:pPr marL="171450" indent="-171450">
              <a:lnSpc>
                <a:spcPct val="150000"/>
              </a:lnSpc>
              <a:buFont typeface="Wingdings" panose="05000000000000000000" pitchFamily="2" charset="2"/>
              <a:buChar char="u"/>
            </a:pPr>
            <a:endParaRPr lang="zh-CN" altLang="en-US" sz="1200" dirty="0" smtClean="0"/>
          </a:p>
        </p:txBody>
      </p:sp>
      <p:sp>
        <p:nvSpPr>
          <p:cNvPr id="4" name="圆角矩形 3"/>
          <p:cNvSpPr/>
          <p:nvPr/>
        </p:nvSpPr>
        <p:spPr>
          <a:xfrm>
            <a:off x="1547664" y="849761"/>
            <a:ext cx="201622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部分服务的客户</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419622"/>
            <a:ext cx="2808312" cy="580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7514" y="2211710"/>
            <a:ext cx="2826414" cy="526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28428" y="2191409"/>
            <a:ext cx="3384202" cy="546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28428" y="1420721"/>
            <a:ext cx="3367464" cy="587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347606" y="2884994"/>
            <a:ext cx="3348285" cy="593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97515" y="2884994"/>
            <a:ext cx="2826414" cy="622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097514" y="3651870"/>
            <a:ext cx="2826415" cy="576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7" name="Picture 9"/>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328429" y="3578962"/>
            <a:ext cx="3384202" cy="683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8" name="Picture 10" descr="C:\Users\WD\Desktop\11.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282061" y="227588"/>
            <a:ext cx="322387" cy="33178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图片 22" descr="nuode-01.png"/>
          <p:cNvPicPr/>
          <p:nvPr/>
        </p:nvPicPr>
        <p:blipFill>
          <a:blip r:embed="rId12"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223985929"/>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59869" y="234600"/>
            <a:ext cx="344576"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reeform 5"/>
          <p:cNvSpPr>
            <a:spLocks/>
          </p:cNvSpPr>
          <p:nvPr/>
        </p:nvSpPr>
        <p:spPr bwMode="auto">
          <a:xfrm>
            <a:off x="971600" y="2051411"/>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1253236" y="2125763"/>
            <a:ext cx="908686" cy="1107996"/>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smtClean="0"/>
              <a:t>部分服务内容</a:t>
            </a:r>
            <a:endParaRPr lang="zh-CN" altLang="en-US" sz="2400" b="1" dirty="0"/>
          </a:p>
        </p:txBody>
      </p:sp>
      <p:sp>
        <p:nvSpPr>
          <p:cNvPr id="4" name="圆角矩形 3"/>
          <p:cNvSpPr/>
          <p:nvPr/>
        </p:nvSpPr>
        <p:spPr>
          <a:xfrm>
            <a:off x="3314729" y="771550"/>
            <a:ext cx="5289717"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a:spLocks/>
          </p:cNvSpPr>
          <p:nvPr/>
        </p:nvSpPr>
        <p:spPr bwMode="auto">
          <a:xfrm>
            <a:off x="2650968" y="843558"/>
            <a:ext cx="547516" cy="390806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TextBox 8"/>
          <p:cNvSpPr txBox="1"/>
          <p:nvPr/>
        </p:nvSpPr>
        <p:spPr>
          <a:xfrm>
            <a:off x="3563888" y="796687"/>
            <a:ext cx="4104456" cy="4244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20000"/>
              </a:lnSpc>
            </a:pPr>
            <a:r>
              <a:rPr lang="zh-CN" altLang="en-US" sz="1200" dirty="0">
                <a:solidFill>
                  <a:schemeClr val="tx1">
                    <a:lumMod val="75000"/>
                    <a:lumOff val="25000"/>
                  </a:schemeClr>
                </a:solidFill>
              </a:rPr>
              <a:t>从</a:t>
            </a:r>
            <a:r>
              <a:rPr lang="en-US" altLang="zh-CN" sz="1200" dirty="0">
                <a:solidFill>
                  <a:schemeClr val="tx1">
                    <a:lumMod val="75000"/>
                    <a:lumOff val="25000"/>
                  </a:schemeClr>
                </a:solidFill>
              </a:rPr>
              <a:t>2018</a:t>
            </a:r>
            <a:r>
              <a:rPr lang="zh-CN" altLang="en-US" sz="1200" dirty="0">
                <a:solidFill>
                  <a:schemeClr val="tx1">
                    <a:lumMod val="75000"/>
                    <a:lumOff val="25000"/>
                  </a:schemeClr>
                </a:solidFill>
              </a:rPr>
              <a:t>年开始为福建恒安集团有限公司做“一带一路”专利布局，提供国际专利申请服务</a:t>
            </a:r>
            <a:endParaRPr lang="en-US" altLang="zh-CN" sz="1200" dirty="0">
              <a:solidFill>
                <a:schemeClr val="tx1">
                  <a:lumMod val="75000"/>
                  <a:lumOff val="25000"/>
                </a:schemeClr>
              </a:solidFill>
            </a:endParaRPr>
          </a:p>
        </p:txBody>
      </p:sp>
      <p:grpSp>
        <p:nvGrpSpPr>
          <p:cNvPr id="15" name="组合 14"/>
          <p:cNvGrpSpPr/>
          <p:nvPr/>
        </p:nvGrpSpPr>
        <p:grpSpPr>
          <a:xfrm>
            <a:off x="3327339" y="1414292"/>
            <a:ext cx="5277108" cy="451685"/>
            <a:chOff x="3357021" y="1558308"/>
            <a:chExt cx="4479052" cy="451685"/>
          </a:xfrm>
        </p:grpSpPr>
        <p:sp>
          <p:nvSpPr>
            <p:cNvPr id="6" name="圆角矩形 5"/>
            <p:cNvSpPr/>
            <p:nvPr/>
          </p:nvSpPr>
          <p:spPr>
            <a:xfrm>
              <a:off x="3357021" y="1558308"/>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TextBox 9"/>
            <p:cNvSpPr txBox="1"/>
            <p:nvPr/>
          </p:nvSpPr>
          <p:spPr>
            <a:xfrm>
              <a:off x="3499391" y="1585581"/>
              <a:ext cx="4104456" cy="4244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20000"/>
                </a:lnSpc>
              </a:pPr>
              <a:r>
                <a:rPr lang="zh-CN" altLang="en-US" sz="1200" dirty="0">
                  <a:solidFill>
                    <a:schemeClr val="tx1">
                      <a:lumMod val="75000"/>
                      <a:lumOff val="25000"/>
                    </a:schemeClr>
                  </a:solidFill>
                </a:rPr>
                <a:t>从</a:t>
              </a:r>
              <a:r>
                <a:rPr lang="en-US" altLang="zh-CN" sz="1200" dirty="0">
                  <a:solidFill>
                    <a:schemeClr val="tx1">
                      <a:lumMod val="75000"/>
                      <a:lumOff val="25000"/>
                    </a:schemeClr>
                  </a:solidFill>
                </a:rPr>
                <a:t>2018</a:t>
              </a:r>
              <a:r>
                <a:rPr lang="zh-CN" altLang="en-US" sz="1200" dirty="0">
                  <a:solidFill>
                    <a:schemeClr val="tx1">
                      <a:lumMod val="75000"/>
                      <a:lumOff val="25000"/>
                    </a:schemeClr>
                  </a:solidFill>
                </a:rPr>
                <a:t>年开始为中环领先半导体材料有限公司提供专利咨询、专利代理等服务</a:t>
              </a:r>
              <a:endParaRPr lang="en-US" altLang="zh-CN" sz="1200" dirty="0">
                <a:solidFill>
                  <a:schemeClr val="tx1">
                    <a:lumMod val="75000"/>
                    <a:lumOff val="25000"/>
                  </a:schemeClr>
                </a:solidFill>
              </a:endParaRPr>
            </a:p>
          </p:txBody>
        </p:sp>
      </p:grpSp>
      <p:grpSp>
        <p:nvGrpSpPr>
          <p:cNvPr id="20" name="组合 19"/>
          <p:cNvGrpSpPr/>
          <p:nvPr/>
        </p:nvGrpSpPr>
        <p:grpSpPr>
          <a:xfrm>
            <a:off x="3321116" y="2082283"/>
            <a:ext cx="5283331" cy="451685"/>
            <a:chOff x="3353740" y="2285030"/>
            <a:chExt cx="4479052" cy="451685"/>
          </a:xfrm>
        </p:grpSpPr>
        <p:sp>
          <p:nvSpPr>
            <p:cNvPr id="7" name="圆角矩形 6"/>
            <p:cNvSpPr/>
            <p:nvPr/>
          </p:nvSpPr>
          <p:spPr>
            <a:xfrm>
              <a:off x="3353740" y="2285030"/>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TextBox 10"/>
            <p:cNvSpPr txBox="1"/>
            <p:nvPr/>
          </p:nvSpPr>
          <p:spPr>
            <a:xfrm>
              <a:off x="3489591" y="2308126"/>
              <a:ext cx="4168953" cy="4244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20000"/>
                </a:lnSpc>
              </a:pPr>
              <a:r>
                <a:rPr lang="zh-CN" altLang="en-US" sz="1200" dirty="0">
                  <a:solidFill>
                    <a:schemeClr val="tx1">
                      <a:lumMod val="75000"/>
                      <a:lumOff val="25000"/>
                    </a:schemeClr>
                  </a:solidFill>
                </a:rPr>
                <a:t>在</a:t>
              </a:r>
              <a:r>
                <a:rPr lang="en-US" altLang="zh-CN" sz="1200" dirty="0">
                  <a:solidFill>
                    <a:schemeClr val="tx1">
                      <a:lumMod val="75000"/>
                      <a:lumOff val="25000"/>
                    </a:schemeClr>
                  </a:solidFill>
                </a:rPr>
                <a:t>2018</a:t>
              </a:r>
              <a:r>
                <a:rPr lang="zh-CN" altLang="en-US" sz="1200" dirty="0">
                  <a:solidFill>
                    <a:schemeClr val="tx1">
                      <a:lumMod val="75000"/>
                      <a:lumOff val="25000"/>
                    </a:schemeClr>
                  </a:solidFill>
                </a:rPr>
                <a:t>年为天津望圆环保科技有限公司提供专利无效、诉讼维权服务，并入选为天津市十大经典案例</a:t>
              </a:r>
              <a:endParaRPr lang="en-US" altLang="zh-CN" sz="1200" dirty="0">
                <a:solidFill>
                  <a:schemeClr val="tx1">
                    <a:lumMod val="75000"/>
                    <a:lumOff val="25000"/>
                  </a:schemeClr>
                </a:solidFill>
              </a:endParaRPr>
            </a:p>
          </p:txBody>
        </p:sp>
      </p:grpSp>
      <p:grpSp>
        <p:nvGrpSpPr>
          <p:cNvPr id="21" name="组合 20"/>
          <p:cNvGrpSpPr/>
          <p:nvPr/>
        </p:nvGrpSpPr>
        <p:grpSpPr>
          <a:xfrm>
            <a:off x="3321116" y="2724979"/>
            <a:ext cx="5283331" cy="456834"/>
            <a:chOff x="3301073" y="3018747"/>
            <a:chExt cx="4479052" cy="456834"/>
          </a:xfrm>
        </p:grpSpPr>
        <p:sp>
          <p:nvSpPr>
            <p:cNvPr id="8" name="圆角矩形 7"/>
            <p:cNvSpPr/>
            <p:nvPr/>
          </p:nvSpPr>
          <p:spPr>
            <a:xfrm>
              <a:off x="3301073" y="3018747"/>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TextBox 11"/>
            <p:cNvSpPr txBox="1"/>
            <p:nvPr/>
          </p:nvSpPr>
          <p:spPr>
            <a:xfrm>
              <a:off x="3505278" y="3032383"/>
              <a:ext cx="4163066"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20000"/>
                </a:lnSpc>
              </a:pPr>
              <a:r>
                <a:rPr lang="zh-CN" altLang="en-US" sz="1200" dirty="0">
                  <a:solidFill>
                    <a:schemeClr val="tx1">
                      <a:lumMod val="75000"/>
                      <a:lumOff val="25000"/>
                    </a:schemeClr>
                  </a:solidFill>
                </a:rPr>
                <a:t>在</a:t>
              </a:r>
              <a:r>
                <a:rPr lang="en-US" altLang="zh-CN" sz="1200" dirty="0">
                  <a:solidFill>
                    <a:schemeClr val="tx1">
                      <a:lumMod val="75000"/>
                      <a:lumOff val="25000"/>
                    </a:schemeClr>
                  </a:solidFill>
                </a:rPr>
                <a:t>2019</a:t>
              </a:r>
              <a:r>
                <a:rPr lang="zh-CN" altLang="en-US" sz="1200" dirty="0">
                  <a:solidFill>
                    <a:schemeClr val="tx1">
                      <a:lumMod val="75000"/>
                      <a:lumOff val="25000"/>
                    </a:schemeClr>
                  </a:solidFill>
                </a:rPr>
                <a:t>年开始为中冶天工集团有限公司提供知识产权服务综合代理</a:t>
              </a:r>
              <a:r>
                <a:rPr lang="zh-CN" altLang="en-US" sz="1200" dirty="0" smtClean="0">
                  <a:solidFill>
                    <a:schemeClr val="tx1">
                      <a:lumMod val="75000"/>
                      <a:lumOff val="25000"/>
                    </a:schemeClr>
                  </a:solidFill>
                </a:rPr>
                <a:t>业务</a:t>
              </a:r>
              <a:endParaRPr lang="zh-CN" altLang="en-US" sz="1200" dirty="0">
                <a:solidFill>
                  <a:schemeClr val="tx1">
                    <a:lumMod val="75000"/>
                    <a:lumOff val="25000"/>
                  </a:schemeClr>
                </a:solidFill>
              </a:endParaRPr>
            </a:p>
          </p:txBody>
        </p:sp>
      </p:grpSp>
      <p:grpSp>
        <p:nvGrpSpPr>
          <p:cNvPr id="22" name="组合 21"/>
          <p:cNvGrpSpPr/>
          <p:nvPr/>
        </p:nvGrpSpPr>
        <p:grpSpPr>
          <a:xfrm>
            <a:off x="3327103" y="3284204"/>
            <a:ext cx="5277343" cy="451685"/>
            <a:chOff x="3301073" y="3727162"/>
            <a:chExt cx="4479052" cy="451685"/>
          </a:xfrm>
        </p:grpSpPr>
        <p:sp>
          <p:nvSpPr>
            <p:cNvPr id="13" name="圆角矩形 12"/>
            <p:cNvSpPr/>
            <p:nvPr/>
          </p:nvSpPr>
          <p:spPr>
            <a:xfrm>
              <a:off x="3301073" y="3727162"/>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563888" y="3851598"/>
              <a:ext cx="4094656" cy="2215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smtClean="0">
                  <a:solidFill>
                    <a:schemeClr val="tx1">
                      <a:lumMod val="75000"/>
                      <a:lumOff val="25000"/>
                    </a:schemeClr>
                  </a:solidFill>
                </a:rPr>
                <a:t>为南开大学、麒麟</a:t>
              </a:r>
              <a:r>
                <a:rPr lang="zh-CN" altLang="en-US" sz="1200" dirty="0">
                  <a:solidFill>
                    <a:schemeClr val="tx1">
                      <a:lumMod val="75000"/>
                      <a:lumOff val="25000"/>
                    </a:schemeClr>
                  </a:solidFill>
                </a:rPr>
                <a:t>软件等提供国内专利代理、</a:t>
              </a:r>
              <a:r>
                <a:rPr lang="en-US" altLang="zh-CN" sz="1200" dirty="0">
                  <a:solidFill>
                    <a:schemeClr val="tx1">
                      <a:lumMod val="75000"/>
                      <a:lumOff val="25000"/>
                    </a:schemeClr>
                  </a:solidFill>
                </a:rPr>
                <a:t>PCT</a:t>
              </a:r>
              <a:r>
                <a:rPr lang="zh-CN" altLang="en-US" sz="1200" dirty="0">
                  <a:solidFill>
                    <a:schemeClr val="tx1">
                      <a:lumMod val="75000"/>
                      <a:lumOff val="25000"/>
                    </a:schemeClr>
                  </a:solidFill>
                </a:rPr>
                <a:t>申请等服务</a:t>
              </a:r>
              <a:endParaRPr lang="en-US" altLang="zh-CN" sz="1200" dirty="0">
                <a:solidFill>
                  <a:schemeClr val="tx1">
                    <a:lumMod val="75000"/>
                    <a:lumOff val="25000"/>
                  </a:schemeClr>
                </a:solidFill>
              </a:endParaRPr>
            </a:p>
          </p:txBody>
        </p:sp>
      </p:grpSp>
      <p:grpSp>
        <p:nvGrpSpPr>
          <p:cNvPr id="26" name="组合 25"/>
          <p:cNvGrpSpPr/>
          <p:nvPr/>
        </p:nvGrpSpPr>
        <p:grpSpPr>
          <a:xfrm>
            <a:off x="3344644" y="4597792"/>
            <a:ext cx="5259801" cy="451685"/>
            <a:chOff x="3334542" y="4371950"/>
            <a:chExt cx="4479052" cy="451685"/>
          </a:xfrm>
        </p:grpSpPr>
        <p:sp>
          <p:nvSpPr>
            <p:cNvPr id="18" name="圆角矩形 17"/>
            <p:cNvSpPr/>
            <p:nvPr/>
          </p:nvSpPr>
          <p:spPr>
            <a:xfrm>
              <a:off x="3334542" y="4371950"/>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 name="TextBox 18"/>
            <p:cNvSpPr txBox="1"/>
            <p:nvPr/>
          </p:nvSpPr>
          <p:spPr>
            <a:xfrm>
              <a:off x="3595907" y="4399223"/>
              <a:ext cx="3758504" cy="4244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20000"/>
                </a:lnSpc>
              </a:pPr>
              <a:r>
                <a:rPr lang="en-US" altLang="zh-CN" sz="1200" dirty="0">
                  <a:solidFill>
                    <a:schemeClr val="tx1">
                      <a:lumMod val="75000"/>
                      <a:lumOff val="25000"/>
                    </a:schemeClr>
                  </a:solidFill>
                </a:rPr>
                <a:t>2020</a:t>
              </a:r>
              <a:r>
                <a:rPr lang="zh-CN" altLang="en-US" sz="1200" dirty="0">
                  <a:solidFill>
                    <a:schemeClr val="tx1">
                      <a:lumMod val="75000"/>
                      <a:lumOff val="25000"/>
                    </a:schemeClr>
                  </a:solidFill>
                </a:rPr>
                <a:t>年和福建恒安集团、泉州市市场监督管理局共同签订贯标咨询、高价值专利咨询等服务</a:t>
              </a:r>
              <a:endParaRPr lang="en-US" altLang="zh-CN" sz="1200" dirty="0">
                <a:solidFill>
                  <a:schemeClr val="tx1">
                    <a:lumMod val="75000"/>
                    <a:lumOff val="25000"/>
                  </a:schemeClr>
                </a:solidFill>
              </a:endParaRPr>
            </a:p>
          </p:txBody>
        </p:sp>
      </p:grpSp>
      <p:grpSp>
        <p:nvGrpSpPr>
          <p:cNvPr id="23" name="组合 22"/>
          <p:cNvGrpSpPr/>
          <p:nvPr/>
        </p:nvGrpSpPr>
        <p:grpSpPr>
          <a:xfrm>
            <a:off x="3301918" y="4013799"/>
            <a:ext cx="5302528" cy="475120"/>
            <a:chOff x="3301073" y="3727162"/>
            <a:chExt cx="4479052" cy="475120"/>
          </a:xfrm>
        </p:grpSpPr>
        <p:sp>
          <p:nvSpPr>
            <p:cNvPr id="24" name="圆角矩形 23"/>
            <p:cNvSpPr/>
            <p:nvPr/>
          </p:nvSpPr>
          <p:spPr>
            <a:xfrm>
              <a:off x="3301073" y="3727162"/>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TextBox 24"/>
            <p:cNvSpPr txBox="1"/>
            <p:nvPr/>
          </p:nvSpPr>
          <p:spPr>
            <a:xfrm>
              <a:off x="3558682" y="3777870"/>
              <a:ext cx="4094656" cy="4244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20000"/>
                </a:lnSpc>
              </a:pPr>
              <a:r>
                <a:rPr lang="en-US" altLang="zh-CN" sz="1200" dirty="0">
                  <a:solidFill>
                    <a:schemeClr val="tx1">
                      <a:lumMod val="75000"/>
                      <a:lumOff val="25000"/>
                    </a:schemeClr>
                  </a:solidFill>
                </a:rPr>
                <a:t>2019</a:t>
              </a:r>
              <a:r>
                <a:rPr lang="zh-CN" altLang="en-US" sz="1200" dirty="0">
                  <a:solidFill>
                    <a:schemeClr val="tx1">
                      <a:lumMod val="75000"/>
                      <a:lumOff val="25000"/>
                    </a:schemeClr>
                  </a:solidFill>
                </a:rPr>
                <a:t>年为中环领先半导体材料有限公司提供高价值专利服务咨询</a:t>
              </a:r>
              <a:endParaRPr lang="en-US" altLang="zh-CN" sz="1200" dirty="0">
                <a:solidFill>
                  <a:schemeClr val="tx1">
                    <a:lumMod val="75000"/>
                    <a:lumOff val="25000"/>
                  </a:schemeClr>
                </a:solidFill>
              </a:endParaRPr>
            </a:p>
          </p:txBody>
        </p:sp>
      </p:grpSp>
      <p:sp>
        <p:nvSpPr>
          <p:cNvPr id="27"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9" name="图片 28" descr="nuode-01.png"/>
          <p:cNvPicPr/>
          <p:nvPr/>
        </p:nvPicPr>
        <p:blipFill>
          <a:blip r:embed="rId4"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2753881859"/>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8140" y="200199"/>
            <a:ext cx="498316" cy="3317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1"/>
          <p:cNvGrpSpPr/>
          <p:nvPr/>
        </p:nvGrpSpPr>
        <p:grpSpPr>
          <a:xfrm>
            <a:off x="861492" y="1203598"/>
            <a:ext cx="7423011" cy="1484536"/>
            <a:chOff x="861492" y="1203598"/>
            <a:chExt cx="7423011" cy="1484536"/>
          </a:xfrm>
        </p:grpSpPr>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422182" y="1443429"/>
              <a:ext cx="6408712" cy="1200329"/>
            </a:xfrm>
            <a:prstGeom prst="rect">
              <a:avLst/>
            </a:prstGeom>
            <a:noFill/>
          </p:spPr>
          <p:txBody>
            <a:bodyPr wrap="square" lIns="0" tIns="0" rIns="0" bIns="0" rtlCol="0">
              <a:spAutoFit/>
            </a:bodyPr>
            <a:lstStyle/>
            <a:p>
              <a:pPr>
                <a:lnSpc>
                  <a:spcPct val="150000"/>
                </a:lnSpc>
              </a:pPr>
              <a:r>
                <a:rPr lang="zh-CN" altLang="en-US" sz="1200" dirty="0" smtClean="0">
                  <a:latin typeface="新宋体" panose="02010609030101010101" pitchFamily="49" charset="-122"/>
                  <a:ea typeface="新宋体" panose="02010609030101010101" pitchFamily="49" charset="-122"/>
                </a:rPr>
                <a:t>     </a:t>
              </a:r>
              <a:r>
                <a:rPr lang="zh-CN" altLang="en-US" sz="1300" dirty="0" smtClean="0">
                  <a:latin typeface="新宋体" panose="02010609030101010101" pitchFamily="49" charset="-122"/>
                  <a:ea typeface="新宋体" panose="02010609030101010101" pitchFamily="49" charset="-122"/>
                </a:rPr>
                <a:t>从</a:t>
              </a:r>
              <a:r>
                <a:rPr lang="en-US" altLang="zh-CN" sz="1300" dirty="0" smtClean="0">
                  <a:latin typeface="新宋体" panose="02010609030101010101" pitchFamily="49" charset="-122"/>
                  <a:ea typeface="新宋体" panose="02010609030101010101" pitchFamily="49" charset="-122"/>
                </a:rPr>
                <a:t>2018</a:t>
              </a:r>
              <a:r>
                <a:rPr lang="zh-CN" altLang="en-US" sz="1300" dirty="0" smtClean="0">
                  <a:latin typeface="新宋体" panose="02010609030101010101" pitchFamily="49" charset="-122"/>
                  <a:ea typeface="新宋体" panose="02010609030101010101" pitchFamily="49" charset="-122"/>
                </a:rPr>
                <a:t>年开始为福建恒安集团有限公司做“一带一路”专利布局，提供国际专利申请委托服务，帮助客户先后在日本、俄罗斯、乌兹别克斯坦、哈萨克斯坦、印度尼西亚、智利、泰国、越南、韩国、巴西、马来西亚、墨西哥、菲律宾、中国香港、中国台湾等地区进行专利申请，授权率在</a:t>
              </a:r>
              <a:r>
                <a:rPr lang="en-US" altLang="zh-CN" sz="1300" dirty="0" smtClean="0">
                  <a:latin typeface="新宋体" panose="02010609030101010101" pitchFamily="49" charset="-122"/>
                  <a:ea typeface="新宋体" panose="02010609030101010101" pitchFamily="49" charset="-122"/>
                </a:rPr>
                <a:t>90%</a:t>
              </a:r>
              <a:r>
                <a:rPr lang="zh-CN" altLang="en-US" sz="1300" dirty="0" smtClean="0">
                  <a:latin typeface="新宋体" panose="02010609030101010101" pitchFamily="49" charset="-122"/>
                  <a:ea typeface="新宋体" panose="02010609030101010101" pitchFamily="49" charset="-122"/>
                </a:rPr>
                <a:t>以上。</a:t>
              </a:r>
              <a:endParaRPr lang="zh-CN" altLang="en-US" sz="1300" dirty="0"/>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331640" y="1068142"/>
            <a:ext cx="239081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示例一：海外布局</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622" y="2672769"/>
            <a:ext cx="7793826" cy="2541423"/>
          </a:xfrm>
          <a:prstGeom prst="rect">
            <a:avLst/>
          </a:prstGeom>
        </p:spPr>
      </p:pic>
      <p:sp>
        <p:nvSpPr>
          <p:cNvPr id="36" name="TextBox 35"/>
          <p:cNvSpPr txBox="1"/>
          <p:nvPr/>
        </p:nvSpPr>
        <p:spPr>
          <a:xfrm>
            <a:off x="467544" y="4867609"/>
            <a:ext cx="2304256" cy="261610"/>
          </a:xfrm>
          <a:prstGeom prst="rect">
            <a:avLst/>
          </a:prstGeom>
          <a:noFill/>
        </p:spPr>
        <p:txBody>
          <a:bodyPr wrap="square" rtlCol="0">
            <a:spAutoFit/>
          </a:bodyPr>
          <a:lstStyle/>
          <a:p>
            <a:r>
              <a:rPr lang="zh-CN" altLang="en-US" sz="1100" dirty="0"/>
              <a:t>乌兹别克斯坦专利证书</a:t>
            </a:r>
          </a:p>
        </p:txBody>
      </p:sp>
      <p:pic>
        <p:nvPicPr>
          <p:cNvPr id="37" name="图片 36" descr="nuode-01.png"/>
          <p:cNvPicPr/>
          <p:nvPr/>
        </p:nvPicPr>
        <p:blipFill>
          <a:blip r:embed="rId5"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1716581312"/>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8140" y="213012"/>
            <a:ext cx="498316" cy="3317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1"/>
          <p:cNvGrpSpPr/>
          <p:nvPr/>
        </p:nvGrpSpPr>
        <p:grpSpPr>
          <a:xfrm>
            <a:off x="861492" y="1203598"/>
            <a:ext cx="7423011" cy="1740242"/>
            <a:chOff x="861492" y="1203598"/>
            <a:chExt cx="7423011" cy="1740242"/>
          </a:xfrm>
        </p:grpSpPr>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422182" y="1443429"/>
              <a:ext cx="6408712" cy="1500411"/>
            </a:xfrm>
            <a:prstGeom prst="rect">
              <a:avLst/>
            </a:prstGeom>
            <a:noFill/>
          </p:spPr>
          <p:txBody>
            <a:bodyPr wrap="square" lIns="0" tIns="0" rIns="0" bIns="0" rtlCol="0">
              <a:spAutoFit/>
            </a:bodyPr>
            <a:lstStyle/>
            <a:p>
              <a:pPr>
                <a:lnSpc>
                  <a:spcPct val="150000"/>
                </a:lnSpc>
              </a:pPr>
              <a:r>
                <a:rPr lang="zh-CN" altLang="en-US" sz="1200" dirty="0" smtClean="0">
                  <a:latin typeface="新宋体" panose="02010609030101010101" pitchFamily="49" charset="-122"/>
                  <a:ea typeface="新宋体" panose="02010609030101010101" pitchFamily="49" charset="-122"/>
                </a:rPr>
                <a:t>     </a:t>
              </a:r>
              <a:r>
                <a:rPr lang="zh-CN" altLang="en-US" sz="1300" dirty="0" smtClean="0">
                  <a:latin typeface="新宋体" panose="02010609030101010101" pitchFamily="49" charset="-122"/>
                  <a:ea typeface="新宋体" panose="02010609030101010101" pitchFamily="49" charset="-122"/>
                </a:rPr>
                <a:t>从</a:t>
              </a:r>
              <a:r>
                <a:rPr lang="en-US" altLang="zh-CN" sz="1300" dirty="0" smtClean="0">
                  <a:latin typeface="新宋体" panose="02010609030101010101" pitchFamily="49" charset="-122"/>
                  <a:ea typeface="新宋体" panose="02010609030101010101" pitchFamily="49" charset="-122"/>
                </a:rPr>
                <a:t>2016</a:t>
              </a:r>
              <a:r>
                <a:rPr lang="zh-CN" altLang="en-US" sz="1300" dirty="0" smtClean="0">
                  <a:latin typeface="新宋体" panose="02010609030101010101" pitchFamily="49" charset="-122"/>
                  <a:ea typeface="新宋体" panose="02010609030101010101" pitchFamily="49" charset="-122"/>
                </a:rPr>
                <a:t>年开始切入</a:t>
              </a:r>
              <a:r>
                <a:rPr lang="zh-CN" altLang="en-US" sz="1300" b="1" dirty="0" smtClean="0">
                  <a:latin typeface="新宋体" panose="02010609030101010101" pitchFamily="49" charset="-122"/>
                  <a:ea typeface="新宋体" panose="02010609030101010101" pitchFamily="49" charset="-122"/>
                </a:rPr>
                <a:t>中环</a:t>
              </a:r>
              <a:r>
                <a:rPr lang="zh-CN" altLang="en-US" sz="1300" b="1" dirty="0">
                  <a:latin typeface="新宋体" panose="02010609030101010101" pitchFamily="49" charset="-122"/>
                  <a:ea typeface="新宋体" panose="02010609030101010101" pitchFamily="49" charset="-122"/>
                </a:rPr>
                <a:t>大尺寸硅片项目：</a:t>
              </a:r>
              <a:r>
                <a:rPr lang="en-US" altLang="zh-CN" sz="1300" b="1" dirty="0">
                  <a:latin typeface="新宋体" panose="02010609030101010101" pitchFamily="49" charset="-122"/>
                  <a:ea typeface="新宋体" panose="02010609030101010101" pitchFamily="49" charset="-122"/>
                </a:rPr>
                <a:t>12</a:t>
              </a:r>
              <a:r>
                <a:rPr lang="zh-CN" altLang="en-US" sz="1300" b="1" dirty="0">
                  <a:latin typeface="新宋体" panose="02010609030101010101" pitchFamily="49" charset="-122"/>
                  <a:ea typeface="新宋体" panose="02010609030101010101" pitchFamily="49" charset="-122"/>
                </a:rPr>
                <a:t>寸及以上硅片的生产、应用及相关产品的研发</a:t>
              </a:r>
              <a:r>
                <a:rPr lang="zh-CN" altLang="en-US" sz="1300" dirty="0" smtClean="0">
                  <a:latin typeface="新宋体" panose="02010609030101010101" pitchFamily="49" charset="-122"/>
                  <a:ea typeface="新宋体" panose="02010609030101010101" pitchFamily="49" charset="-122"/>
                </a:rPr>
                <a:t>；从研发、生产不断跟进，</a:t>
              </a:r>
              <a:r>
                <a:rPr lang="zh-CN" altLang="en-US" sz="1300" dirty="0">
                  <a:latin typeface="新宋体" panose="02010609030101010101" pitchFamily="49" charset="-122"/>
                  <a:ea typeface="新宋体" panose="02010609030101010101" pitchFamily="49" charset="-122"/>
                </a:rPr>
                <a:t>现场咨询</a:t>
              </a:r>
              <a:r>
                <a:rPr lang="en-US" altLang="zh-CN" sz="1300" dirty="0">
                  <a:latin typeface="新宋体" panose="02010609030101010101" pitchFamily="49" charset="-122"/>
                  <a:ea typeface="新宋体" panose="02010609030101010101" pitchFamily="49" charset="-122"/>
                </a:rPr>
                <a:t>50</a:t>
              </a:r>
              <a:r>
                <a:rPr lang="zh-CN" altLang="en-US" sz="1300" dirty="0">
                  <a:latin typeface="新宋体" panose="02010609030101010101" pitchFamily="49" charset="-122"/>
                  <a:ea typeface="新宋体" panose="02010609030101010101" pitchFamily="49" charset="-122"/>
                </a:rPr>
                <a:t>余次，已进行的专利申请</a:t>
              </a:r>
              <a:r>
                <a:rPr lang="en-US" altLang="zh-CN" sz="1300" dirty="0">
                  <a:latin typeface="新宋体" panose="02010609030101010101" pitchFamily="49" charset="-122"/>
                  <a:ea typeface="新宋体" panose="02010609030101010101" pitchFamily="49" charset="-122"/>
                </a:rPr>
                <a:t>1200</a:t>
              </a:r>
              <a:r>
                <a:rPr lang="zh-CN" altLang="en-US" sz="1300" dirty="0">
                  <a:latin typeface="新宋体" panose="02010609030101010101" pitchFamily="49" charset="-122"/>
                  <a:ea typeface="新宋体" panose="02010609030101010101" pitchFamily="49" charset="-122"/>
                </a:rPr>
                <a:t>余件，目前授权专利俞</a:t>
              </a:r>
              <a:r>
                <a:rPr lang="en-US" altLang="zh-CN" sz="1300" dirty="0">
                  <a:latin typeface="新宋体" panose="02010609030101010101" pitchFamily="49" charset="-122"/>
                  <a:ea typeface="新宋体" panose="02010609030101010101" pitchFamily="49" charset="-122"/>
                </a:rPr>
                <a:t>800</a:t>
              </a:r>
              <a:r>
                <a:rPr lang="zh-CN" altLang="en-US" sz="1300" dirty="0">
                  <a:latin typeface="新宋体" panose="02010609030101010101" pitchFamily="49" charset="-122"/>
                  <a:ea typeface="新宋体" panose="02010609030101010101" pitchFamily="49" charset="-122"/>
                </a:rPr>
                <a:t>件，期间辅导企业完成天津市高价值专利项目申报，得到</a:t>
              </a:r>
              <a:r>
                <a:rPr lang="zh-CN" altLang="en-US" sz="1300" dirty="0" smtClean="0">
                  <a:latin typeface="新宋体" panose="02010609030101010101" pitchFamily="49" charset="-122"/>
                  <a:ea typeface="新宋体" panose="02010609030101010101" pitchFamily="49" charset="-122"/>
                </a:rPr>
                <a:t>集团企业广泛</a:t>
              </a:r>
              <a:r>
                <a:rPr lang="zh-CN" altLang="en-US" sz="1300" dirty="0">
                  <a:latin typeface="新宋体" panose="02010609030101010101" pitchFamily="49" charset="-122"/>
                  <a:ea typeface="新宋体" panose="02010609030101010101" pitchFamily="49" charset="-122"/>
                </a:rPr>
                <a:t>认可，事务所专业细致的服务受到发明人</a:t>
              </a:r>
              <a:r>
                <a:rPr lang="zh-CN" altLang="en-US" sz="1300" dirty="0" smtClean="0">
                  <a:latin typeface="新宋体" panose="02010609030101010101" pitchFamily="49" charset="-122"/>
                  <a:ea typeface="新宋体" panose="02010609030101010101" pitchFamily="49" charset="-122"/>
                </a:rPr>
                <a:t>的一致好评</a:t>
              </a:r>
              <a:r>
                <a:rPr lang="zh-CN" altLang="en-US" sz="1300" dirty="0">
                  <a:latin typeface="新宋体" panose="02010609030101010101" pitchFamily="49" charset="-122"/>
                  <a:ea typeface="新宋体" panose="02010609030101010101" pitchFamily="49" charset="-122"/>
                </a:rPr>
                <a:t>。</a:t>
              </a:r>
              <a:endParaRPr lang="en-US" altLang="zh-CN" sz="1300" dirty="0">
                <a:latin typeface="新宋体" panose="02010609030101010101" pitchFamily="49" charset="-122"/>
                <a:ea typeface="新宋体" panose="02010609030101010101" pitchFamily="49" charset="-122"/>
              </a:endParaRPr>
            </a:p>
            <a:p>
              <a:pPr>
                <a:lnSpc>
                  <a:spcPct val="150000"/>
                </a:lnSpc>
              </a:pPr>
              <a:endParaRPr lang="zh-CN" altLang="en-US" sz="1300" dirty="0"/>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331640" y="1068142"/>
            <a:ext cx="239081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示例二：全项目跟踪</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294" y="2776514"/>
            <a:ext cx="1630427" cy="2291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79712" y="2788560"/>
            <a:ext cx="1604216" cy="2303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55128" y="2776514"/>
            <a:ext cx="1633744" cy="2313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80112" y="2792937"/>
            <a:ext cx="1603874" cy="22585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5"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08303" y="2792937"/>
            <a:ext cx="1566639" cy="22270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图片 20" descr="nuode-01.png"/>
          <p:cNvPicPr/>
          <p:nvPr/>
        </p:nvPicPr>
        <p:blipFill>
          <a:blip r:embed="rId9"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2968831443"/>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8140" y="247889"/>
            <a:ext cx="498316" cy="3317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1"/>
          <p:cNvGrpSpPr/>
          <p:nvPr/>
        </p:nvGrpSpPr>
        <p:grpSpPr>
          <a:xfrm>
            <a:off x="861492" y="1203598"/>
            <a:ext cx="7423011" cy="1740242"/>
            <a:chOff x="861492" y="1203598"/>
            <a:chExt cx="7423011" cy="1740242"/>
          </a:xfrm>
        </p:grpSpPr>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043607" y="1443429"/>
              <a:ext cx="6952863" cy="1500411"/>
            </a:xfrm>
            <a:prstGeom prst="rect">
              <a:avLst/>
            </a:prstGeom>
            <a:noFill/>
          </p:spPr>
          <p:txBody>
            <a:bodyPr wrap="square" lIns="0" tIns="0" rIns="0" bIns="0" rtlCol="0">
              <a:spAutoFit/>
            </a:bodyPr>
            <a:lstStyle/>
            <a:p>
              <a:pPr>
                <a:lnSpc>
                  <a:spcPct val="150000"/>
                </a:lnSpc>
              </a:pPr>
              <a:r>
                <a:rPr lang="zh-CN" altLang="en-US" sz="1300" dirty="0" smtClean="0">
                  <a:latin typeface="新宋体" panose="02010609030101010101" pitchFamily="49" charset="-122"/>
                  <a:ea typeface="新宋体" panose="02010609030101010101" pitchFamily="49" charset="-122"/>
                </a:rPr>
                <a:t>    天津一瑞生物科技股份有限公司</a:t>
              </a:r>
              <a:r>
                <a:rPr lang="zh-CN" altLang="en-US" sz="1300" dirty="0">
                  <a:latin typeface="新宋体" panose="02010609030101010101" pitchFamily="49" charset="-122"/>
                  <a:ea typeface="新宋体" panose="02010609030101010101" pitchFamily="49" charset="-122"/>
                </a:rPr>
                <a:t>是</a:t>
              </a:r>
              <a:r>
                <a:rPr lang="zh-CN" altLang="en-US" sz="1300" dirty="0" smtClean="0"/>
                <a:t>一家面向全球领域的体外诊断试剂的优质供应商，也是国内首家侵袭性真菌病快速诊断产品的提供商。企业</a:t>
              </a:r>
              <a:r>
                <a:rPr lang="zh-CN" altLang="en-US" sz="1300" dirty="0"/>
                <a:t>高度重视产品</a:t>
              </a:r>
              <a:r>
                <a:rPr lang="zh-CN" altLang="en-US" sz="1300" dirty="0" smtClean="0"/>
                <a:t>研发，目前拥有</a:t>
              </a:r>
              <a:r>
                <a:rPr lang="en-US" altLang="zh-CN" sz="1300" dirty="0" smtClean="0"/>
                <a:t>100</a:t>
              </a:r>
              <a:r>
                <a:rPr lang="zh-CN" altLang="en-US" sz="1300" dirty="0" smtClean="0"/>
                <a:t>多项产品发明专利，</a:t>
              </a:r>
              <a:r>
                <a:rPr lang="en-US" altLang="zh-CN" sz="1300" dirty="0" smtClean="0"/>
                <a:t>2021</a:t>
              </a:r>
              <a:r>
                <a:rPr lang="zh-CN" altLang="en-US" sz="1300" dirty="0" smtClean="0"/>
                <a:t>年企业为市场布局、产品</a:t>
              </a:r>
              <a:r>
                <a:rPr lang="zh-CN" altLang="en-US" sz="1300" dirty="0"/>
                <a:t>上市，菌株检测试剂</a:t>
              </a:r>
              <a:r>
                <a:rPr lang="zh-CN" altLang="en-US" sz="1300" dirty="0" smtClean="0"/>
                <a:t>盒相关技术急需快速授权，</a:t>
              </a:r>
              <a:r>
                <a:rPr lang="zh-CN" altLang="en-US" sz="1300" b="1" dirty="0" smtClean="0"/>
                <a:t>事务所通过专利预审程序在数月内帮助企业完成多件专利撰写</a:t>
              </a:r>
              <a:r>
                <a:rPr lang="en-US" altLang="zh-CN" sz="1300" b="1" dirty="0" smtClean="0"/>
                <a:t>-</a:t>
              </a:r>
              <a:r>
                <a:rPr lang="zh-CN" altLang="en-US" sz="1300" b="1" dirty="0" smtClean="0"/>
                <a:t>申请</a:t>
              </a:r>
              <a:r>
                <a:rPr lang="en-US" altLang="zh-CN" sz="1300" b="1" dirty="0" smtClean="0"/>
                <a:t>-</a:t>
              </a:r>
              <a:r>
                <a:rPr lang="zh-CN" altLang="en-US" sz="1300" b="1" dirty="0" smtClean="0"/>
                <a:t>授权。</a:t>
              </a:r>
            </a:p>
            <a:p>
              <a:pPr>
                <a:lnSpc>
                  <a:spcPct val="150000"/>
                </a:lnSpc>
              </a:pPr>
              <a:endParaRPr lang="zh-CN" altLang="en-US" sz="1300" dirty="0"/>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1331640" y="1068142"/>
            <a:ext cx="2390814"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示例三：加速申请</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717935"/>
            <a:ext cx="1592859" cy="2236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76412" y="2716193"/>
            <a:ext cx="1656184" cy="22380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23928" y="2716193"/>
            <a:ext cx="1557964" cy="2197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52119" y="2745674"/>
            <a:ext cx="1521763" cy="216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08304" y="2748607"/>
            <a:ext cx="1545109" cy="21795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图片 24" descr="nuode-01.png"/>
          <p:cNvPicPr/>
          <p:nvPr/>
        </p:nvPicPr>
        <p:blipFill>
          <a:blip r:embed="rId9"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016810618"/>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595" y="0"/>
            <a:ext cx="9144001" cy="5143500"/>
          </a:xfrm>
          <a:prstGeom prst="rect">
            <a:avLst/>
          </a:prstGeom>
        </p:spPr>
      </p:pic>
      <p:sp>
        <p:nvSpPr>
          <p:cNvPr id="11" name="Rectangle 3"/>
          <p:cNvSpPr txBox="1">
            <a:spLocks noChangeArrowheads="1"/>
          </p:cNvSpPr>
          <p:nvPr/>
        </p:nvSpPr>
        <p:spPr>
          <a:xfrm>
            <a:off x="3354489" y="1240408"/>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smtClean="0">
                <a:solidFill>
                  <a:schemeClr val="accent1"/>
                </a:solidFill>
                <a:latin typeface="微软雅黑" panose="020B0503020204020204" pitchFamily="34" charset="-122"/>
                <a:ea typeface="微软雅黑" panose="020B0503020204020204" pitchFamily="34" charset="-122"/>
              </a:rPr>
              <a:t>联系我们    </a:t>
            </a:r>
            <a:r>
              <a:rPr lang="en-US" altLang="zh-CN" sz="3200" b="1" dirty="0" smtClean="0">
                <a:solidFill>
                  <a:schemeClr val="accent1"/>
                </a:solidFill>
                <a:latin typeface="微软雅黑" panose="020B0503020204020204" pitchFamily="34" charset="-122"/>
                <a:ea typeface="微软雅黑" panose="020B0503020204020204" pitchFamily="34" charset="-122"/>
              </a:rPr>
              <a:t>Contact US</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2" name="Rectangle 4"/>
          <p:cNvSpPr txBox="1">
            <a:spLocks noChangeArrowheads="1"/>
          </p:cNvSpPr>
          <p:nvPr/>
        </p:nvSpPr>
        <p:spPr>
          <a:xfrm>
            <a:off x="5004048" y="2541661"/>
            <a:ext cx="3035796" cy="322659"/>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电话：</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022-58391395</a:t>
            </a:r>
          </a:p>
          <a:p>
            <a:pPr marL="0" indent="0">
              <a:lnSpc>
                <a:spcPct val="150000"/>
              </a:lnSpc>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地址：天津市南开区华苑产业园区开华道</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号华科创业中心</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501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300384</a:t>
            </a:r>
          </a:p>
          <a:p>
            <a:pPr marL="0" indent="0">
              <a:lnSpc>
                <a:spcPct val="150000"/>
              </a:lnSpc>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邮箱：</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nuodeip_service@163.com</a:t>
            </a:r>
          </a:p>
          <a:p>
            <a:pPr marL="0" indent="0">
              <a:lnSpc>
                <a:spcPct val="150000"/>
              </a:lnSpc>
              <a:buNone/>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公众号：</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5"/>
          <p:cNvCxnSpPr>
            <a:cxnSpLocks noChangeShapeType="1"/>
          </p:cNvCxnSpPr>
          <p:nvPr/>
        </p:nvCxnSpPr>
        <p:spPr bwMode="auto">
          <a:xfrm flipH="1">
            <a:off x="3789517" y="1898129"/>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 name="燕尾形 1"/>
          <p:cNvSpPr/>
          <p:nvPr/>
        </p:nvSpPr>
        <p:spPr>
          <a:xfrm>
            <a:off x="4644008" y="2067694"/>
            <a:ext cx="288032" cy="21012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3291627"/>
            <a:ext cx="1129297" cy="1121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图片 24" descr="nuode-01.png"/>
          <p:cNvPicPr/>
          <p:nvPr/>
        </p:nvPicPr>
        <p:blipFill>
          <a:blip r:embed="rId5"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2247385916"/>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62763" y="2168447"/>
            <a:ext cx="5050408" cy="62325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公司介绍、资源支持</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6" name="图片 25" descr="nuode-01.png"/>
          <p:cNvPicPr/>
          <p:nvPr/>
        </p:nvPicPr>
        <p:blipFill>
          <a:blip r:embed="rId3"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680190998"/>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7897" y="1536767"/>
            <a:ext cx="5832648" cy="1001879"/>
          </a:xfrm>
          <a:prstGeom prst="rect">
            <a:avLst/>
          </a:prstGeom>
          <a:noFill/>
        </p:spPr>
        <p:txBody>
          <a:bodyPr wrap="square" lIns="68584" tIns="34291" rIns="68584" bIns="34291" rtlCol="0">
            <a:spAutoFit/>
          </a:bodyPr>
          <a:lstStyle/>
          <a:p>
            <a:pPr indent="457200">
              <a:lnSpc>
                <a:spcPct val="150000"/>
              </a:lnSpc>
            </a:pPr>
            <a:r>
              <a:rPr lang="zh-CN" altLang="en-US" sz="1400" b="1" dirty="0"/>
              <a:t>天津诺德知识产权代理事务所（特殊普通合伙）</a:t>
            </a:r>
            <a:r>
              <a:rPr lang="zh-CN" altLang="en-US" sz="1400" dirty="0"/>
              <a:t>成立于</a:t>
            </a:r>
            <a:r>
              <a:rPr lang="en-US" altLang="zh-CN" sz="1400" dirty="0"/>
              <a:t>2014</a:t>
            </a:r>
            <a:r>
              <a:rPr lang="zh-CN" altLang="en-US" sz="1400" dirty="0"/>
              <a:t>年，是经国家知识产权局批准设立、在工商行政管理总局商标局备案的、一家国有参股的专业从事知识产权代理的服务机构（机构代码</a:t>
            </a:r>
            <a:r>
              <a:rPr lang="en-US" altLang="zh-CN" sz="1400" dirty="0"/>
              <a:t>12213</a:t>
            </a:r>
            <a:r>
              <a:rPr lang="zh-CN" altLang="en-US" sz="1400" dirty="0" smtClean="0"/>
              <a:t>）。</a:t>
            </a:r>
            <a:endParaRPr lang="en-US" altLang="zh-CN" sz="1400" dirty="0" smtClean="0"/>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825380" y="620271"/>
            <a:ext cx="5626100" cy="628473"/>
            <a:chOff x="867224" y="915566"/>
            <a:chExt cx="5626100" cy="628473"/>
          </a:xfrm>
        </p:grpSpPr>
        <p:sp>
          <p:nvSpPr>
            <p:cNvPr id="4" name="Text Placeholder 4"/>
            <p:cNvSpPr txBox="1">
              <a:spLocks/>
            </p:cNvSpPr>
            <p:nvPr/>
          </p:nvSpPr>
          <p:spPr>
            <a:xfrm>
              <a:off x="867224" y="915566"/>
              <a:ext cx="3363641"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smtClean="0">
                  <a:solidFill>
                    <a:schemeClr val="accent1"/>
                  </a:solidFill>
                  <a:latin typeface="微软雅黑" panose="020B0503020204020204" pitchFamily="34" charset="-122"/>
                  <a:ea typeface="微软雅黑" panose="020B0503020204020204" pitchFamily="34" charset="-122"/>
                </a:rPr>
                <a:t>诺德</a:t>
              </a:r>
              <a:r>
                <a:rPr lang="en-US" altLang="zh-CN" b="1" dirty="0" smtClean="0">
                  <a:solidFill>
                    <a:schemeClr val="accent1"/>
                  </a:solidFill>
                  <a:latin typeface="微软雅黑" panose="020B0503020204020204" pitchFamily="34" charset="-122"/>
                  <a:ea typeface="微软雅黑" panose="020B0503020204020204" pitchFamily="34" charset="-122"/>
                </a:rPr>
                <a:t>/</a:t>
              </a:r>
              <a:r>
                <a:rPr lang="zh-CN" altLang="en-US" sz="2000" b="1" dirty="0" smtClean="0">
                  <a:solidFill>
                    <a:schemeClr val="accent1"/>
                  </a:solidFill>
                  <a:latin typeface="微软雅黑" panose="020B0503020204020204" pitchFamily="34" charset="-122"/>
                  <a:ea typeface="微软雅黑" panose="020B0503020204020204" pitchFamily="34" charset="-122"/>
                </a:rPr>
                <a:t>公司简介</a:t>
              </a:r>
              <a:endParaRPr lang="en-GB" sz="1200" b="1" dirty="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pic>
        <p:nvPicPr>
          <p:cNvPr id="22" name="Picture 2" descr="F:\旭日暖阳\常用模板文件\诺德营业执照副本20210220.jpg"/>
          <p:cNvPicPr>
            <a:picLocks noChangeAspect="1" noChangeArrowheads="1"/>
          </p:cNvPicPr>
          <p:nvPr/>
        </p:nvPicPr>
        <p:blipFill>
          <a:blip r:embed="rId3" cstate="print"/>
          <a:srcRect/>
          <a:stretch>
            <a:fillRect/>
          </a:stretch>
        </p:blipFill>
        <p:spPr bwMode="auto">
          <a:xfrm>
            <a:off x="641817" y="2820953"/>
            <a:ext cx="3168352" cy="2169791"/>
          </a:xfrm>
          <a:prstGeom prst="rect">
            <a:avLst/>
          </a:prstGeom>
          <a:noFill/>
        </p:spPr>
      </p:pic>
      <p:pic>
        <p:nvPicPr>
          <p:cNvPr id="23" name="Picture 3" descr="C:\Users\Administrator\Desktop\诺德执业许可证正本.jpg"/>
          <p:cNvPicPr>
            <a:picLocks noChangeAspect="1" noChangeArrowheads="1"/>
          </p:cNvPicPr>
          <p:nvPr/>
        </p:nvPicPr>
        <p:blipFill>
          <a:blip r:embed="rId4" cstate="print"/>
          <a:srcRect l="1591"/>
          <a:stretch>
            <a:fillRect/>
          </a:stretch>
        </p:blipFill>
        <p:spPr bwMode="auto">
          <a:xfrm>
            <a:off x="3964078" y="2831078"/>
            <a:ext cx="3088052" cy="2159666"/>
          </a:xfrm>
          <a:prstGeom prst="rect">
            <a:avLst/>
          </a:prstGeom>
          <a:noFill/>
        </p:spPr>
      </p:pic>
      <p:pic>
        <p:nvPicPr>
          <p:cNvPr id="25" name="图片 24" descr="nuode-01.png"/>
          <p:cNvPicPr/>
          <p:nvPr/>
        </p:nvPicPr>
        <p:blipFill>
          <a:blip r:embed="rId5" cstate="print"/>
          <a:stretch>
            <a:fillRect/>
          </a:stretch>
        </p:blipFill>
        <p:spPr>
          <a:xfrm>
            <a:off x="7884368" y="278515"/>
            <a:ext cx="1031794" cy="504056"/>
          </a:xfrm>
          <a:prstGeom prst="rect">
            <a:avLst/>
          </a:prstGeom>
        </p:spPr>
      </p:pic>
    </p:spTree>
    <p:extLst>
      <p:ext uri="{BB962C8B-B14F-4D97-AF65-F5344CB8AC3E}">
        <p14:creationId xmlns:p14="http://schemas.microsoft.com/office/powerpoint/2010/main" xmlns="" val="123426411"/>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16416" y="200199"/>
            <a:ext cx="212271" cy="332014"/>
          </a:xfrm>
          <a:prstGeom prst="rect">
            <a:avLst/>
          </a:prstGeom>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928683"/>
            <a:ext cx="5184576" cy="1468190"/>
            <a:chOff x="971600" y="928683"/>
            <a:chExt cx="5184576" cy="1468190"/>
          </a:xfrm>
        </p:grpSpPr>
        <p:sp>
          <p:nvSpPr>
            <p:cNvPr id="2" name="矩形 1"/>
            <p:cNvSpPr/>
            <p:nvPr/>
          </p:nvSpPr>
          <p:spPr>
            <a:xfrm>
              <a:off x="1163250" y="1196544"/>
              <a:ext cx="4992926" cy="1200329"/>
            </a:xfrm>
            <a:prstGeom prst="rect">
              <a:avLst/>
            </a:prstGeom>
            <a:ln>
              <a:solidFill>
                <a:schemeClr val="accent1"/>
              </a:solidFill>
            </a:ln>
          </p:spPr>
          <p:txBody>
            <a:bodyPr wrap="square">
              <a:spAutoFit/>
            </a:bodyPr>
            <a:lstStyle/>
            <a:p>
              <a:pPr>
                <a:lnSpc>
                  <a:spcPct val="150000"/>
                </a:lnSpc>
              </a:pPr>
              <a:r>
                <a:rPr lang="zh-CN" altLang="en-US" sz="1200" b="1" dirty="0" smtClean="0"/>
                <a:t>         商标注册、商标查询、专利检索、专利申请、知识产权代理。   </a:t>
              </a:r>
              <a:endParaRPr lang="en-US" altLang="zh-CN" sz="1200" b="1" dirty="0" smtClean="0"/>
            </a:p>
            <a:p>
              <a:pPr>
                <a:lnSpc>
                  <a:spcPct val="150000"/>
                </a:lnSpc>
              </a:pPr>
              <a:r>
                <a:rPr lang="zh-CN" altLang="en-US" sz="1200" b="1" dirty="0" smtClean="0"/>
                <a:t>         主要服务：国内外专利</a:t>
              </a:r>
              <a:r>
                <a:rPr lang="zh-CN" altLang="en-US" sz="1200" b="1" dirty="0"/>
                <a:t>检索</a:t>
              </a:r>
              <a:r>
                <a:rPr lang="zh-CN" altLang="en-US" sz="1200" b="1" dirty="0" smtClean="0"/>
                <a:t>、布局、撰写、监控、维权、诉讼；专利导航，高价值专利；商标</a:t>
              </a:r>
              <a:r>
                <a:rPr lang="zh-CN" altLang="en-US" sz="1200" b="1" dirty="0"/>
                <a:t>注册、商标</a:t>
              </a:r>
              <a:r>
                <a:rPr lang="zh-CN" altLang="en-US" sz="1200" b="1" dirty="0" smtClean="0"/>
                <a:t>查询；集成电路布图、软件著作权申请；地理标志等 。</a:t>
              </a:r>
              <a:endParaRPr lang="en-US" altLang="zh-CN" sz="1200" b="1" dirty="0" smtClean="0"/>
            </a:p>
          </p:txBody>
        </p:sp>
        <p:sp>
          <p:nvSpPr>
            <p:cNvPr id="13" name="Oval 48"/>
            <p:cNvSpPr/>
            <p:nvPr/>
          </p:nvSpPr>
          <p:spPr>
            <a:xfrm>
              <a:off x="971600" y="952612"/>
              <a:ext cx="393040" cy="379997"/>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rgbClr val="FEFABC"/>
                </a:solidFill>
                <a:cs typeface="+mn-ea"/>
                <a:sym typeface="+mn-lt"/>
              </a:endParaRPr>
            </a:p>
          </p:txBody>
        </p:sp>
        <p:sp>
          <p:nvSpPr>
            <p:cNvPr id="14" name="Freeform 131"/>
            <p:cNvSpPr>
              <a:spLocks noChangeAspect="1" noEditPoints="1"/>
            </p:cNvSpPr>
            <p:nvPr/>
          </p:nvSpPr>
          <p:spPr bwMode="auto">
            <a:xfrm>
              <a:off x="1032628" y="1011937"/>
              <a:ext cx="261243" cy="261345"/>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headEnd/>
              <a:tailEnd/>
            </a:ln>
          </p:spPr>
          <p:txBody>
            <a:bodyPr vert="horz" wrap="square" lIns="34290" tIns="17145" rIns="34290" bIns="17145" numCol="1" anchor="t" anchorCtr="0" compatLnSpc="1">
              <a:prstTxWarp prst="textNoShape">
                <a:avLst/>
              </a:prstTxWarp>
            </a:bodyPr>
            <a:lstStyle/>
            <a:p>
              <a:endParaRPr lang="en-US" sz="700">
                <a:solidFill>
                  <a:srgbClr val="FFFFFF"/>
                </a:solidFill>
                <a:cs typeface="+mn-ea"/>
                <a:sym typeface="+mn-lt"/>
              </a:endParaRPr>
            </a:p>
          </p:txBody>
        </p:sp>
        <p:sp>
          <p:nvSpPr>
            <p:cNvPr id="3" name="TextBox 2"/>
            <p:cNvSpPr txBox="1"/>
            <p:nvPr/>
          </p:nvSpPr>
          <p:spPr>
            <a:xfrm>
              <a:off x="1381982" y="928683"/>
              <a:ext cx="2736304" cy="276999"/>
            </a:xfrm>
            <a:prstGeom prst="rect">
              <a:avLst/>
            </a:prstGeom>
            <a:noFill/>
          </p:spPr>
          <p:txBody>
            <a:bodyPr wrap="square" rtlCol="0">
              <a:spAutoFit/>
            </a:body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经营范围</a:t>
              </a:r>
            </a:p>
          </p:txBody>
        </p:sp>
      </p:grpSp>
      <p:sp>
        <p:nvSpPr>
          <p:cNvPr id="17" name="矩形 16"/>
          <p:cNvSpPr/>
          <p:nvPr/>
        </p:nvSpPr>
        <p:spPr>
          <a:xfrm>
            <a:off x="1174356" y="2787774"/>
            <a:ext cx="4970714" cy="1523494"/>
          </a:xfrm>
          <a:prstGeom prst="rect">
            <a:avLst/>
          </a:prstGeom>
          <a:ln>
            <a:solidFill>
              <a:schemeClr val="accent1"/>
            </a:solidFill>
          </a:ln>
        </p:spPr>
        <p:txBody>
          <a:bodyPr wrap="square">
            <a:spAutoFit/>
          </a:bodyPr>
          <a:lstStyle/>
          <a:p>
            <a:pPr>
              <a:lnSpc>
                <a:spcPct val="150000"/>
              </a:lnSpc>
            </a:pPr>
            <a:r>
              <a:rPr lang="zh-CN" altLang="en-US" sz="1400" dirty="0" smtClean="0"/>
              <a:t>         </a:t>
            </a:r>
            <a:r>
              <a:rPr lang="zh-CN" altLang="en-US" sz="1200" b="1" dirty="0" smtClean="0"/>
              <a:t>在</a:t>
            </a:r>
            <a:r>
              <a:rPr lang="en-US" altLang="zh-CN" sz="1200" b="1" dirty="0"/>
              <a:t>2014</a:t>
            </a:r>
            <a:r>
              <a:rPr lang="zh-CN" altLang="en-US" sz="1200" b="1" dirty="0"/>
              <a:t>年成立以来，在</a:t>
            </a:r>
            <a:r>
              <a:rPr lang="en-US" altLang="zh-CN" sz="1200" b="1" dirty="0"/>
              <a:t>2017</a:t>
            </a:r>
            <a:r>
              <a:rPr lang="zh-CN" altLang="en-US" sz="1200" b="1" dirty="0"/>
              <a:t>年被认定为全国知识产权服务品牌机构储备培育单位；</a:t>
            </a:r>
            <a:r>
              <a:rPr lang="en-US" altLang="zh-CN" sz="1200" b="1" dirty="0"/>
              <a:t>2019</a:t>
            </a:r>
            <a:r>
              <a:rPr lang="zh-CN" altLang="en-US" sz="1200" b="1" dirty="0"/>
              <a:t>年和天津市滨海公证处合作建设天津知识产权公证服务中心；</a:t>
            </a:r>
            <a:r>
              <a:rPr lang="en-US" altLang="zh-CN" sz="1200" b="1" dirty="0"/>
              <a:t>2019</a:t>
            </a:r>
            <a:r>
              <a:rPr lang="zh-CN" altLang="en-US" sz="1200" b="1" dirty="0"/>
              <a:t>年当选为中华全国代理师协会理事单位，</a:t>
            </a:r>
            <a:r>
              <a:rPr lang="en-US" altLang="zh-CN" sz="1200" b="1" dirty="0"/>
              <a:t>2020</a:t>
            </a:r>
            <a:r>
              <a:rPr lang="zh-CN" altLang="en-US" sz="1200" b="1" dirty="0"/>
              <a:t>年被认定为“华北知识产权运营中心特色分中心”；</a:t>
            </a:r>
            <a:r>
              <a:rPr lang="en-US" altLang="zh-CN" sz="1200" b="1" dirty="0"/>
              <a:t>2021</a:t>
            </a:r>
            <a:r>
              <a:rPr lang="zh-CN" altLang="en-US" sz="1200" b="1" dirty="0"/>
              <a:t>年发起成立</a:t>
            </a:r>
            <a:r>
              <a:rPr lang="zh-CN" altLang="en-US" sz="1200" b="1" noProof="1">
                <a:sym typeface="宋体" panose="02010600030101010101" pitchFamily="2" charset="-122"/>
              </a:rPr>
              <a:t>天津市专利代理行业联盟。</a:t>
            </a:r>
            <a:endParaRPr lang="en-US" altLang="zh-CN" sz="1200" b="1" dirty="0"/>
          </a:p>
        </p:txBody>
      </p:sp>
      <p:sp>
        <p:nvSpPr>
          <p:cNvPr id="18" name="Oval 48"/>
          <p:cNvSpPr/>
          <p:nvPr/>
        </p:nvSpPr>
        <p:spPr>
          <a:xfrm>
            <a:off x="984024" y="2510866"/>
            <a:ext cx="393040" cy="379997"/>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rgbClr val="FEFABC"/>
              </a:solidFill>
              <a:cs typeface="+mn-ea"/>
              <a:sym typeface="+mn-lt"/>
            </a:endParaRPr>
          </a:p>
        </p:txBody>
      </p:sp>
      <p:sp>
        <p:nvSpPr>
          <p:cNvPr id="19" name="Freeform 116"/>
          <p:cNvSpPr>
            <a:spLocks noChangeAspect="1"/>
          </p:cNvSpPr>
          <p:nvPr/>
        </p:nvSpPr>
        <p:spPr bwMode="auto">
          <a:xfrm>
            <a:off x="1034215" y="2568847"/>
            <a:ext cx="280282" cy="264033"/>
          </a:xfrm>
          <a:custGeom>
            <a:avLst/>
            <a:gdLst>
              <a:gd name="T0" fmla="*/ 63 w 64"/>
              <a:gd name="T1" fmla="*/ 25 h 60"/>
              <a:gd name="T2" fmla="*/ 49 w 64"/>
              <a:gd name="T3" fmla="*/ 39 h 60"/>
              <a:gd name="T4" fmla="*/ 52 w 64"/>
              <a:gd name="T5" fmla="*/ 57 h 60"/>
              <a:gd name="T6" fmla="*/ 52 w 64"/>
              <a:gd name="T7" fmla="*/ 58 h 60"/>
              <a:gd name="T8" fmla="*/ 51 w 64"/>
              <a:gd name="T9" fmla="*/ 60 h 60"/>
              <a:gd name="T10" fmla="*/ 49 w 64"/>
              <a:gd name="T11" fmla="*/ 60 h 60"/>
              <a:gd name="T12" fmla="*/ 32 w 64"/>
              <a:gd name="T13" fmla="*/ 51 h 60"/>
              <a:gd name="T14" fmla="*/ 15 w 64"/>
              <a:gd name="T15" fmla="*/ 60 h 60"/>
              <a:gd name="T16" fmla="*/ 13 w 64"/>
              <a:gd name="T17" fmla="*/ 60 h 60"/>
              <a:gd name="T18" fmla="*/ 12 w 64"/>
              <a:gd name="T19" fmla="*/ 58 h 60"/>
              <a:gd name="T20" fmla="*/ 12 w 64"/>
              <a:gd name="T21" fmla="*/ 57 h 60"/>
              <a:gd name="T22" fmla="*/ 15 w 64"/>
              <a:gd name="T23" fmla="*/ 39 h 60"/>
              <a:gd name="T24" fmla="*/ 1 w 64"/>
              <a:gd name="T25" fmla="*/ 25 h 60"/>
              <a:gd name="T26" fmla="*/ 0 w 64"/>
              <a:gd name="T27" fmla="*/ 23 h 60"/>
              <a:gd name="T28" fmla="*/ 3 w 64"/>
              <a:gd name="T29" fmla="*/ 22 h 60"/>
              <a:gd name="T30" fmla="*/ 22 w 64"/>
              <a:gd name="T31" fmla="*/ 19 h 60"/>
              <a:gd name="T32" fmla="*/ 30 w 64"/>
              <a:gd name="T33" fmla="*/ 1 h 60"/>
              <a:gd name="T34" fmla="*/ 32 w 64"/>
              <a:gd name="T35" fmla="*/ 0 h 60"/>
              <a:gd name="T36" fmla="*/ 34 w 64"/>
              <a:gd name="T37" fmla="*/ 1 h 60"/>
              <a:gd name="T38" fmla="*/ 42 w 64"/>
              <a:gd name="T39" fmla="*/ 19 h 60"/>
              <a:gd name="T40" fmla="*/ 61 w 64"/>
              <a:gd name="T41" fmla="*/ 22 h 60"/>
              <a:gd name="T42" fmla="*/ 64 w 64"/>
              <a:gd name="T43" fmla="*/ 23 h 60"/>
              <a:gd name="T44" fmla="*/ 63 w 64"/>
              <a:gd name="T45" fmla="*/ 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EFEFE"/>
          </a:solidFill>
          <a:ln w="9525">
            <a:noFill/>
            <a:round/>
            <a:headEnd/>
            <a:tailEnd/>
          </a:ln>
        </p:spPr>
        <p:txBody>
          <a:bodyPr lIns="68580" tIns="34290" rIns="68580" bIns="34290"/>
          <a:lstStyle/>
          <a:p>
            <a:endParaRPr lang="en-US" sz="700">
              <a:cs typeface="+mn-ea"/>
              <a:sym typeface="+mn-lt"/>
            </a:endParaRPr>
          </a:p>
        </p:txBody>
      </p:sp>
      <p:sp>
        <p:nvSpPr>
          <p:cNvPr id="20" name="TextBox 19"/>
          <p:cNvSpPr txBox="1"/>
          <p:nvPr/>
        </p:nvSpPr>
        <p:spPr>
          <a:xfrm>
            <a:off x="1395132" y="2512222"/>
            <a:ext cx="2736304" cy="276999"/>
          </a:xfrm>
          <a:prstGeom prst="rect">
            <a:avLst/>
          </a:prstGeom>
          <a:noFill/>
        </p:spPr>
        <p:txBody>
          <a:bodyPr wrap="square" rtlCol="0">
            <a:spAutoFit/>
          </a:body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荣誉资质</a:t>
            </a:r>
          </a:p>
        </p:txBody>
      </p:sp>
      <p:cxnSp>
        <p:nvCxnSpPr>
          <p:cNvPr id="22" name="直接连接符 21"/>
          <p:cNvCxnSpPr/>
          <p:nvPr/>
        </p:nvCxnSpPr>
        <p:spPr>
          <a:xfrm>
            <a:off x="444026" y="4876006"/>
            <a:ext cx="8303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图片 20" descr="nuode-01.png"/>
          <p:cNvPicPr/>
          <p:nvPr/>
        </p:nvPicPr>
        <p:blipFill>
          <a:blip r:embed="rId4" cstate="print"/>
          <a:stretch>
            <a:fillRect/>
          </a:stretch>
        </p:blipFill>
        <p:spPr>
          <a:xfrm>
            <a:off x="7731112" y="24903"/>
            <a:ext cx="1170608" cy="563710"/>
          </a:xfrm>
          <a:prstGeom prst="rect">
            <a:avLst/>
          </a:prstGeom>
        </p:spPr>
      </p:pic>
      <p:pic>
        <p:nvPicPr>
          <p:cNvPr id="23" name="图片 22"/>
          <p:cNvPicPr/>
          <p:nvPr/>
        </p:nvPicPr>
        <p:blipFill>
          <a:blip r:embed="rId5" cstate="print"/>
          <a:srcRect/>
          <a:stretch>
            <a:fillRect/>
          </a:stretch>
        </p:blipFill>
        <p:spPr bwMode="auto">
          <a:xfrm>
            <a:off x="6450550" y="1278863"/>
            <a:ext cx="2232248" cy="1538536"/>
          </a:xfrm>
          <a:prstGeom prst="rect">
            <a:avLst/>
          </a:prstGeom>
          <a:noFill/>
          <a:ln w="9525">
            <a:noFill/>
            <a:miter lim="800000"/>
            <a:headEnd/>
            <a:tailEnd/>
          </a:ln>
        </p:spPr>
      </p:pic>
      <p:pic>
        <p:nvPicPr>
          <p:cNvPr id="24" name="图片 23"/>
          <p:cNvPicPr/>
          <p:nvPr/>
        </p:nvPicPr>
        <p:blipFill>
          <a:blip r:embed="rId6" cstate="print"/>
          <a:srcRect/>
          <a:stretch>
            <a:fillRect/>
          </a:stretch>
        </p:blipFill>
        <p:spPr bwMode="auto">
          <a:xfrm>
            <a:off x="6450551" y="2818177"/>
            <a:ext cx="2232248" cy="1478388"/>
          </a:xfrm>
          <a:prstGeom prst="rect">
            <a:avLst/>
          </a:prstGeom>
          <a:noFill/>
          <a:ln w="9525">
            <a:noFill/>
            <a:miter lim="800000"/>
            <a:headEnd/>
            <a:tailEnd/>
          </a:ln>
        </p:spPr>
      </p:pic>
    </p:spTree>
    <p:extLst>
      <p:ext uri="{BB962C8B-B14F-4D97-AF65-F5344CB8AC3E}">
        <p14:creationId xmlns:p14="http://schemas.microsoft.com/office/powerpoint/2010/main" xmlns="" val="378865531"/>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8424" y="224043"/>
            <a:ext cx="432048" cy="33178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6"/>
          <p:cNvCxnSpPr/>
          <p:nvPr/>
        </p:nvCxnSpPr>
        <p:spPr>
          <a:xfrm>
            <a:off x="3203848" y="2719797"/>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58"/>
          <p:cNvCxnSpPr/>
          <p:nvPr/>
        </p:nvCxnSpPr>
        <p:spPr>
          <a:xfrm>
            <a:off x="5580564" y="2641871"/>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2"/>
          <p:cNvCxnSpPr/>
          <p:nvPr/>
        </p:nvCxnSpPr>
        <p:spPr>
          <a:xfrm>
            <a:off x="971600" y="1610852"/>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203848" y="1620546"/>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580112" y="1605741"/>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15480" r="13597"/>
          <a:stretch>
            <a:fillRect/>
          </a:stretch>
        </p:blipFill>
        <p:spPr bwMode="auto">
          <a:xfrm>
            <a:off x="1215041" y="816337"/>
            <a:ext cx="1794317" cy="1774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5472" y="833683"/>
            <a:ext cx="1885023" cy="1744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24128" y="873971"/>
            <a:ext cx="1841545" cy="1682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15040" y="2859781"/>
            <a:ext cx="1821037" cy="1691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6" name="Picture 2"/>
          <p:cNvPicPr>
            <a:picLocks noChangeAspect="1" noChangeArrowheads="1"/>
          </p:cNvPicPr>
          <p:nvPr/>
        </p:nvPicPr>
        <p:blipFill>
          <a:blip r:embed="rId8"/>
          <a:srcRect/>
          <a:stretch>
            <a:fillRect/>
          </a:stretch>
        </p:blipFill>
        <p:spPr bwMode="auto">
          <a:xfrm>
            <a:off x="3514749" y="2851644"/>
            <a:ext cx="1850423" cy="1699420"/>
          </a:xfrm>
          <a:prstGeom prst="rect">
            <a:avLst/>
          </a:prstGeom>
          <a:noFill/>
          <a:ln w="9525">
            <a:noFill/>
            <a:miter lim="800000"/>
            <a:headEnd/>
            <a:tailEnd/>
          </a:ln>
          <a:effectLst/>
        </p:spPr>
      </p:pic>
      <p:cxnSp>
        <p:nvCxnSpPr>
          <p:cNvPr id="47" name="直接连接符 46"/>
          <p:cNvCxnSpPr/>
          <p:nvPr/>
        </p:nvCxnSpPr>
        <p:spPr>
          <a:xfrm>
            <a:off x="436207" y="2710103"/>
            <a:ext cx="83035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62"/>
          <p:cNvCxnSpPr/>
          <p:nvPr/>
        </p:nvCxnSpPr>
        <p:spPr>
          <a:xfrm>
            <a:off x="7812360" y="1620545"/>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noChangeArrowheads="1"/>
          </p:cNvPicPr>
          <p:nvPr/>
        </p:nvPicPr>
        <p:blipFill>
          <a:blip r:embed="rId9"/>
          <a:srcRect/>
          <a:stretch>
            <a:fillRect/>
          </a:stretch>
        </p:blipFill>
        <p:spPr bwMode="auto">
          <a:xfrm>
            <a:off x="5742519" y="2882449"/>
            <a:ext cx="1823154" cy="1678821"/>
          </a:xfrm>
          <a:prstGeom prst="rect">
            <a:avLst/>
          </a:prstGeom>
          <a:noFill/>
          <a:ln w="9525">
            <a:noFill/>
            <a:miter lim="800000"/>
            <a:headEnd/>
            <a:tailEnd/>
          </a:ln>
          <a:effectLst/>
        </p:spPr>
      </p:pic>
      <p:cxnSp>
        <p:nvCxnSpPr>
          <p:cNvPr id="50" name="Straight Connector 62"/>
          <p:cNvCxnSpPr/>
          <p:nvPr/>
        </p:nvCxnSpPr>
        <p:spPr>
          <a:xfrm>
            <a:off x="7812360" y="2704992"/>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6"/>
          <p:cNvCxnSpPr/>
          <p:nvPr/>
        </p:nvCxnSpPr>
        <p:spPr>
          <a:xfrm>
            <a:off x="975048" y="2672793"/>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4" name="图片 53" descr="nuode-01.png"/>
          <p:cNvPicPr/>
          <p:nvPr/>
        </p:nvPicPr>
        <p:blipFill>
          <a:blip r:embed="rId10"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3271593550"/>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6416" y="200199"/>
            <a:ext cx="212725" cy="33178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1500188" y="1483769"/>
            <a:ext cx="1959184" cy="287177"/>
          </a:xfrm>
          <a:prstGeom prst="rect">
            <a:avLst/>
          </a:prstGeom>
        </p:spPr>
        <p:txBody>
          <a:bodyPr lIns="0" rIns="0">
            <a:normAutofit fontScale="92500"/>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中华全国代理师协会理事单位</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a:spLocks/>
          </p:cNvSpPr>
          <p:nvPr/>
        </p:nvSpPr>
        <p:spPr>
          <a:xfrm>
            <a:off x="1367025" y="2551180"/>
            <a:ext cx="2225509" cy="287177"/>
          </a:xfrm>
          <a:prstGeom prst="rect">
            <a:avLst/>
          </a:prstGeom>
        </p:spPr>
        <p:txBody>
          <a:bodyPr lIns="0" rIns="0">
            <a:no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华北知识产权运营中心特色分中心</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a:spLocks/>
          </p:cNvSpPr>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生物医药服务分中心</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a:spLocks/>
          </p:cNvSpPr>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天津知识产权公证服务中心</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a:spLocks/>
          </p:cNvSpPr>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天津市专利代理行业联盟</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5663386" y="3626311"/>
            <a:ext cx="1959184" cy="287177"/>
          </a:xfrm>
          <a:prstGeom prst="rect">
            <a:avLst/>
          </a:prstGeom>
        </p:spPr>
        <p:txBody>
          <a:bodyPr lIns="0" rIns="0">
            <a:no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天津市滨海新区知识产权保护中心人民调解委员会</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资源支持</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1168013" y="4227934"/>
            <a:ext cx="6810465" cy="660887"/>
          </a:xfrm>
          <a:prstGeom prst="rect">
            <a:avLst/>
          </a:prstGeom>
          <a:ln>
            <a:noFill/>
          </a:ln>
        </p:spPr>
        <p:txBody>
          <a:bodyPr wrap="square">
            <a:spAutoFit/>
          </a:bodyPr>
          <a:lstStyle/>
          <a:p>
            <a:pPr>
              <a:lnSpc>
                <a:spcPct val="150000"/>
              </a:lnSpc>
            </a:pPr>
            <a:r>
              <a:rPr lang="en-US" altLang="zh-CN" sz="1400" b="1" dirty="0" smtClean="0"/>
              <a:t>         </a:t>
            </a:r>
            <a:r>
              <a:rPr lang="zh-CN" altLang="en-US" sz="1200" b="1" dirty="0" smtClean="0">
                <a:solidFill>
                  <a:srgbClr val="FF0000"/>
                </a:solidFill>
              </a:rPr>
              <a:t>依据中心、平台，整合多领域专家资源，为企业提供创造、运用、管理、保护全链条，全方位的知识产权服务。</a:t>
            </a:r>
            <a:endParaRPr lang="zh-CN" altLang="zh-CN" sz="1200" b="1" dirty="0">
              <a:solidFill>
                <a:srgbClr val="FF0000"/>
              </a:solidFill>
            </a:endParaRPr>
          </a:p>
        </p:txBody>
      </p:sp>
      <p:cxnSp>
        <p:nvCxnSpPr>
          <p:cNvPr id="47" name="直接连接符 46"/>
          <p:cNvCxnSpPr/>
          <p:nvPr/>
        </p:nvCxnSpPr>
        <p:spPr>
          <a:xfrm>
            <a:off x="455132" y="4876006"/>
            <a:ext cx="8303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图片 47" descr="nuode-01.png"/>
          <p:cNvPicPr/>
          <p:nvPr/>
        </p:nvPicPr>
        <p:blipFill>
          <a:blip r:embed="rId4" cstate="print"/>
          <a:stretch>
            <a:fillRect/>
          </a:stretch>
        </p:blipFill>
        <p:spPr>
          <a:xfrm>
            <a:off x="7731112" y="24903"/>
            <a:ext cx="1170608" cy="563710"/>
          </a:xfrm>
          <a:prstGeom prst="rect">
            <a:avLst/>
          </a:prstGeom>
        </p:spPr>
      </p:pic>
    </p:spTree>
    <p:extLst>
      <p:ext uri="{BB962C8B-B14F-4D97-AF65-F5344CB8AC3E}">
        <p14:creationId xmlns:p14="http://schemas.microsoft.com/office/powerpoint/2010/main" xmlns="" val="1999229636"/>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82061" y="200199"/>
            <a:ext cx="212725"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 name="图片 10" descr="C:\Users\WD\Desktop\东丽知识产权运营服务体系建设项目\东丽区市场监管局开展知识产权运营服务体系建设项目招标文件-赵楚君\东丽区市场监管局开展知识产权运营服务体系建设项目招标文件\公证服务中心\2886fabf1ceccfb7c505f146a3fba3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2355726"/>
            <a:ext cx="2966120" cy="1860754"/>
          </a:xfrm>
          <a:prstGeom prst="rect">
            <a:avLst/>
          </a:prstGeom>
          <a:noFill/>
          <a:ln>
            <a:noFill/>
          </a:ln>
        </p:spPr>
      </p:pic>
      <p:pic>
        <p:nvPicPr>
          <p:cNvPr id="12" name="图片 11" descr="C:\Users\WD\Desktop\东丽知识产权运营服务体系建设项目\东丽区市场监管局开展知识产权运营服务体系建设项目招标文件-赵楚君\东丽区市场监管局开展知识产权运营服务体系建设项目招标文件\公证服务中心\7a649c27cef4436e58f61b9bcb4af4e.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06922" y="2355726"/>
            <a:ext cx="2917406" cy="1860754"/>
          </a:xfrm>
          <a:prstGeom prst="rect">
            <a:avLst/>
          </a:prstGeom>
          <a:noFill/>
          <a:ln>
            <a:noFill/>
          </a:ln>
        </p:spPr>
      </p:pic>
      <p:cxnSp>
        <p:nvCxnSpPr>
          <p:cNvPr id="21" name="直接连接符 20"/>
          <p:cNvCxnSpPr/>
          <p:nvPr/>
        </p:nvCxnSpPr>
        <p:spPr>
          <a:xfrm>
            <a:off x="455132" y="4876006"/>
            <a:ext cx="8303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图片 21" descr="nuode-01.png"/>
          <p:cNvPicPr/>
          <p:nvPr/>
        </p:nvPicPr>
        <p:blipFill>
          <a:blip r:embed="rId6" cstate="print"/>
          <a:stretch>
            <a:fillRect/>
          </a:stretch>
        </p:blipFill>
        <p:spPr>
          <a:xfrm>
            <a:off x="7731112" y="24903"/>
            <a:ext cx="1170608" cy="563710"/>
          </a:xfrm>
          <a:prstGeom prst="rect">
            <a:avLst/>
          </a:prstGeom>
        </p:spPr>
      </p:pic>
      <p:grpSp>
        <p:nvGrpSpPr>
          <p:cNvPr id="23" name="组合 22"/>
          <p:cNvGrpSpPr/>
          <p:nvPr/>
        </p:nvGrpSpPr>
        <p:grpSpPr>
          <a:xfrm>
            <a:off x="1160204" y="804094"/>
            <a:ext cx="6364124" cy="1416231"/>
            <a:chOff x="971600" y="928683"/>
            <a:chExt cx="5184576" cy="1159580"/>
          </a:xfrm>
        </p:grpSpPr>
        <p:sp>
          <p:nvSpPr>
            <p:cNvPr id="24" name="矩形 23"/>
            <p:cNvSpPr/>
            <p:nvPr/>
          </p:nvSpPr>
          <p:spPr>
            <a:xfrm>
              <a:off x="1163250" y="1196544"/>
              <a:ext cx="4992926" cy="891719"/>
            </a:xfrm>
            <a:prstGeom prst="rect">
              <a:avLst/>
            </a:prstGeom>
            <a:ln>
              <a:solidFill>
                <a:schemeClr val="accent1"/>
              </a:solidFill>
            </a:ln>
          </p:spPr>
          <p:txBody>
            <a:bodyPr wrap="square">
              <a:spAutoFit/>
            </a:bodyPr>
            <a:lstStyle/>
            <a:p>
              <a:pPr>
                <a:lnSpc>
                  <a:spcPct val="150000"/>
                </a:lnSpc>
              </a:pPr>
              <a:r>
                <a:rPr lang="zh-CN" altLang="en-US" sz="1200" b="1" dirty="0" smtClean="0"/>
                <a:t>         </a:t>
              </a:r>
              <a:r>
                <a:rPr lang="en-US" altLang="zh-CN" sz="1200" b="1" dirty="0"/>
                <a:t>2019</a:t>
              </a:r>
              <a:r>
                <a:rPr lang="zh-CN" altLang="en-US" sz="1200" b="1" dirty="0"/>
                <a:t>年，在天津市司法局、天津市知识产权局大力支持下，由天津市滨海公证处、天元生产力、诺德知识产权发起的天津知识产权公证服务中心在滨海公证处挂牌成立。</a:t>
              </a:r>
            </a:p>
          </p:txBody>
        </p:sp>
        <p:sp>
          <p:nvSpPr>
            <p:cNvPr id="25" name="Oval 48"/>
            <p:cNvSpPr/>
            <p:nvPr/>
          </p:nvSpPr>
          <p:spPr>
            <a:xfrm>
              <a:off x="971600" y="952612"/>
              <a:ext cx="393040" cy="379997"/>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rgbClr val="FEFABC"/>
                </a:solidFill>
                <a:cs typeface="+mn-ea"/>
                <a:sym typeface="+mn-lt"/>
              </a:endParaRPr>
            </a:p>
          </p:txBody>
        </p:sp>
        <p:sp>
          <p:nvSpPr>
            <p:cNvPr id="26" name="Freeform 131"/>
            <p:cNvSpPr>
              <a:spLocks noChangeAspect="1" noEditPoints="1"/>
            </p:cNvSpPr>
            <p:nvPr/>
          </p:nvSpPr>
          <p:spPr bwMode="auto">
            <a:xfrm>
              <a:off x="1032628" y="1011937"/>
              <a:ext cx="261243" cy="261345"/>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headEnd/>
              <a:tailEnd/>
            </a:ln>
          </p:spPr>
          <p:txBody>
            <a:bodyPr vert="horz" wrap="square" lIns="34290" tIns="17145" rIns="34290" bIns="17145" numCol="1" anchor="t" anchorCtr="0" compatLnSpc="1">
              <a:prstTxWarp prst="textNoShape">
                <a:avLst/>
              </a:prstTxWarp>
            </a:bodyPr>
            <a:lstStyle/>
            <a:p>
              <a:endParaRPr lang="en-US" sz="700">
                <a:solidFill>
                  <a:srgbClr val="FFFFFF"/>
                </a:solidFill>
                <a:cs typeface="+mn-ea"/>
                <a:sym typeface="+mn-lt"/>
              </a:endParaRPr>
            </a:p>
          </p:txBody>
        </p:sp>
        <p:sp>
          <p:nvSpPr>
            <p:cNvPr id="27" name="TextBox 26"/>
            <p:cNvSpPr txBox="1"/>
            <p:nvPr/>
          </p:nvSpPr>
          <p:spPr>
            <a:xfrm>
              <a:off x="1381982" y="928683"/>
              <a:ext cx="3399319"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天津知识产权公证服务中心</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622628182"/>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WD\Desktop\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82061" y="200199"/>
            <a:ext cx="212725" cy="33178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itle 1"/>
          <p:cNvSpPr txBox="1">
            <a:spLocks/>
          </p:cNvSpPr>
          <p:nvPr/>
        </p:nvSpPr>
        <p:spPr>
          <a:xfrm>
            <a:off x="857879" y="200199"/>
            <a:ext cx="5154281"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天津诺德知识产权代理事务所（特殊普通合伙）</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55131" y="4876006"/>
            <a:ext cx="8303581"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图片 21" descr="nuode-01.png"/>
          <p:cNvPicPr/>
          <p:nvPr/>
        </p:nvPicPr>
        <p:blipFill>
          <a:blip r:embed="rId4" cstate="print"/>
          <a:stretch>
            <a:fillRect/>
          </a:stretch>
        </p:blipFill>
        <p:spPr>
          <a:xfrm>
            <a:off x="7731112" y="24903"/>
            <a:ext cx="1170608" cy="563710"/>
          </a:xfrm>
          <a:prstGeom prst="rect">
            <a:avLst/>
          </a:prstGeom>
        </p:spPr>
      </p:pic>
      <p:grpSp>
        <p:nvGrpSpPr>
          <p:cNvPr id="23" name="组合 22"/>
          <p:cNvGrpSpPr/>
          <p:nvPr/>
        </p:nvGrpSpPr>
        <p:grpSpPr>
          <a:xfrm>
            <a:off x="742887" y="1132012"/>
            <a:ext cx="4676451" cy="2559476"/>
            <a:chOff x="971600" y="928683"/>
            <a:chExt cx="3809702" cy="2241598"/>
          </a:xfrm>
        </p:grpSpPr>
        <p:sp>
          <p:nvSpPr>
            <p:cNvPr id="24" name="矩形 23"/>
            <p:cNvSpPr/>
            <p:nvPr/>
          </p:nvSpPr>
          <p:spPr>
            <a:xfrm>
              <a:off x="1163250" y="1196544"/>
              <a:ext cx="1661544" cy="1973737"/>
            </a:xfrm>
            <a:prstGeom prst="rect">
              <a:avLst/>
            </a:prstGeom>
            <a:ln>
              <a:solidFill>
                <a:schemeClr val="accent1"/>
              </a:solidFill>
            </a:ln>
          </p:spPr>
          <p:txBody>
            <a:bodyPr wrap="square">
              <a:spAutoFit/>
            </a:bodyPr>
            <a:lstStyle/>
            <a:p>
              <a:pPr>
                <a:lnSpc>
                  <a:spcPct val="200000"/>
                </a:lnSpc>
              </a:pPr>
              <a:r>
                <a:rPr lang="zh-CN" altLang="en-US" sz="1200" b="1" dirty="0" smtClean="0"/>
                <a:t>         </a:t>
              </a:r>
              <a:r>
                <a:rPr lang="en-US" altLang="zh-CN" sz="1200" b="1" dirty="0"/>
                <a:t>2020</a:t>
              </a:r>
              <a:r>
                <a:rPr lang="zh-CN" altLang="en-US" sz="1200" b="1" dirty="0"/>
                <a:t>年，天津诺德知识产权受中国（滨海新区）知识产权保护中心委托在天津国际生物医药联合研究院设立生物医药分中心，并负责分中心的运营与服务</a:t>
              </a:r>
              <a:r>
                <a:rPr lang="zh-CN" altLang="en-US" sz="1200" b="1" dirty="0" smtClean="0"/>
                <a:t>。</a:t>
              </a:r>
              <a:endParaRPr lang="en-US" altLang="zh-CN" sz="1200" b="1" dirty="0"/>
            </a:p>
          </p:txBody>
        </p:sp>
        <p:sp>
          <p:nvSpPr>
            <p:cNvPr id="25" name="Oval 48"/>
            <p:cNvSpPr/>
            <p:nvPr/>
          </p:nvSpPr>
          <p:spPr>
            <a:xfrm>
              <a:off x="971600" y="952612"/>
              <a:ext cx="393040" cy="379997"/>
            </a:xfrm>
            <a:prstGeom prst="ellipse">
              <a:avLst/>
            </a:prstGeom>
            <a:solidFill>
              <a:srgbClr val="124062"/>
            </a:solidFill>
            <a:ln w="25400">
              <a:noFill/>
            </a:ln>
            <a:effectLst>
              <a:outerShdw blurRad="1651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rgbClr val="FEFABC"/>
                </a:solidFill>
                <a:cs typeface="+mn-ea"/>
                <a:sym typeface="+mn-lt"/>
              </a:endParaRPr>
            </a:p>
          </p:txBody>
        </p:sp>
        <p:sp>
          <p:nvSpPr>
            <p:cNvPr id="26" name="Freeform 131"/>
            <p:cNvSpPr>
              <a:spLocks noChangeAspect="1" noEditPoints="1"/>
            </p:cNvSpPr>
            <p:nvPr/>
          </p:nvSpPr>
          <p:spPr bwMode="auto">
            <a:xfrm>
              <a:off x="1032628" y="1011937"/>
              <a:ext cx="261243" cy="261345"/>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FEFEFE"/>
            </a:solidFill>
            <a:ln w="9525">
              <a:noFill/>
              <a:round/>
              <a:headEnd/>
              <a:tailEnd/>
            </a:ln>
          </p:spPr>
          <p:txBody>
            <a:bodyPr vert="horz" wrap="square" lIns="34290" tIns="17145" rIns="34290" bIns="17145" numCol="1" anchor="t" anchorCtr="0" compatLnSpc="1">
              <a:prstTxWarp prst="textNoShape">
                <a:avLst/>
              </a:prstTxWarp>
            </a:bodyPr>
            <a:lstStyle/>
            <a:p>
              <a:endParaRPr lang="en-US" sz="700">
                <a:solidFill>
                  <a:srgbClr val="FFFFFF"/>
                </a:solidFill>
                <a:cs typeface="+mn-ea"/>
                <a:sym typeface="+mn-lt"/>
              </a:endParaRPr>
            </a:p>
          </p:txBody>
        </p:sp>
        <p:sp>
          <p:nvSpPr>
            <p:cNvPr id="27" name="TextBox 26"/>
            <p:cNvSpPr txBox="1"/>
            <p:nvPr/>
          </p:nvSpPr>
          <p:spPr>
            <a:xfrm>
              <a:off x="1381982" y="928683"/>
              <a:ext cx="3399320" cy="226801"/>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生物医药分中心</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60576" y="1132012"/>
            <a:ext cx="4921418" cy="3060833"/>
            <a:chOff x="822960" y="613217"/>
            <a:chExt cx="7894320" cy="5913312"/>
          </a:xfrm>
        </p:grpSpPr>
        <p:pic>
          <p:nvPicPr>
            <p:cNvPr id="14" name="Picture 2" descr="C:\Users\Administrator\Desktop\微信图片_20220301180608.jpg"/>
            <p:cNvPicPr>
              <a:picLocks noChangeAspect="1" noChangeArrowheads="1"/>
            </p:cNvPicPr>
            <p:nvPr/>
          </p:nvPicPr>
          <p:blipFill>
            <a:blip r:embed="rId5" cstate="print"/>
            <a:srcRect l="14875" r="23625"/>
            <a:stretch>
              <a:fillRect/>
            </a:stretch>
          </p:blipFill>
          <p:spPr bwMode="auto">
            <a:xfrm>
              <a:off x="822960" y="617855"/>
              <a:ext cx="3855720" cy="3020444"/>
            </a:xfrm>
            <a:prstGeom prst="rect">
              <a:avLst/>
            </a:prstGeom>
            <a:noFill/>
          </p:spPr>
        </p:pic>
        <p:pic>
          <p:nvPicPr>
            <p:cNvPr id="15" name="Picture 3" descr="C:\Users\Administrator\Desktop\微信图片_20220301180634.jpg"/>
            <p:cNvPicPr>
              <a:picLocks noChangeAspect="1" noChangeArrowheads="1"/>
            </p:cNvPicPr>
            <p:nvPr/>
          </p:nvPicPr>
          <p:blipFill>
            <a:blip r:embed="rId6" cstate="print"/>
            <a:srcRect/>
            <a:stretch>
              <a:fillRect/>
            </a:stretch>
          </p:blipFill>
          <p:spPr bwMode="auto">
            <a:xfrm>
              <a:off x="4689787" y="613217"/>
              <a:ext cx="4027493" cy="3020620"/>
            </a:xfrm>
            <a:prstGeom prst="rect">
              <a:avLst/>
            </a:prstGeom>
            <a:noFill/>
          </p:spPr>
        </p:pic>
        <p:pic>
          <p:nvPicPr>
            <p:cNvPr id="16" name="Picture 4" descr="C:\Users\Administrator\Desktop\微信图片_20220301180818.jpg"/>
            <p:cNvPicPr>
              <a:picLocks noChangeAspect="1" noChangeArrowheads="1"/>
            </p:cNvPicPr>
            <p:nvPr/>
          </p:nvPicPr>
          <p:blipFill>
            <a:blip r:embed="rId7" cstate="print"/>
            <a:srcRect/>
            <a:stretch>
              <a:fillRect/>
            </a:stretch>
          </p:blipFill>
          <p:spPr bwMode="auto">
            <a:xfrm>
              <a:off x="822960" y="3619500"/>
              <a:ext cx="3840480" cy="2880360"/>
            </a:xfrm>
            <a:prstGeom prst="rect">
              <a:avLst/>
            </a:prstGeom>
            <a:noFill/>
          </p:spPr>
        </p:pic>
        <p:pic>
          <p:nvPicPr>
            <p:cNvPr id="17" name="Picture 5"/>
            <p:cNvPicPr>
              <a:picLocks noChangeAspect="1" noChangeArrowheads="1"/>
            </p:cNvPicPr>
            <p:nvPr/>
          </p:nvPicPr>
          <p:blipFill>
            <a:blip r:embed="rId8"/>
            <a:srcRect/>
            <a:stretch>
              <a:fillRect/>
            </a:stretch>
          </p:blipFill>
          <p:spPr bwMode="auto">
            <a:xfrm>
              <a:off x="4676681" y="3571682"/>
              <a:ext cx="4027170" cy="2954847"/>
            </a:xfrm>
            <a:prstGeom prst="rect">
              <a:avLst/>
            </a:prstGeom>
            <a:noFill/>
            <a:ln w="9525">
              <a:noFill/>
              <a:miter lim="800000"/>
              <a:headEnd/>
              <a:tailEnd/>
            </a:ln>
            <a:effectLst/>
          </p:spPr>
        </p:pic>
      </p:grpSp>
    </p:spTree>
    <p:extLst>
      <p:ext uri="{BB962C8B-B14F-4D97-AF65-F5344CB8AC3E}">
        <p14:creationId xmlns:p14="http://schemas.microsoft.com/office/powerpoint/2010/main" xmlns="" val="2730971314"/>
      </p:ext>
    </p:extLst>
  </p:cSld>
  <p:clrMapOvr>
    <a:masterClrMapping/>
  </p:clrMapOvr>
  <mc:AlternateContent xmlns:mc="http://schemas.openxmlformats.org/markup-compatibility/2006">
    <mc:Choice xmlns:p14="http://schemas.microsoft.com/office/powerpoint/2010/main" xmlns="" Requires="p14">
      <p:transition p14:dur="0" advClick="0" advTm="0"/>
    </mc:Choice>
    <mc:Fallback>
      <p:transition advClick="0" advTm="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3487</TotalTime>
  <Words>1877</Words>
  <Application>Microsoft Office PowerPoint</Application>
  <PresentationFormat>全屏显示(16:9)</PresentationFormat>
  <Paragraphs>251</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WD</dc:creator>
  <cp:keywords>www.tukuppt.com</cp:keywords>
  <cp:lastModifiedBy>Administrator</cp:lastModifiedBy>
  <cp:revision>88</cp:revision>
  <dcterms:created xsi:type="dcterms:W3CDTF">2015-12-11T17:46:17Z</dcterms:created>
  <dcterms:modified xsi:type="dcterms:W3CDTF">2022-03-17T05:55:08Z</dcterms:modified>
</cp:coreProperties>
</file>