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17"/>
  </p:notesMasterIdLst>
  <p:sldIdLst>
    <p:sldId id="260" r:id="rId2"/>
    <p:sldId id="257" r:id="rId3"/>
    <p:sldId id="258" r:id="rId4"/>
    <p:sldId id="261" r:id="rId5"/>
    <p:sldId id="266" r:id="rId6"/>
    <p:sldId id="267" r:id="rId7"/>
    <p:sldId id="272" r:id="rId8"/>
    <p:sldId id="273" r:id="rId9"/>
    <p:sldId id="288" r:id="rId10"/>
    <p:sldId id="290" r:id="rId11"/>
    <p:sldId id="292" r:id="rId12"/>
    <p:sldId id="293" r:id="rId13"/>
    <p:sldId id="300" r:id="rId14"/>
    <p:sldId id="302" r:id="rId15"/>
    <p:sldId id="27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45D"/>
    <a:srgbClr val="F7F5F3"/>
    <a:srgbClr val="ED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704" autoAdjust="0"/>
  </p:normalViewPr>
  <p:slideViewPr>
    <p:cSldViewPr snapToGrid="0">
      <p:cViewPr>
        <p:scale>
          <a:sx n="100" d="100"/>
          <a:sy n="100" d="100"/>
        </p:scale>
        <p:origin x="-2346" y="-402"/>
      </p:cViewPr>
      <p:guideLst>
        <p:guide orient="horz" pos="2115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95B39-E7AA-428D-8421-B9734ED2044D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878D-0533-4042-B6A0-8C79694D1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5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2878D-0533-4042-B6A0-8C79694D107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65" y="-1"/>
            <a:ext cx="4549935" cy="68534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94065" y="0"/>
            <a:ext cx="4549935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276350" y="3683000"/>
            <a:ext cx="1905000" cy="341632"/>
          </a:xfrm>
        </p:spPr>
        <p:txBody>
          <a:bodyPr wrap="square" anchor="b">
            <a:normAutofit/>
          </a:bodyPr>
          <a:lstStyle>
            <a:lvl1pPr algn="ctr">
              <a:defRPr sz="1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76350" y="4091307"/>
            <a:ext cx="1905000" cy="313932"/>
          </a:xfrm>
        </p:spPr>
        <p:txBody>
          <a:bodyPr wrap="square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AD8B-3C69-4561-A271-C681229A9E02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06DD-EBAB-4EDA-B3E5-49238F2822BB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53F7-6298-46F8-9A8B-1D2D4A09009B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3082358" y="3198392"/>
            <a:ext cx="606164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2833" y="2382361"/>
            <a:ext cx="5928293" cy="701731"/>
          </a:xfrm>
        </p:spPr>
        <p:txBody>
          <a:bodyPr wrap="square"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72833" y="3315284"/>
            <a:ext cx="5928293" cy="28623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DD44-CB8B-4612-A28C-4C228BE49A0F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194B-9EA8-461E-BD3C-F885B2C98788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A428-0D91-4B50-A761-EED9E7B1B726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0"/>
            <a:ext cx="455295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4581525" y="0"/>
            <a:ext cx="4572000" cy="6889988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25762" y="3567384"/>
            <a:ext cx="1965660" cy="590931"/>
          </a:xfrm>
        </p:spPr>
        <p:txBody>
          <a:bodyPr wrap="square" anchor="b" anchorCtr="0">
            <a:sp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0AC4-C816-4C7D-A28A-801A46FE84FE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F703-0B69-4E3B-8FC2-566497E096BB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1239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45720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239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80E1-D74C-4047-ACD7-39EB22CE8833}" type="datetime1">
              <a:rPr lang="zh-CN" altLang="en-US" smtClean="0"/>
              <a:t>2022/3/18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1440-44DA-49AB-AA4E-96B1644C6C06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525383C-2A7A-4313-A596-1A234F5100B5}" type="datetime1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3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8.jpe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3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10" Type="http://schemas.openxmlformats.org/officeDocument/2006/relationships/image" Target="../media/image3.png"/><Relationship Id="rId4" Type="http://schemas.openxmlformats.org/officeDocument/2006/relationships/tags" Target="../tags/tag45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tags" Target="../tags/tag53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3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3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3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702086" y="2656543"/>
            <a:ext cx="9252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ANLIN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874773" y="1595856"/>
            <a:ext cx="925282" cy="168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350" dirty="0">
                <a:solidFill>
                  <a:schemeClr val="bg1"/>
                </a:solidFill>
                <a:latin typeface="Impact" panose="020B0806030902050204" pitchFamily="34" charset="0"/>
              </a:rPr>
              <a:t>H</a:t>
            </a: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6777195" y="2594357"/>
            <a:ext cx="76172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5"/>
            </p:custDataLst>
          </p:nvPr>
        </p:nvCxnSpPr>
        <p:spPr>
          <a:xfrm>
            <a:off x="6586087" y="3103484"/>
            <a:ext cx="0" cy="84544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 rot="5400000">
            <a:off x="5315971" y="3706555"/>
            <a:ext cx="191646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altLang="zh-CN" sz="1350" dirty="0">
                <a:solidFill>
                  <a:schemeClr val="bg1"/>
                </a:solidFill>
              </a:rPr>
              <a:t>FOR COMPANY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6858000" y="3481920"/>
            <a:ext cx="346249" cy="346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4" name="组合 3"/>
          <p:cNvGrpSpPr/>
          <p:nvPr>
            <p:custDataLst>
              <p:tags r:id="rId8"/>
            </p:custDataLst>
          </p:nvPr>
        </p:nvGrpSpPr>
        <p:grpSpPr>
          <a:xfrm>
            <a:off x="1488621" y="2319131"/>
            <a:ext cx="1556657" cy="1207076"/>
            <a:chOff x="1918110" y="1968658"/>
            <a:chExt cx="2075543" cy="1609434"/>
          </a:xfrm>
        </p:grpSpPr>
        <p:sp>
          <p:nvSpPr>
            <p:cNvPr id="3" name="矩形 2"/>
            <p:cNvSpPr/>
            <p:nvPr>
              <p:custDataLst>
                <p:tags r:id="rId12"/>
              </p:custDataLst>
            </p:nvPr>
          </p:nvSpPr>
          <p:spPr>
            <a:xfrm>
              <a:off x="1918110" y="1968658"/>
              <a:ext cx="2075543" cy="160943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/>
            </a:p>
          </p:txBody>
        </p:sp>
        <p:sp>
          <p:nvSpPr>
            <p:cNvPr id="2" name="文本框 1"/>
            <p:cNvSpPr txBox="1"/>
            <p:nvPr>
              <p:custDataLst>
                <p:tags r:id="rId13"/>
              </p:custDataLst>
            </p:nvPr>
          </p:nvSpPr>
          <p:spPr>
            <a:xfrm>
              <a:off x="1918111" y="2338058"/>
              <a:ext cx="2075542" cy="104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45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" name="标题 9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760810" y="3571875"/>
            <a:ext cx="3206591" cy="256223"/>
          </a:xfrm>
        </p:spPr>
        <p:txBody>
          <a:bodyPr lIns="67500" tIns="35100" rIns="67500" bIns="35100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rPr>
              <a:t>天津翰林知识产权代理事务所</a:t>
            </a:r>
            <a:br>
              <a: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rPr>
            </a:b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（机构代码 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12210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副标题 11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1381125" y="4015265"/>
            <a:ext cx="1905000" cy="235449"/>
          </a:xfrm>
        </p:spPr>
        <p:txBody>
          <a:bodyPr lIns="67500" tIns="35100" rIns="67500" bIns="35100">
            <a:noAutofit/>
          </a:bodyPr>
          <a:lstStyle/>
          <a:p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公司介绍</a:t>
            </a:r>
          </a:p>
        </p:txBody>
      </p:sp>
      <p:pic>
        <p:nvPicPr>
          <p:cNvPr id="3075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7950" y="1814830"/>
            <a:ext cx="1841500" cy="1245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" y="10287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66738" y="1244600"/>
            <a:ext cx="8010525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王瑞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 专利代理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工程师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合伙人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，所长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447675" algn="just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2013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年毕业于天津工业大学，工学硕士学位，从事知识产权代理工作近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年。期间主持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余项发明、实用新型以及外观设计专利的撰写工作，其中发明占比约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60%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擅长化学、机械、电学、能环、土木、计算机、通信等领域专利文件撰写与审查意见答复，以及商标与版权代理、专利复审与无效宣告、专利与非专利文献检索与分析、企业专利监控与预警。尤其擅长电学、机械、化学类疑难审查意见的答复，发明授权率接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80%</a:t>
            </a:r>
            <a:r>
              <a:rPr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indent="447675" algn="just" defTabSz="914400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16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indent="447675" algn="just" defTabSz="914400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付长杰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专利代理工程师</a:t>
            </a:r>
          </a:p>
          <a:p>
            <a:pPr indent="447675" algn="just" defTabSz="914400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2013年毕业于天津大学工业催化专业，后就职于天津法莫西医药科技有限公司从事项目申报工作，2014年获得专利代理人资格证，并加入本事务所，主要负责专利申报工作，目前已经完成近400项的发明专利的撰写、方案设计、意见答复工作，目前已授权的发明专利为80项以上，同时负责公司商标申请、软件登记、作品著作权的相关事务工作。主要擅长化学、化工、机械、电子信息、控制等领域专利文件撰写与审查意见、专利复审，以及商标与版权代理。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67500" tIns="35100" rIns="67500" bIns="35100">
            <a:normAutofit/>
          </a:bodyPr>
          <a:lstStyle/>
          <a:p>
            <a:r>
              <a:rPr lang="zh-CN" altLang="en-US"/>
              <a:t>主要客户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48578" y="2472051"/>
            <a:ext cx="1476569" cy="1396536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r"/>
            <a:r>
              <a:rPr lang="en-US" altLang="zh-CN" sz="8625" b="1">
                <a:solidFill>
                  <a:schemeClr val="tx2"/>
                </a:solidFill>
              </a:rPr>
              <a:t>04</a:t>
            </a:r>
          </a:p>
        </p:txBody>
      </p:sp>
      <p:pic>
        <p:nvPicPr>
          <p:cNvPr id="4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 rot="10800000">
            <a:off x="550070" y="1223054"/>
            <a:ext cx="1396121" cy="1466851"/>
            <a:chOff x="2983592" y="2530928"/>
            <a:chExt cx="4705350" cy="446405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2983592" y="2530928"/>
              <a:ext cx="0" cy="10287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2983592" y="2569027"/>
              <a:ext cx="468630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8"/>
              </p:custDataLst>
            </p:nvPr>
          </p:nvCxnSpPr>
          <p:spPr>
            <a:xfrm>
              <a:off x="7688942" y="2543628"/>
              <a:ext cx="0" cy="44513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9"/>
              </p:custDataLst>
            </p:nvPr>
          </p:nvCxnSpPr>
          <p:spPr>
            <a:xfrm flipH="1">
              <a:off x="2983592" y="6950528"/>
              <a:ext cx="46863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0"/>
              </p:custDataLst>
            </p:nvPr>
          </p:nvCxnSpPr>
          <p:spPr>
            <a:xfrm flipV="1">
              <a:off x="2983592" y="6048828"/>
              <a:ext cx="0" cy="9334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1376" y="1513178"/>
            <a:ext cx="2139047" cy="484748"/>
          </a:xfrm>
          <a:prstGeom prst="rect">
            <a:avLst/>
          </a:prstGeom>
        </p:spPr>
        <p:txBody>
          <a:bodyPr wrap="none" anchor="b" anchorCtr="0">
            <a:normAutofit lnSpcReduction="10000"/>
          </a:bodyPr>
          <a:lstStyle>
            <a:defPPr>
              <a:defRPr lang="zh-CN"/>
            </a:defPPr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altLang="zh-CN" sz="2700"/>
              <a:t>Our client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41368" y="2022242"/>
            <a:ext cx="2139048" cy="346249"/>
          </a:xfrm>
          <a:prstGeom prst="rect">
            <a:avLst/>
          </a:prstGeom>
        </p:spPr>
        <p:txBody>
          <a:bodyPr wrap="square">
            <a:normAutofit fontScale="97500" lnSpcReduction="10000"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zh-CN" sz="1800">
                <a:latin typeface="+mj-lt"/>
                <a:ea typeface="+mj-ea"/>
                <a:cs typeface="+mj-cs"/>
              </a:rPr>
              <a:t>我们的客户</a:t>
            </a:r>
          </a:p>
        </p:txBody>
      </p:sp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" y="10287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790825" y="1252220"/>
            <a:ext cx="6000750" cy="109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+mn-ea"/>
              </a:rPr>
              <a:t>我们的服务对象主要为高等院校科研院所及相关的高新技术企业，与在津科研院所建立了良好的合作关系，实现了数据库等信息资源的共享使用。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4045" y="3033395"/>
            <a:ext cx="8115300" cy="306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主 要 客 户：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河北工业大学  天津工业大学  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天津科技大学  天津医科大学  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天津大学  </a:t>
            </a:r>
          </a:p>
          <a:p>
            <a:pPr marL="0" indent="0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latin typeface="+mn-ea"/>
                <a:cs typeface="+mn-ea"/>
                <a:sym typeface="+mn-ea"/>
              </a:rPr>
              <a:t>                   南开大学   中国纺织信息中心  中科华核电技术研究院有限公司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 </a:t>
            </a:r>
            <a:endParaRPr lang="zh-CN" altLang="en-US" sz="1600" b="1" dirty="0">
              <a:latin typeface="+mn-ea"/>
              <a:cs typeface="+mn-ea"/>
            </a:endParaRPr>
          </a:p>
          <a:p>
            <a:pPr marL="0" indent="0" algn="just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                   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北京邦维普泰防护纺织有限公司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   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乐金电子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(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秦皇岛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)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有限公司 </a:t>
            </a:r>
            <a:endParaRPr lang="zh-CN" altLang="en-US" sz="1600" dirty="0">
              <a:latin typeface="+mn-ea"/>
              <a:cs typeface="+mn-ea"/>
            </a:endParaRPr>
          </a:p>
          <a:p>
            <a:pPr marL="0" indent="0" algn="just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latin typeface="+mn-ea"/>
                <a:cs typeface="+mn-ea"/>
                <a:sym typeface="+mn-ea"/>
              </a:rPr>
              <a:t>                   冷湖滨地钾肥有限责任公司    承德热力集团有限责任公司  </a:t>
            </a:r>
            <a:endParaRPr lang="zh-CN" altLang="en-US" sz="1600" dirty="0">
              <a:latin typeface="+mn-ea"/>
              <a:cs typeface="+mn-ea"/>
            </a:endParaRPr>
          </a:p>
          <a:p>
            <a:pPr marL="0" indent="0" algn="just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latin typeface="+mn-ea"/>
                <a:cs typeface="+mn-ea"/>
                <a:sym typeface="+mn-ea"/>
              </a:rPr>
              <a:t>                   天津津航计算技术研究所   天津市科学技术信息研究所</a:t>
            </a:r>
            <a:endParaRPr lang="en-US" altLang="zh-CN" sz="1600" dirty="0">
              <a:latin typeface="+mn-ea"/>
              <a:cs typeface="+mn-ea"/>
            </a:endParaRPr>
          </a:p>
          <a:p>
            <a:pPr marL="0" indent="0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latin typeface="+mn-ea"/>
                <a:cs typeface="+mn-ea"/>
                <a:sym typeface="+mn-ea"/>
              </a:rPr>
              <a:t>                   奥维通信股份有限公司   天津膜天膜工程技术有限公司 </a:t>
            </a:r>
            <a:endParaRPr lang="zh-CN" altLang="en-US" sz="1600" dirty="0">
              <a:latin typeface="+mn-ea"/>
              <a:cs typeface="+mn-ea"/>
            </a:endParaRPr>
          </a:p>
          <a:p>
            <a:pPr marL="0" indent="0" defTabSz="0" eaLnBrk="1" hangingPunct="1">
              <a:lnSpc>
                <a:spcPct val="150000"/>
              </a:lnSpc>
              <a:spcBef>
                <a:spcPts val="25"/>
              </a:spcBef>
              <a:buNone/>
              <a:tabLst>
                <a:tab pos="85725" algn="l"/>
              </a:tabLst>
            </a:pPr>
            <a:r>
              <a:rPr lang="zh-CN" altLang="en-US" sz="1600" dirty="0">
                <a:latin typeface="+mn-ea"/>
                <a:cs typeface="+mn-ea"/>
                <a:sym typeface="+mn-ea"/>
              </a:rPr>
              <a:t>                   天津市创举科技有限公司   天津泰达洁净材料有限公司等</a:t>
            </a:r>
            <a:endParaRPr lang="zh-CN" altLang="en-US" sz="1600" dirty="0">
              <a:latin typeface="+mn-ea"/>
              <a:cs typeface="+mn-ea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1600" dirty="0"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02616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67500" tIns="35100" rIns="67500" bIns="35100">
            <a:normAutofit/>
          </a:bodyPr>
          <a:lstStyle/>
          <a:p>
            <a:r>
              <a:rPr lang="zh-CN" altLang="en-US"/>
              <a:t>专利申请流程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48578" y="2472051"/>
            <a:ext cx="1476569" cy="1396536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r"/>
            <a:r>
              <a:rPr lang="en-US" altLang="zh-CN" sz="8625" b="1">
                <a:solidFill>
                  <a:schemeClr val="tx2"/>
                </a:solidFill>
              </a:rPr>
              <a:t>05</a:t>
            </a:r>
          </a:p>
        </p:txBody>
      </p:sp>
      <p:pic>
        <p:nvPicPr>
          <p:cNvPr id="4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 rot="10800000">
            <a:off x="359570" y="1223054"/>
            <a:ext cx="1396121" cy="1466851"/>
            <a:chOff x="2983592" y="2530928"/>
            <a:chExt cx="4705350" cy="446405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2983592" y="2530928"/>
              <a:ext cx="0" cy="10287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2983592" y="2569027"/>
              <a:ext cx="468630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8"/>
              </p:custDataLst>
            </p:nvPr>
          </p:nvCxnSpPr>
          <p:spPr>
            <a:xfrm>
              <a:off x="7688942" y="2543628"/>
              <a:ext cx="0" cy="44513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9"/>
              </p:custDataLst>
            </p:nvPr>
          </p:nvCxnSpPr>
          <p:spPr>
            <a:xfrm flipH="1">
              <a:off x="2983592" y="6950528"/>
              <a:ext cx="46863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0"/>
              </p:custDataLst>
            </p:nvPr>
          </p:nvCxnSpPr>
          <p:spPr>
            <a:xfrm flipV="1">
              <a:off x="2983592" y="6048828"/>
              <a:ext cx="0" cy="9334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50876" y="1513178"/>
            <a:ext cx="2139047" cy="484748"/>
          </a:xfrm>
          <a:prstGeom prst="rect">
            <a:avLst/>
          </a:prstGeom>
        </p:spPr>
        <p:txBody>
          <a:bodyPr wrap="none" anchor="b" anchorCtr="0">
            <a:normAutofit lnSpcReduction="10000"/>
          </a:bodyPr>
          <a:lstStyle>
            <a:defPPr>
              <a:defRPr lang="zh-CN"/>
            </a:defPPr>
            <a:lvl1pPr>
              <a:defRPr sz="36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altLang="zh-CN" sz="2700"/>
              <a:t>Process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50868" y="2022242"/>
            <a:ext cx="2139048" cy="346249"/>
          </a:xfrm>
          <a:prstGeom prst="rect">
            <a:avLst/>
          </a:prstGeom>
        </p:spPr>
        <p:txBody>
          <a:bodyPr wrap="square">
            <a:normAutofit fontScale="95000" lnSpcReduction="10000"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zh-CN" sz="1800">
                <a:latin typeface="+mj-lt"/>
                <a:ea typeface="+mj-ea"/>
                <a:cs typeface="+mj-cs"/>
              </a:rPr>
              <a:t>申请流程</a:t>
            </a:r>
          </a:p>
        </p:txBody>
      </p:sp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260" y="10287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9" name="图片 18" descr="未标题-1"/>
          <p:cNvPicPr>
            <a:picLocks noChangeAspect="1"/>
          </p:cNvPicPr>
          <p:nvPr/>
        </p:nvPicPr>
        <p:blipFill>
          <a:blip r:embed="rId14"/>
          <a:srcRect l="2795" t="44912" r="2786" b="43864"/>
          <a:stretch>
            <a:fillRect/>
          </a:stretch>
        </p:blipFill>
        <p:spPr>
          <a:xfrm>
            <a:off x="2299970" y="1389380"/>
            <a:ext cx="6713855" cy="11290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8150" y="2790880"/>
            <a:ext cx="8415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1</a:t>
            </a:r>
            <a:r>
              <a:rPr lang="zh-CN" altLang="en-US" sz="1200" b="1" dirty="0"/>
              <a:t>）沟通：</a:t>
            </a:r>
            <a:r>
              <a:rPr lang="zh-CN" altLang="en-US" sz="1200" dirty="0"/>
              <a:t>面谈或电话沟通，了解技术方案，给出评估意见</a:t>
            </a:r>
            <a:r>
              <a:rPr lang="zh-CN" altLang="en-US" sz="1200" dirty="0" smtClean="0"/>
              <a:t>或专利撰写方向（此时可签订保密协议和专利代理委托合同）。</a:t>
            </a:r>
            <a:endParaRPr lang="zh-CN" altLang="en-US" sz="1200" dirty="0"/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2</a:t>
            </a:r>
            <a:r>
              <a:rPr lang="zh-CN" altLang="en-US" sz="1200" b="1" dirty="0"/>
              <a:t>）准备材料：</a:t>
            </a:r>
            <a:r>
              <a:rPr lang="zh-CN" altLang="en-US" sz="1200" dirty="0"/>
              <a:t>需贵公司提供技术交底书、设计图等。</a:t>
            </a:r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3</a:t>
            </a:r>
            <a:r>
              <a:rPr lang="zh-CN" altLang="en-US" sz="1200" b="1" dirty="0"/>
              <a:t>）撰写申请文件：</a:t>
            </a:r>
            <a:r>
              <a:rPr lang="zh-CN" altLang="en-US" sz="1200" dirty="0"/>
              <a:t>根据贵公司提供的材料，我公司安排专业人员撰写申请文件，此过程需要贵公司</a:t>
            </a:r>
            <a:r>
              <a:rPr lang="zh-CN" altLang="en-US" sz="1200" dirty="0" smtClean="0"/>
              <a:t>相关技术人员</a:t>
            </a:r>
            <a:r>
              <a:rPr lang="zh-CN" altLang="en-US" sz="1200" dirty="0"/>
              <a:t>积极配合沟通。</a:t>
            </a:r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4</a:t>
            </a:r>
            <a:r>
              <a:rPr lang="zh-CN" altLang="en-US" sz="1200" b="1" dirty="0"/>
              <a:t>）递交申请：</a:t>
            </a:r>
            <a:r>
              <a:rPr lang="zh-CN" altLang="en-US" sz="1200" dirty="0"/>
              <a:t>我公司定稿后需由贵公司审核确认，确认无误后由我公司递交申请</a:t>
            </a:r>
            <a:r>
              <a:rPr lang="zh-CN" altLang="en-US" sz="1200" dirty="0" smtClean="0"/>
              <a:t>；拿到申请号（递交材料一天左右）后贵公司</a:t>
            </a:r>
            <a:r>
              <a:rPr lang="zh-CN" altLang="en-US" sz="1200" dirty="0"/>
              <a:t>需缴纳</a:t>
            </a:r>
            <a:r>
              <a:rPr lang="zh-CN" altLang="en-US" sz="1200" dirty="0" smtClean="0"/>
              <a:t>国家官费</a:t>
            </a:r>
            <a:r>
              <a:rPr lang="zh-CN" altLang="en-US" sz="1200" dirty="0"/>
              <a:t>（包括申请费、实审费（发明专利</a:t>
            </a:r>
            <a:r>
              <a:rPr lang="zh-CN" altLang="en-US" sz="1200" dirty="0" smtClean="0"/>
              <a:t>）等费用）。此时贵公司应该根据合同和我方提供的发票支付代理费。</a:t>
            </a:r>
            <a:endParaRPr lang="zh-CN" altLang="en-US" sz="1200" dirty="0"/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5</a:t>
            </a:r>
            <a:r>
              <a:rPr lang="zh-CN" altLang="en-US" sz="1200" b="1" dirty="0"/>
              <a:t>）初步审查：</a:t>
            </a:r>
            <a:r>
              <a:rPr lang="zh-CN" altLang="en-US" sz="1200" dirty="0"/>
              <a:t>国家知识产权局对申请文件进行初步审查，外观</a:t>
            </a:r>
            <a:r>
              <a:rPr lang="en-US" altLang="zh-CN" sz="1200" dirty="0"/>
              <a:t>/</a:t>
            </a:r>
            <a:r>
              <a:rPr lang="zh-CN" altLang="en-US" sz="1200" dirty="0"/>
              <a:t>实用新型专利初步审查后发出审查意见通知书或</a:t>
            </a:r>
            <a:r>
              <a:rPr lang="zh-CN" altLang="en-US" sz="1200" dirty="0" smtClean="0"/>
              <a:t>授权通知书</a:t>
            </a:r>
            <a:r>
              <a:rPr lang="zh-CN" altLang="en-US" sz="1200" dirty="0"/>
              <a:t>；发明专利初步审查合格后进入实审程序。</a:t>
            </a:r>
            <a:r>
              <a:rPr lang="zh-CN" altLang="en-US" sz="1200" dirty="0">
                <a:solidFill>
                  <a:srgbClr val="FF0000"/>
                </a:solidFill>
              </a:rPr>
              <a:t>（国家审查程序）</a:t>
            </a:r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6</a:t>
            </a:r>
            <a:r>
              <a:rPr lang="zh-CN" altLang="en-US" sz="1200" b="1" dirty="0"/>
              <a:t>）实质审查：</a:t>
            </a:r>
            <a:r>
              <a:rPr lang="zh-CN" altLang="en-US" sz="1200" dirty="0"/>
              <a:t>国家知识产权局对发明专利进行实质审查。</a:t>
            </a:r>
            <a:r>
              <a:rPr lang="zh-CN" altLang="en-US" sz="1200" dirty="0">
                <a:solidFill>
                  <a:srgbClr val="FF0000"/>
                </a:solidFill>
              </a:rPr>
              <a:t>（国家审查程序）</a:t>
            </a:r>
          </a:p>
          <a:p>
            <a:pPr algn="just">
              <a:lnSpc>
                <a:spcPct val="140000"/>
              </a:lnSpc>
            </a:pPr>
            <a:r>
              <a:rPr lang="en-US" altLang="zh-CN" sz="1200" b="1" dirty="0"/>
              <a:t>7</a:t>
            </a:r>
            <a:r>
              <a:rPr lang="zh-CN" altLang="en-US" sz="1200" b="1" dirty="0"/>
              <a:t>）答复审查意见：</a:t>
            </a:r>
            <a:r>
              <a:rPr lang="zh-CN" altLang="en-US" sz="1200" dirty="0"/>
              <a:t>根据审查员下发的审查意见通知书，我公司专业人员负责答复，但需要贵公司相关人员积极配合、</a:t>
            </a:r>
            <a:r>
              <a:rPr lang="zh-CN" altLang="en-US" sz="1200" dirty="0" smtClean="0"/>
              <a:t>沟通，以便整理出最有利于授权和保护范围的答复文件；</a:t>
            </a:r>
            <a:r>
              <a:rPr lang="zh-CN" altLang="en-US" sz="1200" dirty="0"/>
              <a:t>提交答复意见，等待审查员再次审查</a:t>
            </a:r>
            <a:r>
              <a:rPr lang="zh-CN" altLang="en-US" sz="1200" dirty="0" smtClean="0"/>
              <a:t>。期间可能会有第一次审查意见</a:t>
            </a:r>
            <a:r>
              <a:rPr lang="zh-CN" altLang="en-US" sz="1200" dirty="0"/>
              <a:t>通知书、</a:t>
            </a:r>
            <a:r>
              <a:rPr lang="zh-CN" altLang="en-US" sz="1200" dirty="0" smtClean="0"/>
              <a:t>第二次</a:t>
            </a:r>
            <a:r>
              <a:rPr lang="zh-CN" altLang="en-US" sz="1200" dirty="0"/>
              <a:t>审查意见</a:t>
            </a:r>
            <a:r>
              <a:rPr lang="zh-CN" altLang="en-US" sz="1200" dirty="0" smtClean="0"/>
              <a:t>通知书、第三次</a:t>
            </a:r>
            <a:r>
              <a:rPr lang="zh-CN" altLang="en-US" sz="1200" dirty="0"/>
              <a:t>审查意见</a:t>
            </a:r>
            <a:r>
              <a:rPr lang="zh-CN" altLang="en-US" sz="1200" dirty="0" smtClean="0"/>
              <a:t>通知书等多次审查意见需要答复。</a:t>
            </a:r>
            <a:endParaRPr lang="zh-CN" altLang="en-US" sz="1200" dirty="0"/>
          </a:p>
          <a:p>
            <a:pPr>
              <a:lnSpc>
                <a:spcPct val="140000"/>
              </a:lnSpc>
            </a:pPr>
            <a:r>
              <a:rPr lang="en-US" altLang="zh-CN" sz="1200" b="1" dirty="0"/>
              <a:t>8</a:t>
            </a:r>
            <a:r>
              <a:rPr lang="zh-CN" altLang="en-US" sz="1200" b="1" dirty="0"/>
              <a:t>）获取</a:t>
            </a:r>
            <a:r>
              <a:rPr lang="zh-CN" altLang="en-US" sz="1200" b="1" dirty="0" smtClean="0"/>
              <a:t>证书或驳回：</a:t>
            </a:r>
            <a:r>
              <a:rPr lang="zh-CN" altLang="en-US" sz="1200" dirty="0">
                <a:latin typeface="Calibri" panose="020F0502020204030204" charset="0"/>
              </a:rPr>
              <a:t>①</a:t>
            </a:r>
            <a:r>
              <a:rPr lang="zh-CN" altLang="en-US" sz="1200" dirty="0"/>
              <a:t>审查员再次审查后，符合授予条件即发出</a:t>
            </a:r>
            <a:r>
              <a:rPr lang="zh-CN" altLang="en-US" sz="1200" dirty="0" smtClean="0"/>
              <a:t>授权</a:t>
            </a:r>
            <a:r>
              <a:rPr lang="zh-CN" altLang="zh-CN" sz="1200" dirty="0" smtClean="0"/>
              <a:t>通知书</a:t>
            </a:r>
            <a:r>
              <a:rPr lang="zh-CN" altLang="zh-CN" sz="1200" dirty="0"/>
              <a:t>，贵公司需缴纳相关官费，国家知识产权局予以公告并制作证书</a:t>
            </a:r>
            <a:r>
              <a:rPr lang="zh-CN" altLang="zh-CN" sz="1200" dirty="0" smtClean="0"/>
              <a:t>，</a:t>
            </a:r>
            <a:r>
              <a:rPr lang="zh-CN" altLang="en-US" sz="1200" dirty="0" smtClean="0"/>
              <a:t>我公司将证书交给贵公司，专利代理委托合同履行完成，合同终止</a:t>
            </a:r>
            <a:r>
              <a:rPr lang="zh-CN" altLang="zh-CN" sz="1200" dirty="0" smtClean="0"/>
              <a:t>；</a:t>
            </a:r>
            <a:r>
              <a:rPr lang="zh-CN" altLang="zh-CN" sz="1200" dirty="0">
                <a:latin typeface="Calibri" panose="020F0502020204030204" charset="0"/>
              </a:rPr>
              <a:t>②审查员再次审查后，不符合授予条件即发出驳回专利申请通知书</a:t>
            </a:r>
            <a:r>
              <a:rPr lang="zh-CN" altLang="zh-CN" sz="1200" dirty="0" smtClean="0">
                <a:latin typeface="Calibri" panose="020F0502020204030204" charset="0"/>
              </a:rPr>
              <a:t>，</a:t>
            </a:r>
            <a:r>
              <a:rPr lang="zh-CN" altLang="en-US" sz="1200" dirty="0" smtClean="0"/>
              <a:t>专利</a:t>
            </a:r>
            <a:r>
              <a:rPr lang="zh-CN" altLang="en-US" sz="1200" dirty="0"/>
              <a:t>代理委托合同履行完成，合同终止</a:t>
            </a:r>
            <a:r>
              <a:rPr lang="zh-CN" altLang="zh-CN" sz="1200" dirty="0" smtClean="0">
                <a:latin typeface="Calibri" panose="020F0502020204030204" charset="0"/>
              </a:rPr>
              <a:t>。</a:t>
            </a:r>
            <a:r>
              <a:rPr lang="zh-CN" altLang="en-US" sz="1200" dirty="0" smtClean="0">
                <a:latin typeface="Calibri" panose="020F0502020204030204" charset="0"/>
              </a:rPr>
              <a:t>若贵公司不服驳回决定，可提交复审请求，进入</a:t>
            </a:r>
            <a:r>
              <a:rPr lang="zh-CN" altLang="en-US" sz="1200" dirty="0">
                <a:latin typeface="Calibri" panose="020F0502020204030204" charset="0"/>
              </a:rPr>
              <a:t>新的</a:t>
            </a:r>
            <a:r>
              <a:rPr lang="zh-CN" altLang="en-US" sz="1200" dirty="0" smtClean="0">
                <a:latin typeface="Calibri" panose="020F0502020204030204" charset="0"/>
              </a:rPr>
              <a:t>委托阶段，需和我公司订立新的合同并产生新的费用。</a:t>
            </a:r>
            <a:r>
              <a:rPr lang="zh-CN" altLang="zh-CN" sz="1200" dirty="0">
                <a:solidFill>
                  <a:srgbClr val="FF0000"/>
                </a:solidFill>
                <a:latin typeface="Calibri" panose="020F0502020204030204" charset="0"/>
              </a:rPr>
              <a:t> （国家审查程序）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55949" y="1647058"/>
            <a:ext cx="2011000" cy="530915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0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sp>
        <p:nvSpPr>
          <p:cNvPr id="6" name="Shape 3795"/>
          <p:cNvSpPr/>
          <p:nvPr>
            <p:custDataLst>
              <p:tags r:id="rId3"/>
            </p:custDataLst>
          </p:nvPr>
        </p:nvSpPr>
        <p:spPr>
          <a:xfrm>
            <a:off x="583237" y="2882412"/>
            <a:ext cx="206321" cy="2062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338" y="114544"/>
                </a:moveTo>
                <a:cubicBezTo>
                  <a:pt x="87922" y="114544"/>
                  <a:pt x="84588" y="113788"/>
                  <a:pt x="81444" y="112300"/>
                </a:cubicBezTo>
                <a:cubicBezTo>
                  <a:pt x="81150" y="112161"/>
                  <a:pt x="80844" y="112055"/>
                  <a:pt x="80538" y="111972"/>
                </a:cubicBezTo>
                <a:cubicBezTo>
                  <a:pt x="49544" y="96155"/>
                  <a:pt x="23861" y="70472"/>
                  <a:pt x="8044" y="39472"/>
                </a:cubicBezTo>
                <a:cubicBezTo>
                  <a:pt x="7955" y="39155"/>
                  <a:pt x="7844" y="38838"/>
                  <a:pt x="7700" y="38533"/>
                </a:cubicBezTo>
                <a:cubicBezTo>
                  <a:pt x="6205" y="35383"/>
                  <a:pt x="5455" y="32055"/>
                  <a:pt x="5455" y="28638"/>
                </a:cubicBezTo>
                <a:cubicBezTo>
                  <a:pt x="5455" y="15411"/>
                  <a:pt x="17033" y="5455"/>
                  <a:pt x="24538" y="5455"/>
                </a:cubicBezTo>
                <a:cubicBezTo>
                  <a:pt x="25522" y="5455"/>
                  <a:pt x="26172" y="5955"/>
                  <a:pt x="26466" y="6255"/>
                </a:cubicBezTo>
                <a:cubicBezTo>
                  <a:pt x="26533" y="6327"/>
                  <a:pt x="26655" y="6466"/>
                  <a:pt x="26838" y="6755"/>
                </a:cubicBezTo>
                <a:cubicBezTo>
                  <a:pt x="26933" y="6911"/>
                  <a:pt x="27038" y="7061"/>
                  <a:pt x="27150" y="7205"/>
                </a:cubicBezTo>
                <a:lnTo>
                  <a:pt x="45100" y="30294"/>
                </a:lnTo>
                <a:cubicBezTo>
                  <a:pt x="45238" y="30472"/>
                  <a:pt x="45388" y="30638"/>
                  <a:pt x="45550" y="30800"/>
                </a:cubicBezTo>
                <a:cubicBezTo>
                  <a:pt x="45850" y="31100"/>
                  <a:pt x="46350" y="31750"/>
                  <a:pt x="46350" y="32727"/>
                </a:cubicBezTo>
                <a:cubicBezTo>
                  <a:pt x="46350" y="33211"/>
                  <a:pt x="46216" y="33666"/>
                  <a:pt x="45955" y="34083"/>
                </a:cubicBezTo>
                <a:lnTo>
                  <a:pt x="39877" y="40116"/>
                </a:lnTo>
                <a:cubicBezTo>
                  <a:pt x="39850" y="40144"/>
                  <a:pt x="39822" y="40172"/>
                  <a:pt x="39794" y="40200"/>
                </a:cubicBezTo>
                <a:cubicBezTo>
                  <a:pt x="37594" y="42272"/>
                  <a:pt x="36338" y="45144"/>
                  <a:pt x="36338" y="48155"/>
                </a:cubicBezTo>
                <a:cubicBezTo>
                  <a:pt x="36338" y="50972"/>
                  <a:pt x="37433" y="53655"/>
                  <a:pt x="39333" y="55666"/>
                </a:cubicBezTo>
                <a:cubicBezTo>
                  <a:pt x="39400" y="55777"/>
                  <a:pt x="39472" y="55883"/>
                  <a:pt x="39550" y="55988"/>
                </a:cubicBezTo>
                <a:cubicBezTo>
                  <a:pt x="46250" y="65250"/>
                  <a:pt x="54483" y="73455"/>
                  <a:pt x="64027" y="80383"/>
                </a:cubicBezTo>
                <a:cubicBezTo>
                  <a:pt x="64100" y="80433"/>
                  <a:pt x="64172" y="80483"/>
                  <a:pt x="64250" y="80533"/>
                </a:cubicBezTo>
                <a:cubicBezTo>
                  <a:pt x="66266" y="82466"/>
                  <a:pt x="68966" y="83583"/>
                  <a:pt x="71800" y="83583"/>
                </a:cubicBezTo>
                <a:cubicBezTo>
                  <a:pt x="74644" y="83583"/>
                  <a:pt x="77388" y="82444"/>
                  <a:pt x="79427" y="80438"/>
                </a:cubicBezTo>
                <a:cubicBezTo>
                  <a:pt x="79533" y="80350"/>
                  <a:pt x="79638" y="80255"/>
                  <a:pt x="79733" y="80150"/>
                </a:cubicBezTo>
                <a:lnTo>
                  <a:pt x="85838" y="74000"/>
                </a:lnTo>
                <a:cubicBezTo>
                  <a:pt x="86272" y="73727"/>
                  <a:pt x="86727" y="73594"/>
                  <a:pt x="87205" y="73594"/>
                </a:cubicBezTo>
                <a:cubicBezTo>
                  <a:pt x="88188" y="73594"/>
                  <a:pt x="88833" y="74094"/>
                  <a:pt x="89133" y="74394"/>
                </a:cubicBezTo>
                <a:cubicBezTo>
                  <a:pt x="89294" y="74555"/>
                  <a:pt x="89461" y="74705"/>
                  <a:pt x="89638" y="74844"/>
                </a:cubicBezTo>
                <a:lnTo>
                  <a:pt x="112727" y="92800"/>
                </a:lnTo>
                <a:cubicBezTo>
                  <a:pt x="112872" y="92916"/>
                  <a:pt x="113027" y="93022"/>
                  <a:pt x="113188" y="93122"/>
                </a:cubicBezTo>
                <a:cubicBezTo>
                  <a:pt x="113477" y="93305"/>
                  <a:pt x="113605" y="93422"/>
                  <a:pt x="113672" y="93483"/>
                </a:cubicBezTo>
                <a:cubicBezTo>
                  <a:pt x="113972" y="93783"/>
                  <a:pt x="114472" y="94427"/>
                  <a:pt x="114472" y="95411"/>
                </a:cubicBezTo>
                <a:cubicBezTo>
                  <a:pt x="114472" y="95594"/>
                  <a:pt x="114477" y="95777"/>
                  <a:pt x="114500" y="95961"/>
                </a:cubicBezTo>
                <a:cubicBezTo>
                  <a:pt x="114072" y="103472"/>
                  <a:pt x="104272" y="114544"/>
                  <a:pt x="91338" y="114544"/>
                </a:cubicBezTo>
                <a:moveTo>
                  <a:pt x="119922" y="95411"/>
                </a:moveTo>
                <a:cubicBezTo>
                  <a:pt x="119922" y="93155"/>
                  <a:pt x="119005" y="91105"/>
                  <a:pt x="117527" y="89627"/>
                </a:cubicBezTo>
                <a:cubicBezTo>
                  <a:pt x="117094" y="89188"/>
                  <a:pt x="116600" y="88822"/>
                  <a:pt x="116072" y="88494"/>
                </a:cubicBezTo>
                <a:lnTo>
                  <a:pt x="92988" y="70538"/>
                </a:lnTo>
                <a:cubicBezTo>
                  <a:pt x="91505" y="69055"/>
                  <a:pt x="89466" y="68138"/>
                  <a:pt x="87205" y="68138"/>
                </a:cubicBezTo>
                <a:cubicBezTo>
                  <a:pt x="85355" y="68138"/>
                  <a:pt x="83666" y="68777"/>
                  <a:pt x="82305" y="69816"/>
                </a:cubicBezTo>
                <a:lnTo>
                  <a:pt x="75861" y="76311"/>
                </a:lnTo>
                <a:lnTo>
                  <a:pt x="75844" y="76294"/>
                </a:lnTo>
                <a:cubicBezTo>
                  <a:pt x="74850" y="77411"/>
                  <a:pt x="73411" y="78127"/>
                  <a:pt x="71800" y="78127"/>
                </a:cubicBezTo>
                <a:cubicBezTo>
                  <a:pt x="69955" y="78127"/>
                  <a:pt x="68333" y="77205"/>
                  <a:pt x="67344" y="75805"/>
                </a:cubicBezTo>
                <a:cubicBezTo>
                  <a:pt x="67311" y="75855"/>
                  <a:pt x="67261" y="75905"/>
                  <a:pt x="67227" y="75966"/>
                </a:cubicBezTo>
                <a:cubicBezTo>
                  <a:pt x="58316" y="69500"/>
                  <a:pt x="50422" y="61711"/>
                  <a:pt x="43966" y="52788"/>
                </a:cubicBezTo>
                <a:cubicBezTo>
                  <a:pt x="44027" y="52750"/>
                  <a:pt x="44083" y="52700"/>
                  <a:pt x="44150" y="52661"/>
                </a:cubicBezTo>
                <a:cubicBezTo>
                  <a:pt x="42727" y="51661"/>
                  <a:pt x="41794" y="50022"/>
                  <a:pt x="41794" y="48155"/>
                </a:cubicBezTo>
                <a:cubicBezTo>
                  <a:pt x="41794" y="46483"/>
                  <a:pt x="42550" y="45005"/>
                  <a:pt x="43727" y="44000"/>
                </a:cubicBezTo>
                <a:lnTo>
                  <a:pt x="43722" y="43988"/>
                </a:lnTo>
                <a:lnTo>
                  <a:pt x="50127" y="37627"/>
                </a:lnTo>
                <a:cubicBezTo>
                  <a:pt x="51172" y="36266"/>
                  <a:pt x="51805" y="34577"/>
                  <a:pt x="51805" y="32727"/>
                </a:cubicBezTo>
                <a:cubicBezTo>
                  <a:pt x="51805" y="30472"/>
                  <a:pt x="50888" y="28422"/>
                  <a:pt x="49405" y="26944"/>
                </a:cubicBezTo>
                <a:lnTo>
                  <a:pt x="31455" y="3850"/>
                </a:lnTo>
                <a:cubicBezTo>
                  <a:pt x="31127" y="3327"/>
                  <a:pt x="30761" y="2833"/>
                  <a:pt x="30322" y="2400"/>
                </a:cubicBezTo>
                <a:cubicBezTo>
                  <a:pt x="28838" y="916"/>
                  <a:pt x="26794" y="0"/>
                  <a:pt x="24538" y="0"/>
                </a:cubicBezTo>
                <a:cubicBezTo>
                  <a:pt x="13633" y="0"/>
                  <a:pt x="0" y="12822"/>
                  <a:pt x="0" y="28638"/>
                </a:cubicBezTo>
                <a:cubicBezTo>
                  <a:pt x="0" y="33016"/>
                  <a:pt x="1016" y="37155"/>
                  <a:pt x="2772" y="40866"/>
                </a:cubicBezTo>
                <a:lnTo>
                  <a:pt x="2677" y="40961"/>
                </a:lnTo>
                <a:cubicBezTo>
                  <a:pt x="19083" y="73638"/>
                  <a:pt x="46350" y="100911"/>
                  <a:pt x="79022" y="117316"/>
                </a:cubicBezTo>
                <a:lnTo>
                  <a:pt x="79111" y="117227"/>
                </a:lnTo>
                <a:cubicBezTo>
                  <a:pt x="82822" y="118988"/>
                  <a:pt x="86955" y="120000"/>
                  <a:pt x="91338" y="120000"/>
                </a:cubicBezTo>
                <a:cubicBezTo>
                  <a:pt x="107150" y="120000"/>
                  <a:pt x="119966" y="106361"/>
                  <a:pt x="119966" y="95455"/>
                </a:cubicBezTo>
                <a:cubicBezTo>
                  <a:pt x="119966" y="95438"/>
                  <a:pt x="119966" y="95427"/>
                  <a:pt x="119966" y="95411"/>
                </a:cubicBezTo>
                <a:cubicBezTo>
                  <a:pt x="119966" y="95411"/>
                  <a:pt x="119922" y="95411"/>
                  <a:pt x="119922" y="95411"/>
                </a:cubicBezTo>
                <a:close/>
                <a:moveTo>
                  <a:pt x="65472" y="60000"/>
                </a:moveTo>
                <a:cubicBezTo>
                  <a:pt x="68477" y="60000"/>
                  <a:pt x="70922" y="57555"/>
                  <a:pt x="70922" y="54550"/>
                </a:cubicBezTo>
                <a:cubicBezTo>
                  <a:pt x="70922" y="51533"/>
                  <a:pt x="68477" y="49088"/>
                  <a:pt x="65472" y="49088"/>
                </a:cubicBezTo>
                <a:cubicBezTo>
                  <a:pt x="62455" y="49088"/>
                  <a:pt x="60016" y="51533"/>
                  <a:pt x="60016" y="54550"/>
                </a:cubicBezTo>
                <a:cubicBezTo>
                  <a:pt x="60016" y="57555"/>
                  <a:pt x="62455" y="60000"/>
                  <a:pt x="65472" y="60000"/>
                </a:cubicBezTo>
                <a:moveTo>
                  <a:pt x="65472" y="32727"/>
                </a:moveTo>
                <a:cubicBezTo>
                  <a:pt x="77516" y="32727"/>
                  <a:pt x="87283" y="42494"/>
                  <a:pt x="87283" y="54550"/>
                </a:cubicBezTo>
                <a:cubicBezTo>
                  <a:pt x="87283" y="56055"/>
                  <a:pt x="88500" y="57272"/>
                  <a:pt x="90005" y="57272"/>
                </a:cubicBezTo>
                <a:cubicBezTo>
                  <a:pt x="91511" y="57272"/>
                  <a:pt x="92733" y="56055"/>
                  <a:pt x="92733" y="54550"/>
                </a:cubicBezTo>
                <a:cubicBezTo>
                  <a:pt x="92733" y="39483"/>
                  <a:pt x="80527" y="27272"/>
                  <a:pt x="65472" y="27272"/>
                </a:cubicBezTo>
                <a:cubicBezTo>
                  <a:pt x="63961" y="27272"/>
                  <a:pt x="62744" y="28494"/>
                  <a:pt x="62744" y="30000"/>
                </a:cubicBezTo>
                <a:cubicBezTo>
                  <a:pt x="62744" y="31511"/>
                  <a:pt x="63961" y="32727"/>
                  <a:pt x="65472" y="32727"/>
                </a:cubicBezTo>
                <a:moveTo>
                  <a:pt x="65472" y="5455"/>
                </a:moveTo>
                <a:cubicBezTo>
                  <a:pt x="92572" y="5455"/>
                  <a:pt x="114544" y="27438"/>
                  <a:pt x="114544" y="54550"/>
                </a:cubicBezTo>
                <a:cubicBezTo>
                  <a:pt x="114544" y="56055"/>
                  <a:pt x="115766" y="57272"/>
                  <a:pt x="117272" y="57272"/>
                </a:cubicBezTo>
                <a:cubicBezTo>
                  <a:pt x="118777" y="57272"/>
                  <a:pt x="120000" y="56055"/>
                  <a:pt x="120000" y="54550"/>
                </a:cubicBezTo>
                <a:cubicBezTo>
                  <a:pt x="120000" y="24422"/>
                  <a:pt x="95588" y="0"/>
                  <a:pt x="65472" y="0"/>
                </a:cubicBezTo>
                <a:cubicBezTo>
                  <a:pt x="63961" y="0"/>
                  <a:pt x="62744" y="1222"/>
                  <a:pt x="62744" y="2727"/>
                </a:cubicBezTo>
                <a:cubicBezTo>
                  <a:pt x="62744" y="4233"/>
                  <a:pt x="63961" y="5455"/>
                  <a:pt x="65472" y="54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8556" tIns="28556" rIns="28556" bIns="2855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buNone/>
            </a:pPr>
            <a:endParaRPr sz="2250" dirty="0">
              <a:solidFill>
                <a:schemeClr val="dk1"/>
              </a:solidFill>
              <a:latin typeface="+mn-lt"/>
              <a:ea typeface="+mn-ea"/>
              <a:cs typeface="+mn-cs"/>
              <a:sym typeface="Lato" panose="020F0502020204030203"/>
            </a:endParaRPr>
          </a:p>
        </p:txBody>
      </p:sp>
      <p:sp>
        <p:nvSpPr>
          <p:cNvPr id="9" name="Shape 4006"/>
          <p:cNvSpPr/>
          <p:nvPr>
            <p:custDataLst>
              <p:tags r:id="rId4"/>
            </p:custDataLst>
          </p:nvPr>
        </p:nvSpPr>
        <p:spPr>
          <a:xfrm>
            <a:off x="583265" y="3565261"/>
            <a:ext cx="206264" cy="20626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361" y="10911"/>
                </a:moveTo>
                <a:lnTo>
                  <a:pt x="46361" y="10911"/>
                </a:lnTo>
                <a:cubicBezTo>
                  <a:pt x="44861" y="10911"/>
                  <a:pt x="43638" y="12133"/>
                  <a:pt x="43638" y="13638"/>
                </a:cubicBezTo>
                <a:cubicBezTo>
                  <a:pt x="43638" y="15144"/>
                  <a:pt x="44861" y="16361"/>
                  <a:pt x="46361" y="16361"/>
                </a:cubicBezTo>
                <a:lnTo>
                  <a:pt x="106361" y="16361"/>
                </a:lnTo>
                <a:cubicBezTo>
                  <a:pt x="107866" y="16361"/>
                  <a:pt x="109088" y="15144"/>
                  <a:pt x="109088" y="13638"/>
                </a:cubicBezTo>
                <a:cubicBezTo>
                  <a:pt x="109088" y="12133"/>
                  <a:pt x="107866" y="10911"/>
                  <a:pt x="106361" y="10911"/>
                </a:cubicBezTo>
                <a:moveTo>
                  <a:pt x="114544" y="21816"/>
                </a:moveTo>
                <a:lnTo>
                  <a:pt x="5455" y="21816"/>
                </a:ln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21816"/>
                  <a:pt x="114544" y="21816"/>
                </a:cubicBezTo>
                <a:close/>
                <a:moveTo>
                  <a:pt x="114544" y="109088"/>
                </a:moveTo>
                <a:cubicBezTo>
                  <a:pt x="114544" y="112100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27272"/>
                </a:lnTo>
                <a:lnTo>
                  <a:pt x="114544" y="27272"/>
                </a:lnTo>
                <a:cubicBezTo>
                  <a:pt x="114544" y="27272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35455" y="10911"/>
                </a:moveTo>
                <a:cubicBezTo>
                  <a:pt x="33950" y="10911"/>
                  <a:pt x="32727" y="12133"/>
                  <a:pt x="32727" y="13638"/>
                </a:cubicBezTo>
                <a:cubicBezTo>
                  <a:pt x="32727" y="15144"/>
                  <a:pt x="33950" y="16361"/>
                  <a:pt x="35455" y="16361"/>
                </a:cubicBezTo>
                <a:cubicBezTo>
                  <a:pt x="36961" y="16361"/>
                  <a:pt x="38183" y="15144"/>
                  <a:pt x="38183" y="13638"/>
                </a:cubicBezTo>
                <a:cubicBezTo>
                  <a:pt x="38183" y="12133"/>
                  <a:pt x="36961" y="10911"/>
                  <a:pt x="35455" y="10911"/>
                </a:cubicBezTo>
                <a:moveTo>
                  <a:pt x="24544" y="10911"/>
                </a:moveTo>
                <a:cubicBezTo>
                  <a:pt x="23038" y="10911"/>
                  <a:pt x="21816" y="12133"/>
                  <a:pt x="21816" y="13638"/>
                </a:cubicBezTo>
                <a:cubicBezTo>
                  <a:pt x="21816" y="15144"/>
                  <a:pt x="23038" y="16361"/>
                  <a:pt x="24544" y="16361"/>
                </a:cubicBezTo>
                <a:cubicBezTo>
                  <a:pt x="26050" y="16361"/>
                  <a:pt x="27272" y="15144"/>
                  <a:pt x="27272" y="13638"/>
                </a:cubicBezTo>
                <a:cubicBezTo>
                  <a:pt x="27272" y="12133"/>
                  <a:pt x="26050" y="10911"/>
                  <a:pt x="24544" y="10911"/>
                </a:cubicBezTo>
                <a:moveTo>
                  <a:pt x="13638" y="10911"/>
                </a:moveTo>
                <a:cubicBezTo>
                  <a:pt x="12133" y="10911"/>
                  <a:pt x="10911" y="12133"/>
                  <a:pt x="10911" y="13638"/>
                </a:cubicBezTo>
                <a:cubicBezTo>
                  <a:pt x="10911" y="15144"/>
                  <a:pt x="12133" y="16361"/>
                  <a:pt x="13638" y="16361"/>
                </a:cubicBezTo>
                <a:cubicBezTo>
                  <a:pt x="15138" y="16361"/>
                  <a:pt x="16361" y="15144"/>
                  <a:pt x="16361" y="13638"/>
                </a:cubicBezTo>
                <a:cubicBezTo>
                  <a:pt x="16361" y="12133"/>
                  <a:pt x="15138" y="10911"/>
                  <a:pt x="13638" y="1091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8556" tIns="28556" rIns="28556" bIns="2855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rtl="0">
              <a:spcBef>
                <a:spcPts val="0"/>
              </a:spcBef>
              <a:buNone/>
            </a:pPr>
            <a:endParaRPr sz="2250">
              <a:solidFill>
                <a:schemeClr val="dk1"/>
              </a:solidFill>
              <a:latin typeface="+mn-lt"/>
              <a:ea typeface="+mn-ea"/>
              <a:cs typeface="+mn-cs"/>
              <a:sym typeface="Lato" panose="020F0502020204030203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904562" y="2801436"/>
            <a:ext cx="1828800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022-23759566</a:t>
            </a: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904875" y="3437255"/>
            <a:ext cx="3101975" cy="25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天津市西青区华苑产业园区榕苑路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号海益国际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1-1006</a:t>
            </a:r>
          </a:p>
        </p:txBody>
      </p:sp>
      <p:pic>
        <p:nvPicPr>
          <p:cNvPr id="2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795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531216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 descr="QQ截图201808241453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5110" y="1703705"/>
            <a:ext cx="5082540" cy="3467100"/>
          </a:xfrm>
          <a:prstGeom prst="rect">
            <a:avLst/>
          </a:prstGeom>
        </p:spPr>
      </p:pic>
      <p:sp>
        <p:nvSpPr>
          <p:cNvPr id="20" name="任意多边形: 形状 19"/>
          <p:cNvSpPr/>
          <p:nvPr>
            <p:custDataLst>
              <p:tags r:id="rId8"/>
            </p:custDataLst>
          </p:nvPr>
        </p:nvSpPr>
        <p:spPr>
          <a:xfrm rot="10800000">
            <a:off x="6410639" y="2843600"/>
            <a:ext cx="1447800" cy="460175"/>
          </a:xfrm>
          <a:custGeom>
            <a:avLst/>
            <a:gdLst>
              <a:gd name="connsiteX0" fmla="*/ 1930400 w 1930400"/>
              <a:gd name="connsiteY0" fmla="*/ 613567 h 613567"/>
              <a:gd name="connsiteX1" fmla="*/ 0 w 1930400"/>
              <a:gd name="connsiteY1" fmla="*/ 613567 h 613567"/>
              <a:gd name="connsiteX2" fmla="*/ 0 w 1930400"/>
              <a:gd name="connsiteY2" fmla="*/ 161833 h 613567"/>
              <a:gd name="connsiteX3" fmla="*/ 1555949 w 1930400"/>
              <a:gd name="connsiteY3" fmla="*/ 161833 h 613567"/>
              <a:gd name="connsiteX4" fmla="*/ 1649812 w 1930400"/>
              <a:gd name="connsiteY4" fmla="*/ 0 h 613567"/>
              <a:gd name="connsiteX5" fmla="*/ 1743675 w 1930400"/>
              <a:gd name="connsiteY5" fmla="*/ 161833 h 613567"/>
              <a:gd name="connsiteX6" fmla="*/ 1930400 w 1930400"/>
              <a:gd name="connsiteY6" fmla="*/ 161833 h 61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400" h="613567">
                <a:moveTo>
                  <a:pt x="1930400" y="613567"/>
                </a:moveTo>
                <a:lnTo>
                  <a:pt x="0" y="613567"/>
                </a:lnTo>
                <a:lnTo>
                  <a:pt x="0" y="161833"/>
                </a:lnTo>
                <a:lnTo>
                  <a:pt x="1555949" y="161833"/>
                </a:lnTo>
                <a:lnTo>
                  <a:pt x="1649812" y="0"/>
                </a:lnTo>
                <a:lnTo>
                  <a:pt x="1743675" y="161833"/>
                </a:lnTo>
                <a:lnTo>
                  <a:pt x="1930400" y="161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6413096" y="2871401"/>
            <a:ext cx="1445342" cy="276999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1350">
                <a:solidFill>
                  <a:schemeClr val="bg1"/>
                </a:solidFill>
              </a:rPr>
              <a:t>We are here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924050" y="1930400"/>
            <a:ext cx="2218690" cy="2465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187575" y="2217738"/>
            <a:ext cx="1701165" cy="18903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5572900" y="795818"/>
            <a:ext cx="0" cy="5206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5"/>
            </p:custDataLst>
          </p:nvPr>
        </p:nvCxnSpPr>
        <p:spPr>
          <a:xfrm flipV="1">
            <a:off x="5572900" y="1935244"/>
            <a:ext cx="0" cy="5206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6"/>
            </p:custDataLst>
          </p:nvPr>
        </p:nvCxnSpPr>
        <p:spPr>
          <a:xfrm flipV="1">
            <a:off x="5572900" y="3074669"/>
            <a:ext cx="0" cy="5206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337541" y="542785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131695" y="2908935"/>
            <a:ext cx="1804670" cy="5080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b="1"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5698705" y="3378388"/>
            <a:ext cx="1004121" cy="27699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000"/>
              <a:t>专业团队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698705" y="2238962"/>
            <a:ext cx="1004121" cy="27699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000"/>
              <a:t>业务范围</a:t>
            </a: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698705" y="1099536"/>
            <a:ext cx="830997" cy="27699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000"/>
              <a:t>公司概况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092065" y="1071880"/>
            <a:ext cx="523240" cy="2768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 dirty="0"/>
              <a:t>01</a:t>
            </a: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5092065" y="2211070"/>
            <a:ext cx="523240" cy="2768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/>
              <a:t>02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092065" y="3350260"/>
            <a:ext cx="523240" cy="2768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/>
              <a:t>03</a:t>
            </a:r>
          </a:p>
        </p:txBody>
      </p:sp>
      <p:cxnSp>
        <p:nvCxnSpPr>
          <p:cNvPr id="9" name="直接连接符 8"/>
          <p:cNvCxnSpPr/>
          <p:nvPr>
            <p:custDataLst>
              <p:tags r:id="rId15"/>
            </p:custDataLst>
          </p:nvPr>
        </p:nvCxnSpPr>
        <p:spPr>
          <a:xfrm flipV="1">
            <a:off x="5582425" y="4084319"/>
            <a:ext cx="0" cy="5206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5708230" y="4388038"/>
            <a:ext cx="1004121" cy="27699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z="2000"/>
              <a:t>主要客户</a:t>
            </a:r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5092700" y="4359910"/>
            <a:ext cx="532130" cy="2768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/>
              <a:t>0</a:t>
            </a:r>
            <a:r>
              <a:rPr lang="en-US" sz="2000"/>
              <a:t>4</a:t>
            </a:r>
          </a:p>
        </p:txBody>
      </p:sp>
      <p:pic>
        <p:nvPicPr>
          <p:cNvPr id="16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>
            <p:custDataLst>
              <p:tags r:id="rId18"/>
            </p:custDataLst>
          </p:nvPr>
        </p:nvCxnSpPr>
        <p:spPr>
          <a:xfrm flipV="1">
            <a:off x="5595125" y="5041899"/>
            <a:ext cx="0" cy="5206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19"/>
            </p:custDataLst>
          </p:nvPr>
        </p:nvSpPr>
        <p:spPr>
          <a:xfrm>
            <a:off x="5720930" y="5345618"/>
            <a:ext cx="1004121" cy="27699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zh-CN" sz="2000"/>
              <a:t>专利申请流程</a:t>
            </a: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5105400" y="5317490"/>
            <a:ext cx="532130" cy="2768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sz="2000"/>
              <a:t>0</a:t>
            </a:r>
            <a:r>
              <a:rPr lang="en-US" sz="2000"/>
              <a:t>5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公司概况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448578" y="2472051"/>
            <a:ext cx="1476569" cy="1396536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r"/>
            <a:r>
              <a:rPr lang="en-US" altLang="zh-CN" sz="8625" b="1">
                <a:solidFill>
                  <a:schemeClr val="tx2"/>
                </a:solidFill>
              </a:rPr>
              <a:t>01</a:t>
            </a:r>
          </a:p>
        </p:txBody>
      </p:sp>
      <p:pic>
        <p:nvPicPr>
          <p:cNvPr id="3075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8135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581400" y="609600"/>
            <a:ext cx="2209800" cy="508000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100" b="1">
                <a:latin typeface="+mn-lt"/>
              </a:rPr>
              <a:t>Introduction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581400" y="1175385"/>
            <a:ext cx="4971415" cy="2070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8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defRPr/>
            </a:pPr>
            <a:r>
              <a:rPr lang="en-US" sz="135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天津翰林知识产权代理事务所（普通合伙）成立于2009年，是经国家知识产权局批准、在天津工商局注册、依法经营的知识产权代理及其相关事宜服务的中介服务机构。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defRPr/>
            </a:pPr>
            <a:r>
              <a:rPr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</a:t>
            </a:r>
            <a:r>
              <a:rPr 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</a:t>
            </a:r>
            <a:r>
              <a:rPr lang="zh-CN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我们</a:t>
            </a:r>
            <a:r>
              <a:rPr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的服务理念是：尊重你我劳动，获取共同价值；服务宗旨是：一点一滴做起，尽心尽力服务；服务标准是：工作一心一意，结果十全十美。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</a:t>
            </a:r>
            <a:r>
              <a:rPr lang="zh-CN" alt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业务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领域涵盖化工、建筑、生物、医药、电子、机械、纺织、冶金等多个技术领域，在专利申请文件撰写、复审、无效程序以及侵权诉讼等方面具有丰富的经验，截至目前总代理量已经超过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5000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件，授权率</a:t>
            </a:r>
            <a:r>
              <a:rPr lang="zh-CN" alt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达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7</a:t>
            </a:r>
            <a:r>
              <a:rPr lang="en-US" altLang="zh-CN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0%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以上，其中超过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70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％的代理案件是发明专利申请。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just" defTabSz="914400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  </a:t>
            </a:r>
            <a:r>
              <a:rPr lang="zh-CN" altLang="en-US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我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公司全体工作人员一贯并将继续严格按照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《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专利代理条例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》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和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《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专利代理人职业道德和执业纪律规范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》</a:t>
            </a:r>
            <a:r>
              <a:rPr lang="zh-CN" altLang="en-US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，不断提高知识产权服务水平，为客户提供专业、优质的知识产权服务，希望通过我们的高素质人才队伍、优良的业务水平和不懈努力塑造良好的公司形象，帮助客户提高核心竞争力，为知识产权事业作出贡献。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  <a:p>
            <a:pPr marL="0" marR="0" lvl="0" indent="0" algn="just" rtl="0" eaLnBrk="1" fontAlgn="base" latinLnBrk="0" hangingPunct="1">
              <a:lnSpc>
                <a:spcPct val="105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1569300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9600"/>
            <a:ext cx="3181350" cy="5390515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2982704" y="921654"/>
            <a:ext cx="4467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8070" y="12255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业务范围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61766" y="2472051"/>
            <a:ext cx="1476569" cy="1396536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r"/>
            <a:r>
              <a:rPr lang="en-US" altLang="zh-CN" sz="8625" b="1">
                <a:solidFill>
                  <a:schemeClr val="tx2"/>
                </a:solidFill>
              </a:rPr>
              <a:t>02</a:t>
            </a:r>
          </a:p>
        </p:txBody>
      </p:sp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49"/>
            <a:ext cx="7198872" cy="5142052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-4445" y="855980"/>
            <a:ext cx="5686425" cy="51435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>
            <a:off x="2047875" y="865505"/>
            <a:ext cx="7096125" cy="5143500"/>
          </a:xfrm>
          <a:custGeom>
            <a:avLst/>
            <a:gdLst>
              <a:gd name="connsiteX0" fmla="*/ 0 w 9722160"/>
              <a:gd name="connsiteY0" fmla="*/ 0 h 6858000"/>
              <a:gd name="connsiteX1" fmla="*/ 9722160 w 9722160"/>
              <a:gd name="connsiteY1" fmla="*/ 0 h 6858000"/>
              <a:gd name="connsiteX2" fmla="*/ 9722160 w 9722160"/>
              <a:gd name="connsiteY2" fmla="*/ 6858000 h 6858000"/>
              <a:gd name="connsiteX3" fmla="*/ 5063074 w 9722160"/>
              <a:gd name="connsiteY3" fmla="*/ 6858000 h 6858000"/>
              <a:gd name="connsiteX4" fmla="*/ 5030812 w 9722160"/>
              <a:gd name="connsiteY4" fmla="*/ 6814301 h 6858000"/>
              <a:gd name="connsiteX5" fmla="*/ 4961833 w 9722160"/>
              <a:gd name="connsiteY5" fmla="*/ 6363977 h 6858000"/>
              <a:gd name="connsiteX6" fmla="*/ 4628544 w 9722160"/>
              <a:gd name="connsiteY6" fmla="*/ 5005633 h 6858000"/>
              <a:gd name="connsiteX7" fmla="*/ 3723570 w 9722160"/>
              <a:gd name="connsiteY7" fmla="*/ 3403076 h 6858000"/>
              <a:gd name="connsiteX8" fmla="*/ 2215282 w 9722160"/>
              <a:gd name="connsiteY8" fmla="*/ 1979629 h 6858000"/>
              <a:gd name="connsiteX9" fmla="*/ 904956 w 9722160"/>
              <a:gd name="connsiteY9" fmla="*/ 961534 h 6858000"/>
              <a:gd name="connsiteX10" fmla="*/ 452469 w 9722160"/>
              <a:gd name="connsiteY10" fmla="*/ 556181 h 6858000"/>
              <a:gd name="connsiteX11" fmla="*/ 333014 w 9722160"/>
              <a:gd name="connsiteY11" fmla="*/ 432676 h 6858000"/>
              <a:gd name="connsiteX12" fmla="*/ 264127 w 9722160"/>
              <a:gd name="connsiteY12" fmla="*/ 3577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2160" h="6858000">
                <a:moveTo>
                  <a:pt x="0" y="0"/>
                </a:moveTo>
                <a:lnTo>
                  <a:pt x="9722160" y="0"/>
                </a:lnTo>
                <a:lnTo>
                  <a:pt x="9722160" y="6858000"/>
                </a:lnTo>
                <a:lnTo>
                  <a:pt x="5063074" y="6858000"/>
                </a:lnTo>
                <a:lnTo>
                  <a:pt x="5030812" y="6814301"/>
                </a:lnTo>
                <a:lnTo>
                  <a:pt x="4961833" y="6363977"/>
                </a:lnTo>
                <a:cubicBezTo>
                  <a:pt x="4885867" y="5895288"/>
                  <a:pt x="4792335" y="5434553"/>
                  <a:pt x="4628544" y="5005633"/>
                </a:cubicBezTo>
                <a:cubicBezTo>
                  <a:pt x="4410156" y="4433740"/>
                  <a:pt x="4125780" y="3907410"/>
                  <a:pt x="3723570" y="3403076"/>
                </a:cubicBezTo>
                <a:cubicBezTo>
                  <a:pt x="3321360" y="2898742"/>
                  <a:pt x="2685051" y="2386553"/>
                  <a:pt x="2215282" y="1979629"/>
                </a:cubicBezTo>
                <a:cubicBezTo>
                  <a:pt x="1745513" y="1572705"/>
                  <a:pt x="1198758" y="1198775"/>
                  <a:pt x="904956" y="961534"/>
                </a:cubicBezTo>
                <a:cubicBezTo>
                  <a:pt x="611154" y="724293"/>
                  <a:pt x="609582" y="713294"/>
                  <a:pt x="452469" y="556181"/>
                </a:cubicBezTo>
                <a:cubicBezTo>
                  <a:pt x="413191" y="516903"/>
                  <a:pt x="373323" y="475562"/>
                  <a:pt x="333014" y="432676"/>
                </a:cubicBezTo>
                <a:lnTo>
                  <a:pt x="264127" y="3577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9070" y="14605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: 圆角 7"/>
          <p:cNvSpPr/>
          <p:nvPr>
            <p:custDataLst>
              <p:tags r:id="rId5"/>
            </p:custDataLst>
          </p:nvPr>
        </p:nvSpPr>
        <p:spPr>
          <a:xfrm rot="2700000">
            <a:off x="5313045" y="1704340"/>
            <a:ext cx="495300" cy="495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35270" y="1771015"/>
            <a:ext cx="48260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80259" y="1756410"/>
            <a:ext cx="1314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国内业务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89784" y="3017679"/>
            <a:ext cx="1314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国</a:t>
            </a:r>
            <a:r>
              <a:rPr lang="zh-CN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际</a:t>
            </a:r>
            <a:r>
              <a:rPr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业务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18359" y="4143375"/>
            <a:ext cx="1314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其他</a:t>
            </a:r>
            <a:r>
              <a:rPr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业务</a:t>
            </a:r>
          </a:p>
        </p:txBody>
      </p:sp>
      <p:sp>
        <p:nvSpPr>
          <p:cNvPr id="15" name="矩形: 圆角 7"/>
          <p:cNvSpPr/>
          <p:nvPr>
            <p:custDataLst>
              <p:tags r:id="rId7"/>
            </p:custDataLst>
          </p:nvPr>
        </p:nvSpPr>
        <p:spPr>
          <a:xfrm rot="2700000">
            <a:off x="7166134" y="1634966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244239" y="1536859"/>
            <a:ext cx="1234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专利代理</a:t>
            </a:r>
          </a:p>
        </p:txBody>
      </p:sp>
      <p:sp>
        <p:nvSpPr>
          <p:cNvPr id="17" name="矩形: 圆角 7"/>
          <p:cNvSpPr/>
          <p:nvPr>
            <p:custDataLst>
              <p:tags r:id="rId8"/>
            </p:custDataLst>
          </p:nvPr>
        </p:nvSpPr>
        <p:spPr>
          <a:xfrm rot="2700000">
            <a:off x="7164229" y="1895951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242334" y="1797844"/>
            <a:ext cx="1234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商标注册</a:t>
            </a:r>
          </a:p>
        </p:txBody>
      </p:sp>
      <p:sp>
        <p:nvSpPr>
          <p:cNvPr id="19" name="矩形: 圆角 7"/>
          <p:cNvSpPr/>
          <p:nvPr>
            <p:custDataLst>
              <p:tags r:id="rId9"/>
            </p:custDataLst>
          </p:nvPr>
        </p:nvSpPr>
        <p:spPr>
          <a:xfrm rot="2700000">
            <a:off x="7159466" y="2162651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237571" y="2064544"/>
            <a:ext cx="1234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著作权登记</a:t>
            </a:r>
          </a:p>
        </p:txBody>
      </p:sp>
      <p:sp>
        <p:nvSpPr>
          <p:cNvPr id="22" name="矩形: 圆角 7"/>
          <p:cNvSpPr/>
          <p:nvPr>
            <p:custDataLst>
              <p:tags r:id="rId10"/>
            </p:custDataLst>
          </p:nvPr>
        </p:nvSpPr>
        <p:spPr>
          <a:xfrm rot="2700000">
            <a:off x="7114223" y="3019901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3" name="文本框 22"/>
          <p:cNvSpPr txBox="1"/>
          <p:nvPr/>
        </p:nvSpPr>
        <p:spPr>
          <a:xfrm>
            <a:off x="7192645" y="2921635"/>
            <a:ext cx="161480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PCT</a:t>
            </a:r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国际专利申请</a:t>
            </a:r>
          </a:p>
        </p:txBody>
      </p:sp>
      <p:sp>
        <p:nvSpPr>
          <p:cNvPr id="24" name="矩形: 圆角 7"/>
          <p:cNvSpPr/>
          <p:nvPr>
            <p:custDataLst>
              <p:tags r:id="rId11"/>
            </p:custDataLst>
          </p:nvPr>
        </p:nvSpPr>
        <p:spPr>
          <a:xfrm rot="2700000">
            <a:off x="7116604" y="3300889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6" name="文本框 25"/>
          <p:cNvSpPr txBox="1"/>
          <p:nvPr/>
        </p:nvSpPr>
        <p:spPr>
          <a:xfrm>
            <a:off x="7194709" y="3202781"/>
            <a:ext cx="161305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国家阶段流程管理</a:t>
            </a:r>
          </a:p>
        </p:txBody>
      </p:sp>
      <p:sp>
        <p:nvSpPr>
          <p:cNvPr id="27" name="矩形: 圆角 7"/>
          <p:cNvSpPr/>
          <p:nvPr>
            <p:custDataLst>
              <p:tags r:id="rId12"/>
            </p:custDataLst>
          </p:nvPr>
        </p:nvSpPr>
        <p:spPr>
          <a:xfrm rot="2700000">
            <a:off x="7133273" y="3865245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211378" y="3767138"/>
            <a:ext cx="1470184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专利流程服务</a:t>
            </a:r>
          </a:p>
        </p:txBody>
      </p:sp>
      <p:sp>
        <p:nvSpPr>
          <p:cNvPr id="29" name="矩形: 圆角 7"/>
          <p:cNvSpPr/>
          <p:nvPr>
            <p:custDataLst>
              <p:tags r:id="rId13"/>
            </p:custDataLst>
          </p:nvPr>
        </p:nvSpPr>
        <p:spPr>
          <a:xfrm rot="2700000">
            <a:off x="7135654" y="4121468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0" name="文本框 29"/>
          <p:cNvSpPr txBox="1"/>
          <p:nvPr/>
        </p:nvSpPr>
        <p:spPr>
          <a:xfrm>
            <a:off x="7213759" y="4023360"/>
            <a:ext cx="1698784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知识产权战略咨询</a:t>
            </a:r>
          </a:p>
        </p:txBody>
      </p:sp>
      <p:sp>
        <p:nvSpPr>
          <p:cNvPr id="31" name="矩形: 圆角 7"/>
          <p:cNvSpPr/>
          <p:nvPr>
            <p:custDataLst>
              <p:tags r:id="rId14"/>
            </p:custDataLst>
          </p:nvPr>
        </p:nvSpPr>
        <p:spPr>
          <a:xfrm rot="2700000">
            <a:off x="7145179" y="4391501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2" name="文本框 31"/>
          <p:cNvSpPr txBox="1"/>
          <p:nvPr/>
        </p:nvSpPr>
        <p:spPr>
          <a:xfrm>
            <a:off x="7223125" y="4293235"/>
            <a:ext cx="193675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知识产权监控与预警</a:t>
            </a:r>
          </a:p>
        </p:txBody>
      </p:sp>
      <p:sp>
        <p:nvSpPr>
          <p:cNvPr id="33" name="矩形: 圆角 7"/>
          <p:cNvSpPr/>
          <p:nvPr>
            <p:custDataLst>
              <p:tags r:id="rId15"/>
            </p:custDataLst>
          </p:nvPr>
        </p:nvSpPr>
        <p:spPr>
          <a:xfrm rot="2700000">
            <a:off x="7154704" y="4665345"/>
            <a:ext cx="76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4" name="文本框 33"/>
          <p:cNvSpPr txBox="1"/>
          <p:nvPr/>
        </p:nvSpPr>
        <p:spPr>
          <a:xfrm>
            <a:off x="7232809" y="4567238"/>
            <a:ext cx="192690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35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</a:rPr>
              <a:t>企业综合知识产权服务</a:t>
            </a:r>
          </a:p>
        </p:txBody>
      </p:sp>
      <p:sp>
        <p:nvSpPr>
          <p:cNvPr id="35" name="矩形: 圆角 7"/>
          <p:cNvSpPr/>
          <p:nvPr>
            <p:custDataLst>
              <p:tags r:id="rId16"/>
            </p:custDataLst>
          </p:nvPr>
        </p:nvSpPr>
        <p:spPr>
          <a:xfrm rot="2700000">
            <a:off x="5297170" y="2945765"/>
            <a:ext cx="495300" cy="495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5319395" y="3012440"/>
            <a:ext cx="48260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0" name="矩形: 圆角 7"/>
          <p:cNvSpPr/>
          <p:nvPr>
            <p:custDataLst>
              <p:tags r:id="rId18"/>
            </p:custDataLst>
          </p:nvPr>
        </p:nvSpPr>
        <p:spPr>
          <a:xfrm rot="2700000">
            <a:off x="5280660" y="4105275"/>
            <a:ext cx="495300" cy="495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41" name="文本框 40"/>
          <p:cNvSpPr txBox="1"/>
          <p:nvPr>
            <p:custDataLst>
              <p:tags r:id="rId19"/>
            </p:custDataLst>
          </p:nvPr>
        </p:nvSpPr>
        <p:spPr>
          <a:xfrm>
            <a:off x="5302885" y="4171950"/>
            <a:ext cx="48260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67500" tIns="35100" rIns="67500" bIns="35100">
            <a:normAutofit/>
          </a:bodyPr>
          <a:lstStyle/>
          <a:p>
            <a:r>
              <a:rPr lang="zh-CN" altLang="en-US"/>
              <a:t>专业团队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448578" y="2472051"/>
            <a:ext cx="1476569" cy="1396536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r"/>
            <a:r>
              <a:rPr lang="en-US" altLang="zh-CN" sz="8625" b="1">
                <a:solidFill>
                  <a:schemeClr val="tx2"/>
                </a:solidFill>
              </a:rPr>
              <a:t>03</a:t>
            </a:r>
          </a:p>
        </p:txBody>
      </p:sp>
      <p:pic>
        <p:nvPicPr>
          <p:cNvPr id="4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" y="231775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 rot="10800000">
            <a:off x="550070" y="1223054"/>
            <a:ext cx="1396121" cy="1466851"/>
            <a:chOff x="2983592" y="2530928"/>
            <a:chExt cx="4705350" cy="4464050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 flipV="1">
              <a:off x="2983592" y="2530928"/>
              <a:ext cx="0" cy="102870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2983592" y="2569027"/>
              <a:ext cx="468630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8"/>
              </p:custDataLst>
            </p:nvPr>
          </p:nvCxnSpPr>
          <p:spPr>
            <a:xfrm>
              <a:off x="7688942" y="2543628"/>
              <a:ext cx="0" cy="44513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9"/>
              </p:custDataLst>
            </p:nvPr>
          </p:nvCxnSpPr>
          <p:spPr>
            <a:xfrm flipH="1">
              <a:off x="2983592" y="6950528"/>
              <a:ext cx="468630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0"/>
              </p:custDataLst>
            </p:nvPr>
          </p:nvCxnSpPr>
          <p:spPr>
            <a:xfrm flipV="1">
              <a:off x="2983592" y="6048828"/>
              <a:ext cx="0" cy="93345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41376" y="1513178"/>
            <a:ext cx="2139047" cy="484748"/>
          </a:xfrm>
          <a:prstGeom prst="rect">
            <a:avLst/>
          </a:prstGeom>
        </p:spPr>
        <p:txBody>
          <a:bodyPr wrap="none" anchor="b" anchorCtr="0">
            <a:normAutofit lnSpcReduction="10000"/>
          </a:bodyPr>
          <a:lstStyle>
            <a:defPPr>
              <a:defRPr lang="zh-CN"/>
            </a:defPPr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altLang="zh-CN" sz="2700"/>
              <a:t>Our team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41368" y="2022242"/>
            <a:ext cx="2139048" cy="346249"/>
          </a:xfrm>
          <a:prstGeom prst="rect">
            <a:avLst/>
          </a:prstGeom>
        </p:spPr>
        <p:txBody>
          <a:bodyPr wrap="square">
            <a:normAutofit fontScale="95000" lnSpcReduction="10000"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zh-CN" sz="1800">
                <a:latin typeface="+mj-lt"/>
                <a:ea typeface="+mj-ea"/>
                <a:cs typeface="+mj-cs"/>
              </a:rPr>
              <a:t>专业团队</a:t>
            </a:r>
          </a:p>
        </p:txBody>
      </p:sp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" y="10287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676525" y="985520"/>
            <a:ext cx="6115050" cy="189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天津翰林知识产权代理事务所拥有专利代理人6名</a:t>
            </a:r>
            <a:r>
              <a:rPr lang="zh-CN" altLang="en-US" sz="16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，年轻代理人均具有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硕士及以上学历,均具有丰富的知识产权代理经验，旨在竭诚为天津高等院校、科研机构、各类单位及个体发明者提供高质量的知识产权代理服务。其中正高级职称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3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人，副高级职称1人，代理工程师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2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人，另有流程工作人员、商标、版权代理人员多人，可以为客户提供全方位的知识产权服务。</a:t>
            </a:r>
            <a:endParaRPr lang="zh-CN" altLang="en-US" sz="16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038" y="3376295"/>
            <a:ext cx="7781925" cy="262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defTabSz="914400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胡安朋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  高级工程师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447675" algn="just" defTabSz="914400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1966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年毕业于南开大学，后于南开大学图书馆从事文献检索与信息情报分析工作。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1985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年成为中国第一批专利代理人，后就职于天津市学苑有限责任专利代理事务所，中华全国专利代理人协会会员，曾担任中华全国专利代理人协会理事，天津市专利代理人协会常务理事。曾发表各种论文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40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余篇，出版专著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部，于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2009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年发起成立本所并担任首任所长。擅长建筑、化学、生物、机械、电子信息、控制方法等领域专利文件撰写与审查意见，尤其擅长专利及非专利文献检索与分析。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326111" y="5466585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D:\Documents\0专利代理\翰林代理\2014\北京鼎实拓展\翰林标红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" y="102870"/>
            <a:ext cx="1555115" cy="1052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66738" y="1271270"/>
            <a:ext cx="8010525" cy="434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defTabSz="9144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张国荣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 高级工程师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indent="447675" algn="just" defTabSz="9144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1944年12月出生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1983年取得专利代理人资格证书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主持过多项专利的撰写、意见答复、无效宣告及专利诉讼等工作，擅长医药、生物、机械、建筑、计算机等领域，以及商标与版权代理、专利复审、专利与非专利文献检索与分析、企业专利监控与预警。尤其擅长医药、生物、建筑、机械类疑难审查意见的答复以及专利公众意见的撰写。</a:t>
            </a:r>
          </a:p>
          <a:p>
            <a:pPr indent="447675" algn="just" defTabSz="9144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indent="447675" algn="just" defTabSz="9144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赵凤英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  高级工程师</a:t>
            </a:r>
          </a:p>
          <a:p>
            <a:pPr indent="447675" algn="just" defTabSz="9144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1977年1月毕业天津纺织工学院，后于天津市针织技术研究所总工室，搞科研，从事科研管理工作，1985年成为中国第一批专利代理人，为纺织行业办理13项职务发明专利，2项非职务发明，1988年获天津市人民政府领发的先进专利工作者，199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0</a:t>
            </a: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年获天津市专利局专利工作先进个人，代理过多项专利，擅长纺织、化工等领域。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235941" y="5408800"/>
            <a:ext cx="282834" cy="282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6"/>
  <p:tag name="KSO_WM_TEMPLATE_CATEGORY" val="custom"/>
  <p:tag name="KSO_WM_TEMPLATE_INDEX" val="20189028"/>
  <p:tag name="KSO_WM_UNIT_INDEX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9"/>
  <p:tag name="KSO_WM_TEMPLATE_CATEGORY" val="custom"/>
  <p:tag name="KSO_WM_TEMPLATE_INDEX" val="20189028"/>
  <p:tag name="KSO_WM_UNIT_INDEX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10"/>
  <p:tag name="KSO_WM_TEMPLATE_CATEGORY" val="custom"/>
  <p:tag name="KSO_WM_TEMPLATE_INDEX" val="20189028"/>
  <p:tag name="KSO_WM_UNIT_INDEX" val="1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9_7"/>
  <p:tag name="KSO_WM_TEMPLATE_CATEGORY" val="custom"/>
  <p:tag name="KSO_WM_TEMPLATE_INDEX" val="20189028"/>
  <p:tag name="KSO_WM_SLIDE_ID" val="custom20189028_7"/>
  <p:tag name="KSO_WM_SLIDE_INDEX" val="7"/>
  <p:tag name="KSO_WM_TEMPLATE_SUBCATEGORY" val="comb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7*a*1"/>
  <p:tag name="KSO_WM_UNIT_PRESET_TEXT" val="产品和服务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7*e*1"/>
  <p:tag name="KSO_WM_UNIT_PRESET_TEXT" val="0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b_h"/>
  <p:tag name="KSO_WM_SLIDE_LAYOUT_CNT" val="1_1_1"/>
  <p:tag name="KSO_WM_SLIDE_TYPE" val="text"/>
  <p:tag name="KSO_WM_SLIDE_SUBTYPE" val="picTxt"/>
  <p:tag name="KSO_WM_BEAUTIFY_FLAG" val="#wm#"/>
  <p:tag name="KSO_WM_SLIDE_POSITION" val="55*31"/>
  <p:tag name="KSO_WM_SLIDE_SIZE" val="848*470"/>
  <p:tag name="KSO_WM_COMBINE_RELATE_SLIDE_ID" val="background20185109_8"/>
  <p:tag name="KSO_WM_TEMPLATE_CATEGORY" val="custom"/>
  <p:tag name="KSO_WM_TEMPLATE_INDEX" val="20189028"/>
  <p:tag name="KSO_WM_SLIDE_ID" val="custom20189028_8"/>
  <p:tag name="KSO_WM_SLIDE_INDEX" val="8"/>
  <p:tag name="KSO_WM_TEMPLATE_SUBCATEGORY" val="combin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0"/>
  <p:tag name="KSO_WM_TEMPLATE_CATEGORY" val="custom"/>
  <p:tag name="KSO_WM_TEMPLATE_INDEX" val="20189028"/>
  <p:tag name="KSO_WM_UNIT_INDEX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b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b*1"/>
  <p:tag name="KSO_WM_UNIT_PRESET_TEXT" val="Our produ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a*1"/>
  <p:tag name="KSO_WM_UNIT_PRESET_TEXT" val="产品展示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7"/>
  <p:tag name="KSO_WM_TEMPLATE_CATEGORY" val="custom"/>
  <p:tag name="KSO_WM_TEMPLATE_INDEX" val="20189028"/>
  <p:tag name="KSO_WM_UNIT_INDEX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6"/>
  <p:tag name="KSO_WM_TEMPLATE_CATEGORY" val="custom"/>
  <p:tag name="KSO_WM_TEMPLATE_INDEX" val="20189028"/>
  <p:tag name="KSO_WM_UNIT_INDEX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7"/>
  <p:tag name="KSO_WM_TEMPLATE_CATEGORY" val="custom"/>
  <p:tag name="KSO_WM_TEMPLATE_INDEX" val="20189028"/>
  <p:tag name="KSO_WM_UNIT_INDEX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8"/>
  <p:tag name="KSO_WM_TEMPLATE_CATEGORY" val="custom"/>
  <p:tag name="KSO_WM_TEMPLATE_INDEX" val="20189028"/>
  <p:tag name="KSO_WM_UNIT_INDEX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9"/>
  <p:tag name="KSO_WM_TEMPLATE_CATEGORY" val="custom"/>
  <p:tag name="KSO_WM_TEMPLATE_INDEX" val="20189028"/>
  <p:tag name="KSO_WM_UNIT_INDEX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10"/>
  <p:tag name="KSO_WM_TEMPLATE_CATEGORY" val="custom"/>
  <p:tag name="KSO_WM_TEMPLATE_INDEX" val="20189028"/>
  <p:tag name="KSO_WM_UNIT_INDEX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5"/>
  <p:tag name="KSO_WM_SLIDE_LAYOUT" val="a_b_l_h"/>
  <p:tag name="KSO_WM_SLIDE_LAYOUT_CNT" val="1_1_1_1"/>
  <p:tag name="KSO_WM_SLIDE_TYPE" val="text"/>
  <p:tag name="KSO_WM_SLIDE_SUBTYPE" val="diag"/>
  <p:tag name="KSO_WM_BEAUTIFY_FLAG" val="#wm#"/>
  <p:tag name="KSO_WM_SLIDE_POSITION" val="54*114"/>
  <p:tag name="KSO_WM_SLIDE_SIZE" val="905*310"/>
  <p:tag name="KSO_WM_COMBINE_RELATE_SLIDE_ID" val="background20185109_9"/>
  <p:tag name="KSO_WM_TEMPLATE_CATEGORY" val="custom"/>
  <p:tag name="KSO_WM_TEMPLATE_INDEX" val="20189028"/>
  <p:tag name="KSO_WM_SLIDE_ID" val="custom20189028_9"/>
  <p:tag name="KSO_WM_SLIDE_INDEX" val="9"/>
  <p:tag name="KSO_WM_DIAGRAM_GROUP_CODE" val="l1-2"/>
  <p:tag name="KSO_WM_TEMPLATE_SUBCATEGORY" val="combin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CLEAR" val="0"/>
  <p:tag name="KSO_WM_BEAUTIFY_FLAG" val="#wm#"/>
  <p:tag name="KSO_WM_DIAGRAM_GROUP_CODE" val="l1_1"/>
  <p:tag name="KSO_WM_UNIT_ID" val="custom20189028_9*a*1"/>
  <p:tag name="KSO_WM_UNIT_PRESET_TEXT" val="CONTAC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l_h_i"/>
  <p:tag name="KSO_WM_UNIT_INDEX" val="1_3_1"/>
  <p:tag name="KSO_WM_UNIT_LAYERLEVEL" val="1_1_1"/>
  <p:tag name="KSO_WM_BEAUTIFY_FLAG" val="#wm#"/>
  <p:tag name="KSO_WM_DIAGRAM_GROUP_CODE" val="l1-2"/>
  <p:tag name="KSO_WM_UNIT_ID" val="custom20189028_9*l_h_i*1_3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l_h_i"/>
  <p:tag name="KSO_WM_UNIT_INDEX" val="1_4_1"/>
  <p:tag name="KSO_WM_UNIT_LAYERLEVEL" val="1_1_1"/>
  <p:tag name="KSO_WM_BEAUTIFY_FLAG" val="#wm#"/>
  <p:tag name="KSO_WM_DIAGRAM_GROUP_CODE" val="l1-2"/>
  <p:tag name="KSO_WM_UNIT_ID" val="custom20189028_9*l_h_i*1_4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j"/>
  <p:tag name="KSO_WM_UNIT_INDEX" val="1"/>
  <p:tag name="KSO_WM_UNIT_LAYERLEVEL" val="1"/>
  <p:tag name="KSO_WM_UNIT_VALUE" val="447*576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28_1*j*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l_h_f"/>
  <p:tag name="KSO_WM_UNIT_INDEX" val="1_3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DIAGRAM_GROUP_CODE" val="l1-2"/>
  <p:tag name="KSO_WM_UNIT_ID" val="custom20189028_9*l_h_f*1_3_1"/>
  <p:tag name="KSO_WM_UNIT_PRESET_TEXT" val="000-111-22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l_h_f"/>
  <p:tag name="KSO_WM_UNIT_INDEX" val="1_4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DIAGRAM_GROUP_CODE" val="l1-2"/>
  <p:tag name="KSO_WM_UNIT_ID" val="custom20189028_9*l_h_f*1_4_1"/>
  <p:tag name="KSO_WM_UNIT_PRESET_TEXT" val="www.wps.c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9*i*12"/>
  <p:tag name="KSO_WM_TEMPLATE_CATEGORY" val="custom"/>
  <p:tag name="KSO_WM_TEMPLATE_INDEX" val="20189028"/>
  <p:tag name="KSO_WM_UNIT_INDEX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h_f"/>
  <p:tag name="KSO_WM_UNIT_INDEX" val="1_1"/>
  <p:tag name="KSO_WM_UNIT_LAYERLEVEL" val="1_1"/>
  <p:tag name="KSO_WM_UNIT_VALUE" val="7"/>
  <p:tag name="KSO_WM_UNIT_HIGHLIGHT" val="0"/>
  <p:tag name="KSO_WM_UNIT_COMPATIBLE" val="0"/>
  <p:tag name="KSO_WM_UNIT_CLEAR" val="0"/>
  <p:tag name="KSO_WM_BEAUTIFY_FLAG" val="#wm#"/>
  <p:tag name="KSO_WM_DIAGRAM_GROUP_CODE" val="l1_1"/>
  <p:tag name="KSO_WM_UNIT_ID" val="custom20189028_9*h_f*1_1"/>
  <p:tag name="KSO_WM_UNIT_PRESET_TEXT" val="We are her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8_1*a*1"/>
  <p:tag name="KSO_WM_UNIT_PRESET_TEXT" val="Add Your Slogan He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b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8_1*b*1"/>
  <p:tag name="KSO_WM_UNIT_PRESET_TEXT" val="公司介绍丨品牌宣讲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11"/>
  <p:tag name="KSO_WM_TEMPLATE_CATEGORY" val="custom"/>
  <p:tag name="KSO_WM_TEMPLATE_INDEX" val="20189028"/>
  <p:tag name="KSO_WM_UNIT_INDEX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12"/>
  <p:tag name="KSO_WM_TEMPLATE_CATEGORY" val="custom"/>
  <p:tag name="KSO_WM_TEMPLATE_INDEX" val="20189028"/>
  <p:tag name="KSO_WM_UNIT_INDEX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09_2"/>
  <p:tag name="KSO_WM_TEMPLATE_CATEGORY" val="custom"/>
  <p:tag name="KSO_WM_TEMPLATE_INDEX" val="20189028"/>
  <p:tag name="KSO_WM_SLIDE_ID" val="custom20189028_2"/>
  <p:tag name="KSO_WM_SLIDE_INDEX" val="2"/>
  <p:tag name="KSO_WM_DIAGRAM_GROUP_CODE" val="l1-1"/>
  <p:tag name="KSO_WM_TEMPLATE_SUBCATEGORY" val="combi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0"/>
  <p:tag name="KSO_WM_TEMPLATE_CATEGORY" val="custom"/>
  <p:tag name="KSO_WM_TEMPLATE_INDEX" val="20189028"/>
  <p:tag name="KSO_WM_UNIT_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1"/>
  <p:tag name="KSO_WM_TEMPLATE_CATEGORY" val="custom"/>
  <p:tag name="KSO_WM_TEMPLATE_INDEX" val="20189028"/>
  <p:tag name="KSO_WM_UNIT_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8_2*l_h_i*1_1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28_2*l_h_i*1_2_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8_2*i*5"/>
  <p:tag name="KSO_WM_TEMPLATE_CATEGORY" val="custom"/>
  <p:tag name="KSO_WM_TEMPLATE_INDEX" val="20189028"/>
  <p:tag name="KSO_WM_UNIT_INDEX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a"/>
  <p:tag name="KSO_WM_UNIT_INDEX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8_2*a*1"/>
  <p:tag name="KSO_WM_UNIT_PRESET_TEXT" val="CONTENT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f"/>
  <p:tag name="KSO_WM_UNIT_INDEX" val="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2_1"/>
  <p:tag name="KSO_WM_UNIT_PRESET_TEXT" val="文化价值观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f"/>
  <p:tag name="KSO_WM_UNIT_INDEX" val="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1_1"/>
  <p:tag name="KSO_WM_UNIT_PRESET_TEXT" val="公司概况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8_2*l_h_i*1_1_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5109_1"/>
  <p:tag name="KSO_WM_TEMPLATE_CATEGORY" val="custom"/>
  <p:tag name="KSO_WM_TEMPLATE_INDEX" val="20189028"/>
  <p:tag name="KSO_WM_TEMPLATE_SUBCATEGORY" val="combine"/>
  <p:tag name="KSO_WM_TEMPLATE_THUMBS_INDEX" val="1、2、3、4、6、8、9、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28_2*l_h_i*1_2_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8_2*l_h_i*1_3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f"/>
  <p:tag name="KSO_WM_UNIT_INDEX" val="1_3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8_2*l_h_f*1_3_1"/>
  <p:tag name="KSO_WM_UNIT_PRESET_TEXT" val="产品和服务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8_2*l_h_i*1_3_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9_3"/>
  <p:tag name="KSO_WM_TEMPLATE_CATEGORY" val="custom"/>
  <p:tag name="KSO_WM_TEMPLATE_INDEX" val="20189028"/>
  <p:tag name="KSO_WM_SLIDE_ID" val="custom20189028_3"/>
  <p:tag name="KSO_WM_SLIDE_INDEX" val="3"/>
  <p:tag name="KSO_WM_TEMPLATE_SUBCATEGORY" val="comb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3*i*0"/>
  <p:tag name="KSO_WM_TEMPLATE_CATEGORY" val="custom"/>
  <p:tag name="KSO_WM_TEMPLATE_INDEX" val="20189028"/>
  <p:tag name="KSO_WM_UNIT_INDEX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5101_20*i*1"/>
  <p:tag name="KSO_WM_TEMPLATE_CATEGORY" val="custom"/>
  <p:tag name="KSO_WM_TEMPLATE_INDEX" val="20185101"/>
  <p:tag name="KSO_WM_UNIT_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8_3*a*1"/>
  <p:tag name="KSO_WM_UNIT_PRESET_TEXT" val="公司概况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3*e*1"/>
  <p:tag name="KSO_WM_UNIT_PRESET_TEXT" val="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h_b"/>
  <p:tag name="KSO_WM_SLIDE_LAYOUT_CNT" val="1_1_1"/>
  <p:tag name="KSO_WM_SLIDE_TYPE" val="text"/>
  <p:tag name="KSO_WM_SLIDE_SUBTYPE" val="picTxt"/>
  <p:tag name="KSO_WM_BEAUTIFY_FLAG" val="#wm#"/>
  <p:tag name="KSO_WM_SLIDE_POSITION" val="0*0"/>
  <p:tag name="KSO_WM_SLIDE_SIZE" val="865*540"/>
  <p:tag name="KSO_WM_COMBINE_RELATE_SLIDE_ID" val="background20185109_4"/>
  <p:tag name="KSO_WM_TEMPLATE_CATEGORY" val="custom"/>
  <p:tag name="KSO_WM_TEMPLATE_INDEX" val="20189028"/>
  <p:tag name="KSO_WM_SLIDE_ID" val="custom20189028_4"/>
  <p:tag name="KSO_WM_SLIDE_INDEX" val="4"/>
  <p:tag name="KSO_WM_TEMPLATE_SUBCATEGORY" val="comb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h_d"/>
  <p:tag name="KSO_WM_UNIT_INDEX" val="1_1"/>
  <p:tag name="KSO_WM_UNIT_ID" val="custom20189028_4*h_d*1_1"/>
  <p:tag name="KSO_WM_UNIT_LAYERLEVEL" val="1_1"/>
  <p:tag name="KSO_WM_UNIT_VALUE" val="1904*1177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b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8_4*b*1"/>
  <p:tag name="KSO_WM_UNIT_PRESET_TEXT" val="Introdu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h_f"/>
  <p:tag name="KSO_WM_UNIT_INDEX" val="1_1"/>
  <p:tag name="KSO_WM_UNIT_LAYERLEVEL" val="1_1"/>
  <p:tag name="KSO_WM_UNIT_VALUE" val="232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8_4*h_f*1_1"/>
  <p:tag name="KSO_WM_UNIT_PRESET_TEXT" val="Adjust the spacing to adapt to Chinese typesetting, use the reference line in PPT. Adjust the spacing to adapt to Chinese typesetting, use the reference line in PPT.&#10;Unified fonts make reading more fluent.Theme color makes PPT more convenient to change.Adjust the spacing to adapt to Chinese typesetting, use the reference line in PP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4*i*1"/>
  <p:tag name="KSO_WM_TEMPLATE_CATEGORY" val="custom"/>
  <p:tag name="KSO_WM_TEMPLATE_INDEX" val="20189028"/>
  <p:tag name="KSO_WM_UNIT_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9_5"/>
  <p:tag name="KSO_WM_TEMPLATE_CATEGORY" val="custom"/>
  <p:tag name="KSO_WM_TEMPLATE_INDEX" val="20189028"/>
  <p:tag name="KSO_WM_SLIDE_ID" val="custom20189028_5"/>
  <p:tag name="KSO_WM_SLIDE_INDEX" val="5"/>
  <p:tag name="KSO_WM_TEMPLATE_SUBCATEGORY" val="comb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5*i*0"/>
  <p:tag name="KSO_WM_TEMPLATE_CATEGORY" val="custom"/>
  <p:tag name="KSO_WM_TEMPLATE_INDEX" val="20189028"/>
  <p:tag name="KSO_WM_UNIT_INDEX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5*a*1"/>
  <p:tag name="KSO_WM_UNIT_PRESET_TEXT" val="文化和价值观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j"/>
  <p:tag name="KSO_WM_SLIDE_LAYOUT_CNT" val="1_1_1"/>
  <p:tag name="KSO_WM_SLIDE_TYPE" val="title"/>
  <p:tag name="KSO_WM_SLIDE_SUBTYPE" val="picTxt"/>
  <p:tag name="KSO_WM_BEAUTIFY_FLAG" val="#wm#"/>
  <p:tag name="KSO_WM_COMBINE_RELATE_SLIDE_ID" val="background20185109_1"/>
  <p:tag name="KSO_WM_TEMPLATE_CATEGORY" val="custom"/>
  <p:tag name="KSO_WM_TEMPLATE_INDEX" val="20189028"/>
  <p:tag name="KSO_WM_SLIDE_ID" val="custom20189028_1"/>
  <p:tag name="KSO_WM_SLIDE_INDEX" val="1"/>
  <p:tag name="KSO_WM_TEMPLATE_SUBCATEGORY" val="combine"/>
  <p:tag name="KSO_WM_TEMPLATE_THUMBS_INDEX" val="1、2、3、4、6、8、9、10、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5*e*1"/>
  <p:tag name="KSO_WM_UNIT_PRESET_TEXT" val="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3"/>
  <p:tag name="KSO_WM_SLIDE_LAYOUT" val="a_f_b_k_d"/>
  <p:tag name="KSO_WM_SLIDE_LAYOUT_CNT" val="1_2_1_1_1"/>
  <p:tag name="KSO_WM_SLIDE_TYPE" val="text"/>
  <p:tag name="KSO_WM_SLIDE_SUBTYPE" val="picTxt"/>
  <p:tag name="KSO_WM_BEAUTIFY_FLAG" val="#wm#"/>
  <p:tag name="KSO_WM_SLIDE_POSITION" val="0*0"/>
  <p:tag name="KSO_WM_SLIDE_SIZE" val="902*539"/>
  <p:tag name="KSO_WM_COMBINE_RELATE_SLIDE_ID" val="background20185109_6"/>
  <p:tag name="KSO_WM_TEMPLATE_CATEGORY" val="custom"/>
  <p:tag name="KSO_WM_TEMPLATE_INDEX" val="20189028"/>
  <p:tag name="KSO_WM_SLIDE_ID" val="custom20189028_6"/>
  <p:tag name="KSO_WM_SLIDE_INDEX" val="6"/>
  <p:tag name="KSO_WM_TEMPLATE_SUBCATEGORY" val="comb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UNIT_TYPE" val="d"/>
  <p:tag name="KSO_WM_UNIT_INDEX" val="1"/>
  <p:tag name="KSO_WM_UNIT_ID" val="custom20189028_6*d*1"/>
  <p:tag name="KSO_WM_UNIT_LAYERLEVEL" val="1"/>
  <p:tag name="KSO_WM_UNIT_VALUE" val="1903*26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6*i*1"/>
  <p:tag name="KSO_WM_TEMPLATE_CATEGORY" val="custom"/>
  <p:tag name="KSO_WM_TEMPLATE_INDEX" val="20189028"/>
  <p:tag name="KSO_WM_UNIT_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6*i*2"/>
  <p:tag name="KSO_WM_TEMPLATE_CATEGORY" val="custom"/>
  <p:tag name="KSO_WM_TEMPLATE_INDEX" val="20189028"/>
  <p:tag name="KSO_WM_UNIT_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2"/>
  <p:tag name="KSO_WM_TEMPLATE_CATEGORY" val="custom"/>
  <p:tag name="KSO_WM_TEMPLATE_INDEX" val="20189028"/>
  <p:tag name="KSO_WM_UNIT_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3"/>
  <p:tag name="KSO_WM_TEMPLATE_CATEGORY" val="custom"/>
  <p:tag name="KSO_WM_TEMPLATE_INDEX" val="20189028"/>
  <p:tag name="KSO_WM_UNIT_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9_7"/>
  <p:tag name="KSO_WM_TEMPLATE_CATEGORY" val="custom"/>
  <p:tag name="KSO_WM_TEMPLATE_INDEX" val="20189028"/>
  <p:tag name="KSO_WM_SLIDE_ID" val="custom20189028_7"/>
  <p:tag name="KSO_WM_SLIDE_INDEX" val="7"/>
  <p:tag name="KSO_WM_TEMPLATE_SUBCATEGORY" val="comb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7*a*1"/>
  <p:tag name="KSO_WM_UNIT_PRESET_TEXT" val="产品和服务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7*e*1"/>
  <p:tag name="KSO_WM_UNIT_PRESET_TEXT" val="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b_h"/>
  <p:tag name="KSO_WM_SLIDE_LAYOUT_CNT" val="1_1_1"/>
  <p:tag name="KSO_WM_SLIDE_TYPE" val="text"/>
  <p:tag name="KSO_WM_SLIDE_SUBTYPE" val="picTxt"/>
  <p:tag name="KSO_WM_BEAUTIFY_FLAG" val="#wm#"/>
  <p:tag name="KSO_WM_SLIDE_POSITION" val="55*31"/>
  <p:tag name="KSO_WM_SLIDE_SIZE" val="848*470"/>
  <p:tag name="KSO_WM_COMBINE_RELATE_SLIDE_ID" val="background20185109_8"/>
  <p:tag name="KSO_WM_TEMPLATE_CATEGORY" val="custom"/>
  <p:tag name="KSO_WM_TEMPLATE_INDEX" val="20189028"/>
  <p:tag name="KSO_WM_SLIDE_ID" val="custom20189028_8"/>
  <p:tag name="KSO_WM_SLIDE_INDEX" val="8"/>
  <p:tag name="KSO_WM_TEMPLATE_SUBCATEGORY" val="combin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0"/>
  <p:tag name="KSO_WM_TEMPLATE_CATEGORY" val="custom"/>
  <p:tag name="KSO_WM_TEMPLATE_INDEX" val="20189028"/>
  <p:tag name="KSO_WM_UNIT_INDEX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b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b*1"/>
  <p:tag name="KSO_WM_UNIT_PRESET_TEXT" val="Our produc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a*1"/>
  <p:tag name="KSO_WM_UNIT_PRESET_TEXT" val="产品展示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6"/>
  <p:tag name="KSO_WM_TEMPLATE_CATEGORY" val="custom"/>
  <p:tag name="KSO_WM_TEMPLATE_INDEX" val="20189028"/>
  <p:tag name="KSO_WM_UNIT_INDEX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4"/>
  <p:tag name="KSO_WM_TEMPLATE_CATEGORY" val="custom"/>
  <p:tag name="KSO_WM_TEMPLATE_INDEX" val="20189028"/>
  <p:tag name="KSO_WM_UNIT_INDEX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7"/>
  <p:tag name="KSO_WM_TEMPLATE_CATEGORY" val="custom"/>
  <p:tag name="KSO_WM_TEMPLATE_INDEX" val="20189028"/>
  <p:tag name="KSO_WM_UNIT_INDEX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8"/>
  <p:tag name="KSO_WM_TEMPLATE_CATEGORY" val="custom"/>
  <p:tag name="KSO_WM_TEMPLATE_INDEX" val="20189028"/>
  <p:tag name="KSO_WM_UNIT_INDEX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9"/>
  <p:tag name="KSO_WM_TEMPLATE_CATEGORY" val="custom"/>
  <p:tag name="KSO_WM_TEMPLATE_INDEX" val="20189028"/>
  <p:tag name="KSO_WM_UNIT_INDEX" val="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10"/>
  <p:tag name="KSO_WM_TEMPLATE_CATEGORY" val="custom"/>
  <p:tag name="KSO_WM_TEMPLATE_INDEX" val="20189028"/>
  <p:tag name="KSO_WM_UNIT_INDEX" val="1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b_h"/>
  <p:tag name="KSO_WM_SLIDE_LAYOUT_CNT" val="1_1_1"/>
  <p:tag name="KSO_WM_SLIDE_TYPE" val="text"/>
  <p:tag name="KSO_WM_SLIDE_SUBTYPE" val="picTxt"/>
  <p:tag name="KSO_WM_BEAUTIFY_FLAG" val="#wm#"/>
  <p:tag name="KSO_WM_SLIDE_POSITION" val="55*31"/>
  <p:tag name="KSO_WM_SLIDE_SIZE" val="848*470"/>
  <p:tag name="KSO_WM_COMBINE_RELATE_SLIDE_ID" val="background20185109_8"/>
  <p:tag name="KSO_WM_TEMPLATE_CATEGORY" val="custom"/>
  <p:tag name="KSO_WM_TEMPLATE_INDEX" val="20189028"/>
  <p:tag name="KSO_WM_SLIDE_ID" val="custom20189028_8"/>
  <p:tag name="KSO_WM_SLIDE_INDEX" val="8"/>
  <p:tag name="KSO_WM_TEMPLATE_SUBCATEGORY" val="comb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b_h"/>
  <p:tag name="KSO_WM_SLIDE_LAYOUT_CNT" val="1_1_1"/>
  <p:tag name="KSO_WM_SLIDE_TYPE" val="text"/>
  <p:tag name="KSO_WM_SLIDE_SUBTYPE" val="picTxt"/>
  <p:tag name="KSO_WM_BEAUTIFY_FLAG" val="#wm#"/>
  <p:tag name="KSO_WM_SLIDE_POSITION" val="55*31"/>
  <p:tag name="KSO_WM_SLIDE_SIZE" val="848*470"/>
  <p:tag name="KSO_WM_COMBINE_RELATE_SLIDE_ID" val="background20185109_8"/>
  <p:tag name="KSO_WM_TEMPLATE_CATEGORY" val="custom"/>
  <p:tag name="KSO_WM_TEMPLATE_INDEX" val="20189028"/>
  <p:tag name="KSO_WM_SLIDE_ID" val="custom20189028_8"/>
  <p:tag name="KSO_WM_SLIDE_INDEX" val="8"/>
  <p:tag name="KSO_WM_TEMPLATE_SUBCATEGORY" val="comb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9_7"/>
  <p:tag name="KSO_WM_TEMPLATE_CATEGORY" val="custom"/>
  <p:tag name="KSO_WM_TEMPLATE_INDEX" val="20189028"/>
  <p:tag name="KSO_WM_SLIDE_ID" val="custom20189028_7"/>
  <p:tag name="KSO_WM_SLIDE_INDEX" val="7"/>
  <p:tag name="KSO_WM_TEMPLATE_SUBCATEGORY" val="comb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1*i*5"/>
  <p:tag name="KSO_WM_TEMPLATE_CATEGORY" val="custom"/>
  <p:tag name="KSO_WM_TEMPLATE_INDEX" val="20189028"/>
  <p:tag name="KSO_WM_UNIT_INDEX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7*a*1"/>
  <p:tag name="KSO_WM_UNIT_PRESET_TEXT" val="产品和服务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CLEAR" val="0"/>
  <p:tag name="KSO_WM_BEAUTIFY_FLAG" val="#wm#"/>
  <p:tag name="KSO_WM_UNIT_ID" val="custom20189028_7*e*1"/>
  <p:tag name="KSO_WM_UNIT_PRESET_TEXT" val="0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b_h"/>
  <p:tag name="KSO_WM_SLIDE_LAYOUT_CNT" val="1_1_1"/>
  <p:tag name="KSO_WM_SLIDE_TYPE" val="text"/>
  <p:tag name="KSO_WM_SLIDE_SUBTYPE" val="picTxt"/>
  <p:tag name="KSO_WM_BEAUTIFY_FLAG" val="#wm#"/>
  <p:tag name="KSO_WM_SLIDE_POSITION" val="55*31"/>
  <p:tag name="KSO_WM_SLIDE_SIZE" val="848*470"/>
  <p:tag name="KSO_WM_COMBINE_RELATE_SLIDE_ID" val="background20185109_8"/>
  <p:tag name="KSO_WM_TEMPLATE_CATEGORY" val="custom"/>
  <p:tag name="KSO_WM_TEMPLATE_INDEX" val="20189028"/>
  <p:tag name="KSO_WM_SLIDE_ID" val="custom20189028_8"/>
  <p:tag name="KSO_WM_SLIDE_INDEX" val="8"/>
  <p:tag name="KSO_WM_TEMPLATE_SUBCATEGORY" val="comb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0"/>
  <p:tag name="KSO_WM_TEMPLATE_CATEGORY" val="custom"/>
  <p:tag name="KSO_WM_TEMPLATE_INDEX" val="20189028"/>
  <p:tag name="KSO_WM_UNIT_INDEX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b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b*1"/>
  <p:tag name="KSO_WM_UNIT_PRESET_TEXT" val="Our produc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28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8_8*a*1"/>
  <p:tag name="KSO_WM_UNIT_PRESET_TEXT" val="产品展示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7*i*0"/>
  <p:tag name="KSO_WM_TEMPLATE_CATEGORY" val="custom"/>
  <p:tag name="KSO_WM_TEMPLATE_INDEX" val="20189028"/>
  <p:tag name="KSO_WM_UNIT_INDEX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6"/>
  <p:tag name="KSO_WM_TEMPLATE_CATEGORY" val="custom"/>
  <p:tag name="KSO_WM_TEMPLATE_INDEX" val="20189028"/>
  <p:tag name="KSO_WM_UNIT_INDEX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7"/>
  <p:tag name="KSO_WM_TEMPLATE_CATEGORY" val="custom"/>
  <p:tag name="KSO_WM_TEMPLATE_INDEX" val="20189028"/>
  <p:tag name="KSO_WM_UNIT_INDEX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28_8*i*8"/>
  <p:tag name="KSO_WM_TEMPLATE_CATEGORY" val="custom"/>
  <p:tag name="KSO_WM_TEMPLATE_INDEX" val="20189028"/>
  <p:tag name="KSO_WM_UNIT_INDEX" val="8"/>
</p:tagLst>
</file>

<file path=ppt/theme/theme1.xml><?xml version="1.0" encoding="utf-8"?>
<a:theme xmlns:a="http://schemas.openxmlformats.org/drawingml/2006/main" name="1_Office 主题​​">
  <a:themeElements>
    <a:clrScheme name="自定义 318">
      <a:dk1>
        <a:srgbClr val="000000"/>
      </a:dk1>
      <a:lt1>
        <a:srgbClr val="FFFFFF"/>
      </a:lt1>
      <a:dk2>
        <a:srgbClr val="E0545D"/>
      </a:dk2>
      <a:lt2>
        <a:srgbClr val="F7F5F3"/>
      </a:lt2>
      <a:accent1>
        <a:srgbClr val="E0545D"/>
      </a:accent1>
      <a:accent2>
        <a:srgbClr val="595959"/>
      </a:accent2>
      <a:accent3>
        <a:srgbClr val="FFFFFF"/>
      </a:accent3>
      <a:accent4>
        <a:srgbClr val="F7F5F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全屏显示(4:3)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主题​​</vt:lpstr>
      <vt:lpstr>天津翰林知识产权代理事务所 （机构代码 12210）</vt:lpstr>
      <vt:lpstr>PowerPoint 演示文稿</vt:lpstr>
      <vt:lpstr>公司概况</vt:lpstr>
      <vt:lpstr>PowerPoint 演示文稿</vt:lpstr>
      <vt:lpstr>业务范围</vt:lpstr>
      <vt:lpstr>PowerPoint 演示文稿</vt:lpstr>
      <vt:lpstr>专业团队</vt:lpstr>
      <vt:lpstr>PowerPoint 演示文稿</vt:lpstr>
      <vt:lpstr>PowerPoint 演示文稿</vt:lpstr>
      <vt:lpstr>PowerPoint 演示文稿</vt:lpstr>
      <vt:lpstr>主要客户</vt:lpstr>
      <vt:lpstr>PowerPoint 演示文稿</vt:lpstr>
      <vt:lpstr>专利申请流程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32</cp:revision>
  <dcterms:created xsi:type="dcterms:W3CDTF">2018-04-25T08:14:00Z</dcterms:created>
  <dcterms:modified xsi:type="dcterms:W3CDTF">2022-03-18T02:02:51Z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