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0.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4.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5.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8.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9.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3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5.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3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3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3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40.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41.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4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45.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46.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88" r:id="rId3"/>
    <p:sldId id="257" r:id="rId4"/>
    <p:sldId id="258" r:id="rId5"/>
    <p:sldId id="259" r:id="rId6"/>
    <p:sldId id="262" r:id="rId7"/>
    <p:sldId id="290" r:id="rId8"/>
    <p:sldId id="293" r:id="rId9"/>
    <p:sldId id="296" r:id="rId10"/>
    <p:sldId id="299" r:id="rId11"/>
    <p:sldId id="341" r:id="rId12"/>
    <p:sldId id="303" r:id="rId13"/>
    <p:sldId id="304" r:id="rId14"/>
    <p:sldId id="328" r:id="rId15"/>
    <p:sldId id="337" r:id="rId16"/>
    <p:sldId id="335" r:id="rId17"/>
    <p:sldId id="336" r:id="rId18"/>
    <p:sldId id="330" r:id="rId19"/>
    <p:sldId id="327" r:id="rId20"/>
    <p:sldId id="315" r:id="rId21"/>
    <p:sldId id="334" r:id="rId22"/>
    <p:sldId id="354" r:id="rId23"/>
    <p:sldId id="283" r:id="rId24"/>
    <p:sldId id="319" r:id="rId25"/>
    <p:sldId id="317" r:id="rId26"/>
    <p:sldId id="318" r:id="rId27"/>
    <p:sldId id="355" r:id="rId28"/>
    <p:sldId id="356" r:id="rId29"/>
    <p:sldId id="357" r:id="rId30"/>
    <p:sldId id="358" r:id="rId31"/>
    <p:sldId id="359" r:id="rId32"/>
    <p:sldId id="339" r:id="rId33"/>
    <p:sldId id="340" r:id="rId34"/>
    <p:sldId id="342" r:id="rId35"/>
    <p:sldId id="346" r:id="rId36"/>
    <p:sldId id="343" r:id="rId37"/>
    <p:sldId id="344" r:id="rId38"/>
    <p:sldId id="345" r:id="rId39"/>
    <p:sldId id="347" r:id="rId40"/>
    <p:sldId id="362" r:id="rId41"/>
    <p:sldId id="360" r:id="rId42"/>
    <p:sldId id="361" r:id="rId43"/>
    <p:sldId id="363" r:id="rId44"/>
    <p:sldId id="364" r:id="rId45"/>
    <p:sldId id="365" r:id="rId46"/>
    <p:sldId id="349" r:id="rId47"/>
    <p:sldId id="351" r:id="rId48"/>
    <p:sldId id="352" r:id="rId49"/>
    <p:sldId id="353"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218F99"/>
    <a:srgbClr val="ED7D31"/>
    <a:srgbClr val="005C60"/>
    <a:srgbClr val="00595C"/>
    <a:srgbClr val="005D61"/>
    <a:srgbClr val="006065"/>
    <a:srgbClr val="005E62"/>
    <a:srgbClr val="017078"/>
    <a:srgbClr val="D9D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70" autoAdjust="0"/>
  </p:normalViewPr>
  <p:slideViewPr>
    <p:cSldViewPr snapToGrid="0">
      <p:cViewPr varScale="1">
        <p:scale>
          <a:sx n="156" d="100"/>
          <a:sy n="156" d="100"/>
        </p:scale>
        <p:origin x="-492"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EDD7C-C227-43C6-834B-3B468274461D}" type="datetimeFigureOut">
              <a:rPr lang="zh-CN" altLang="en-US" smtClean="0"/>
              <a:t>2022/3/18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D4507-897A-429E-B1C1-48458AA60F51}" type="slidenum">
              <a:rPr lang="zh-CN" altLang="en-US" smtClean="0"/>
              <a:t>‹#›</a:t>
            </a:fld>
            <a:endParaRPr lang="zh-CN" altLang="en-US"/>
          </a:p>
        </p:txBody>
      </p:sp>
    </p:spTree>
    <p:extLst>
      <p:ext uri="{BB962C8B-B14F-4D97-AF65-F5344CB8AC3E}">
        <p14:creationId xmlns:p14="http://schemas.microsoft.com/office/powerpoint/2010/main" val="2573972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01D4507-897A-429E-B1C1-48458AA60F51}"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13</a:t>
            </a:fld>
            <a:endParaRPr lang="zh-CN" altLang="en-US"/>
          </a:p>
        </p:txBody>
      </p:sp>
    </p:spTree>
    <p:extLst>
      <p:ext uri="{BB962C8B-B14F-4D97-AF65-F5344CB8AC3E}">
        <p14:creationId xmlns:p14="http://schemas.microsoft.com/office/powerpoint/2010/main" val="139876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14</a:t>
            </a:fld>
            <a:endParaRPr lang="zh-CN" altLang="en-US"/>
          </a:p>
        </p:txBody>
      </p:sp>
    </p:spTree>
    <p:extLst>
      <p:ext uri="{BB962C8B-B14F-4D97-AF65-F5344CB8AC3E}">
        <p14:creationId xmlns:p14="http://schemas.microsoft.com/office/powerpoint/2010/main" val="8938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15</a:t>
            </a:fld>
            <a:endParaRPr lang="zh-CN" altLang="en-US"/>
          </a:p>
        </p:txBody>
      </p:sp>
    </p:spTree>
    <p:extLst>
      <p:ext uri="{BB962C8B-B14F-4D97-AF65-F5344CB8AC3E}">
        <p14:creationId xmlns:p14="http://schemas.microsoft.com/office/powerpoint/2010/main" val="1953109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16</a:t>
            </a:fld>
            <a:endParaRPr lang="zh-CN" altLang="en-US"/>
          </a:p>
        </p:txBody>
      </p:sp>
    </p:spTree>
    <p:extLst>
      <p:ext uri="{BB962C8B-B14F-4D97-AF65-F5344CB8AC3E}">
        <p14:creationId xmlns:p14="http://schemas.microsoft.com/office/powerpoint/2010/main" val="3863920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17</a:t>
            </a:fld>
            <a:endParaRPr lang="zh-CN" altLang="en-US"/>
          </a:p>
        </p:txBody>
      </p:sp>
    </p:spTree>
    <p:extLst>
      <p:ext uri="{BB962C8B-B14F-4D97-AF65-F5344CB8AC3E}">
        <p14:creationId xmlns:p14="http://schemas.microsoft.com/office/powerpoint/2010/main" val="3706163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18</a:t>
            </a:fld>
            <a:endParaRPr lang="zh-CN" altLang="en-US"/>
          </a:p>
        </p:txBody>
      </p:sp>
    </p:spTree>
    <p:extLst>
      <p:ext uri="{BB962C8B-B14F-4D97-AF65-F5344CB8AC3E}">
        <p14:creationId xmlns:p14="http://schemas.microsoft.com/office/powerpoint/2010/main" val="2105413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20</a:t>
            </a:fld>
            <a:endParaRPr lang="zh-CN" altLang="en-US"/>
          </a:p>
        </p:txBody>
      </p:sp>
    </p:spTree>
    <p:extLst>
      <p:ext uri="{BB962C8B-B14F-4D97-AF65-F5344CB8AC3E}">
        <p14:creationId xmlns:p14="http://schemas.microsoft.com/office/powerpoint/2010/main" val="5936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21</a:t>
            </a:fld>
            <a:endParaRPr lang="zh-CN" altLang="en-US"/>
          </a:p>
        </p:txBody>
      </p:sp>
    </p:spTree>
    <p:extLst>
      <p:ext uri="{BB962C8B-B14F-4D97-AF65-F5344CB8AC3E}">
        <p14:creationId xmlns:p14="http://schemas.microsoft.com/office/powerpoint/2010/main" val="59365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31</a:t>
            </a:fld>
            <a:endParaRPr lang="zh-CN" altLang="en-US"/>
          </a:p>
        </p:txBody>
      </p:sp>
    </p:spTree>
    <p:extLst>
      <p:ext uri="{BB962C8B-B14F-4D97-AF65-F5344CB8AC3E}">
        <p14:creationId xmlns:p14="http://schemas.microsoft.com/office/powerpoint/2010/main" val="351179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32</a:t>
            </a:fld>
            <a:endParaRPr lang="zh-CN" altLang="en-US"/>
          </a:p>
        </p:txBody>
      </p:sp>
    </p:spTree>
    <p:extLst>
      <p:ext uri="{BB962C8B-B14F-4D97-AF65-F5344CB8AC3E}">
        <p14:creationId xmlns:p14="http://schemas.microsoft.com/office/powerpoint/2010/main" val="4130168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33</a:t>
            </a:fld>
            <a:endParaRPr lang="zh-CN" altLang="en-US"/>
          </a:p>
        </p:txBody>
      </p:sp>
    </p:spTree>
    <p:extLst>
      <p:ext uri="{BB962C8B-B14F-4D97-AF65-F5344CB8AC3E}">
        <p14:creationId xmlns:p14="http://schemas.microsoft.com/office/powerpoint/2010/main" val="2070529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34</a:t>
            </a:fld>
            <a:endParaRPr lang="zh-CN" altLang="en-US"/>
          </a:p>
        </p:txBody>
      </p:sp>
    </p:spTree>
    <p:extLst>
      <p:ext uri="{BB962C8B-B14F-4D97-AF65-F5344CB8AC3E}">
        <p14:creationId xmlns:p14="http://schemas.microsoft.com/office/powerpoint/2010/main" val="3936605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35</a:t>
            </a:fld>
            <a:endParaRPr lang="zh-CN" altLang="en-US"/>
          </a:p>
        </p:txBody>
      </p:sp>
    </p:spTree>
    <p:extLst>
      <p:ext uri="{BB962C8B-B14F-4D97-AF65-F5344CB8AC3E}">
        <p14:creationId xmlns:p14="http://schemas.microsoft.com/office/powerpoint/2010/main" val="4019428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36</a:t>
            </a:fld>
            <a:endParaRPr lang="zh-CN" altLang="en-US"/>
          </a:p>
        </p:txBody>
      </p:sp>
    </p:spTree>
    <p:extLst>
      <p:ext uri="{BB962C8B-B14F-4D97-AF65-F5344CB8AC3E}">
        <p14:creationId xmlns:p14="http://schemas.microsoft.com/office/powerpoint/2010/main" val="1055603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37</a:t>
            </a:fld>
            <a:endParaRPr lang="zh-CN" altLang="en-US"/>
          </a:p>
        </p:txBody>
      </p:sp>
    </p:spTree>
    <p:extLst>
      <p:ext uri="{BB962C8B-B14F-4D97-AF65-F5344CB8AC3E}">
        <p14:creationId xmlns:p14="http://schemas.microsoft.com/office/powerpoint/2010/main" val="3083584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38</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39</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40</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41</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42</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43</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44</a:t>
            </a:fld>
            <a:endParaRPr lang="zh-CN" altLang="en-US"/>
          </a:p>
        </p:txBody>
      </p:sp>
    </p:spTree>
    <p:extLst>
      <p:ext uri="{BB962C8B-B14F-4D97-AF65-F5344CB8AC3E}">
        <p14:creationId xmlns:p14="http://schemas.microsoft.com/office/powerpoint/2010/main" val="12187242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01D4507-897A-429E-B1C1-48458AA60F51}" type="slidenum">
              <a:rPr lang="zh-CN" altLang="en-US" smtClean="0"/>
              <a:t>45</a:t>
            </a:fld>
            <a:endParaRPr lang="zh-CN" altLang="en-US"/>
          </a:p>
        </p:txBody>
      </p:sp>
    </p:spTree>
    <p:extLst>
      <p:ext uri="{BB962C8B-B14F-4D97-AF65-F5344CB8AC3E}">
        <p14:creationId xmlns:p14="http://schemas.microsoft.com/office/powerpoint/2010/main" val="2211377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0899-9A91-475F-A2B9-1F71F481FB2D}" type="slidenum">
              <a:rPr lang="zh-CN" altLang="en-US" smtClean="0"/>
              <a:t>46</a:t>
            </a:fld>
            <a:endParaRPr lang="zh-CN" altLang="en-US"/>
          </a:p>
        </p:txBody>
      </p:sp>
    </p:spTree>
    <p:extLst>
      <p:ext uri="{BB962C8B-B14F-4D97-AF65-F5344CB8AC3E}">
        <p14:creationId xmlns:p14="http://schemas.microsoft.com/office/powerpoint/2010/main" val="6776620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A7A0899-9A91-475F-A2B9-1F71F481FB2D}" type="slidenum">
              <a:rPr lang="zh-CN" altLang="en-US" smtClean="0"/>
              <a:t>47</a:t>
            </a:fld>
            <a:endParaRPr lang="zh-CN" altLang="en-US"/>
          </a:p>
        </p:txBody>
      </p:sp>
    </p:spTree>
    <p:extLst>
      <p:ext uri="{BB962C8B-B14F-4D97-AF65-F5344CB8AC3E}">
        <p14:creationId xmlns:p14="http://schemas.microsoft.com/office/powerpoint/2010/main" val="677662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7A0899-9A91-475F-A2B9-1F71F481FB2D}" type="slidenum">
              <a:rPr lang="zh-CN" altLang="en-US" smtClean="0"/>
              <a:t>10</a:t>
            </a:fld>
            <a:endParaRPr lang="zh-CN" altLang="en-US"/>
          </a:p>
        </p:txBody>
      </p:sp>
    </p:spTree>
    <p:extLst>
      <p:ext uri="{BB962C8B-B14F-4D97-AF65-F5344CB8AC3E}">
        <p14:creationId xmlns:p14="http://schemas.microsoft.com/office/powerpoint/2010/main" val="171342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9BF878C-12E4-4D21-BE17-3578AC5DF016}" type="slidenum">
              <a:rPr lang="zh-CN" altLang="en-US" smtClean="0"/>
              <a:t>‹#›</a:t>
            </a:fld>
            <a:endParaRPr lang="zh-CN" altLang="en-US"/>
          </a:p>
        </p:txBody>
      </p:sp>
      <p:sp>
        <p:nvSpPr>
          <p:cNvPr id="5" name="标题 1"/>
          <p:cNvSpPr txBox="1"/>
          <p:nvPr userDrawn="1"/>
        </p:nvSpPr>
        <p:spPr>
          <a:xfrm>
            <a:off x="1305719" y="1154277"/>
            <a:ext cx="3095800" cy="117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F878C-12E4-4D21-BE17-3578AC5DF016}" type="slidenum">
              <a:rPr lang="zh-CN" altLang="en-US" smtClean="0"/>
              <a:t>‹#›</a:t>
            </a:fld>
            <a:endParaRPr lang="zh-CN" altLang="en-US"/>
          </a:p>
        </p:txBody>
      </p:sp>
      <p:sp>
        <p:nvSpPr>
          <p:cNvPr id="8" name="标题 1"/>
          <p:cNvSpPr txBox="1"/>
          <p:nvPr userDrawn="1"/>
        </p:nvSpPr>
        <p:spPr>
          <a:xfrm>
            <a:off x="942800" y="3036406"/>
            <a:ext cx="3095800" cy="117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F878C-12E4-4D21-BE17-3578AC5DF016}" type="slidenum">
              <a:rPr lang="zh-CN" altLang="en-US" smtClean="0"/>
              <a:t>‹#›</a:t>
            </a:fld>
            <a:endParaRPr lang="zh-CN" altLang="en-US"/>
          </a:p>
        </p:txBody>
      </p:sp>
      <p:sp>
        <p:nvSpPr>
          <p:cNvPr id="8" name="标题 1"/>
          <p:cNvSpPr txBox="1"/>
          <p:nvPr userDrawn="1"/>
        </p:nvSpPr>
        <p:spPr>
          <a:xfrm>
            <a:off x="1258006" y="2792725"/>
            <a:ext cx="3095800" cy="117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4" name="任意多边形 2"/>
          <p:cNvSpPr/>
          <p:nvPr userDrawn="1"/>
        </p:nvSpPr>
        <p:spPr>
          <a:xfrm>
            <a:off x="1449388" y="441325"/>
            <a:ext cx="4813300" cy="900113"/>
          </a:xfrm>
          <a:custGeom>
            <a:avLst/>
            <a:gdLst>
              <a:gd name="connsiteX0" fmla="*/ 0 w 4813142"/>
              <a:gd name="connsiteY0" fmla="*/ 0 h 900000"/>
              <a:gd name="connsiteX1" fmla="*/ 4813142 w 4813142"/>
              <a:gd name="connsiteY1" fmla="*/ 0 h 900000"/>
              <a:gd name="connsiteX2" fmla="*/ 4293527 w 4813142"/>
              <a:gd name="connsiteY2" fmla="*/ 900000 h 900000"/>
              <a:gd name="connsiteX3" fmla="*/ 0 w 4813142"/>
              <a:gd name="connsiteY3" fmla="*/ 900000 h 900000"/>
            </a:gdLst>
            <a:ahLst/>
            <a:cxnLst>
              <a:cxn ang="0">
                <a:pos x="connsiteX0" y="connsiteY0"/>
              </a:cxn>
              <a:cxn ang="0">
                <a:pos x="connsiteX1" y="connsiteY1"/>
              </a:cxn>
              <a:cxn ang="0">
                <a:pos x="connsiteX2" y="connsiteY2"/>
              </a:cxn>
              <a:cxn ang="0">
                <a:pos x="connsiteX3" y="connsiteY3"/>
              </a:cxn>
            </a:cxnLst>
            <a:rect l="l" t="t" r="r" b="b"/>
            <a:pathLst>
              <a:path w="4813142" h="900000">
                <a:moveTo>
                  <a:pt x="0" y="0"/>
                </a:moveTo>
                <a:lnTo>
                  <a:pt x="4813142" y="0"/>
                </a:lnTo>
                <a:lnTo>
                  <a:pt x="4293527" y="900000"/>
                </a:lnTo>
                <a:lnTo>
                  <a:pt x="0" y="900000"/>
                </a:lnTo>
                <a:close/>
              </a:path>
            </a:pathLst>
          </a:custGeom>
          <a:solidFill>
            <a:schemeClr val="accent5"/>
          </a:solidFill>
          <a:ln w="12700" cap="flat" cmpd="sng" algn="ctr">
            <a:noFill/>
            <a:prstDash val="solid"/>
            <a:miter lim="800000"/>
          </a:ln>
          <a:effectLst>
            <a:outerShdw blurRad="190500" dist="127000" dir="2700000" algn="tl" rotWithShape="0">
              <a:prstClr val="black">
                <a:alpha val="30000"/>
              </a:prstClr>
            </a:outerShdw>
          </a:effectLst>
        </p:spPr>
        <p:txBody>
          <a:bodyPr anchor="ctr"/>
          <a:lstStyle/>
          <a:p>
            <a:pPr fontAlgn="auto">
              <a:spcBef>
                <a:spcPts val="0"/>
              </a:spcBef>
              <a:spcAft>
                <a:spcPts val="0"/>
              </a:spcAft>
              <a:defRPr/>
            </a:pPr>
            <a:endParaRPr lang="zh-CN" altLang="en-US" kern="0" dirty="0">
              <a:solidFill>
                <a:schemeClr val="bg1">
                  <a:alpha val="80000"/>
                </a:schemeClr>
              </a:solidFill>
              <a:latin typeface="Calibri" panose="020F0502020204030204"/>
              <a:ea typeface="宋体" panose="02010600030101010101" pitchFamily="2" charset="-122"/>
            </a:endParaRPr>
          </a:p>
        </p:txBody>
      </p:sp>
      <p:grpSp>
        <p:nvGrpSpPr>
          <p:cNvPr id="5" name="组合 3"/>
          <p:cNvGrpSpPr/>
          <p:nvPr userDrawn="1"/>
        </p:nvGrpSpPr>
        <p:grpSpPr bwMode="auto">
          <a:xfrm>
            <a:off x="695325" y="627063"/>
            <a:ext cx="528638" cy="528637"/>
            <a:chOff x="406574" y="236732"/>
            <a:chExt cx="612048" cy="593261"/>
          </a:xfrm>
        </p:grpSpPr>
        <p:sp>
          <p:nvSpPr>
            <p:cNvPr id="6" name="矩形 4"/>
            <p:cNvSpPr/>
            <p:nvPr userDrawn="1"/>
          </p:nvSpPr>
          <p:spPr>
            <a:xfrm>
              <a:off x="406574" y="236732"/>
              <a:ext cx="503607" cy="504183"/>
            </a:xfrm>
            <a:prstGeom prst="rect">
              <a:avLst/>
            </a:prstGeom>
            <a:no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sp>
          <p:nvSpPr>
            <p:cNvPr id="7" name="矩形 5"/>
            <p:cNvSpPr/>
            <p:nvPr userDrawn="1"/>
          </p:nvSpPr>
          <p:spPr>
            <a:xfrm>
              <a:off x="695137" y="512874"/>
              <a:ext cx="323485" cy="317119"/>
            </a:xfrm>
            <a:prstGeom prst="rect">
              <a:avLst/>
            </a:prstGeom>
            <a:solidFill>
              <a:schemeClr val="accent5"/>
            </a:solidFill>
            <a:ln>
              <a:noFill/>
            </a:ln>
            <a:effectLst>
              <a:outerShdw blurRad="190500" dist="127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a:p>
          </p:txBody>
        </p:sp>
      </p:grpSp>
      <p:grpSp>
        <p:nvGrpSpPr>
          <p:cNvPr id="8" name="组合 6"/>
          <p:cNvGrpSpPr/>
          <p:nvPr userDrawn="1"/>
        </p:nvGrpSpPr>
        <p:grpSpPr>
          <a:xfrm>
            <a:off x="5992341" y="441325"/>
            <a:ext cx="5504334" cy="900000"/>
            <a:chOff x="5992341" y="441325"/>
            <a:chExt cx="5504334" cy="900000"/>
          </a:xfrm>
          <a:effectLst>
            <a:outerShdw blurRad="190500" dist="127000" dir="2700000" algn="tl" rotWithShape="0">
              <a:prstClr val="black">
                <a:alpha val="30000"/>
              </a:prstClr>
            </a:outerShdw>
          </a:effectLst>
        </p:grpSpPr>
        <p:sp>
          <p:nvSpPr>
            <p:cNvPr id="9" name="任意多边形 7"/>
            <p:cNvSpPr/>
            <p:nvPr/>
          </p:nvSpPr>
          <p:spPr>
            <a:xfrm>
              <a:off x="5992341" y="441325"/>
              <a:ext cx="5504333" cy="900000"/>
            </a:xfrm>
            <a:custGeom>
              <a:avLst/>
              <a:gdLst>
                <a:gd name="connsiteX0" fmla="*/ 519615 w 5504333"/>
                <a:gd name="connsiteY0" fmla="*/ 0 h 900000"/>
                <a:gd name="connsiteX1" fmla="*/ 5504333 w 5504333"/>
                <a:gd name="connsiteY1" fmla="*/ 0 h 900000"/>
                <a:gd name="connsiteX2" fmla="*/ 5504333 w 5504333"/>
                <a:gd name="connsiteY2" fmla="*/ 900000 h 900000"/>
                <a:gd name="connsiteX3" fmla="*/ 0 w 5504333"/>
                <a:gd name="connsiteY3" fmla="*/ 900000 h 900000"/>
              </a:gdLst>
              <a:ahLst/>
              <a:cxnLst>
                <a:cxn ang="0">
                  <a:pos x="connsiteX0" y="connsiteY0"/>
                </a:cxn>
                <a:cxn ang="0">
                  <a:pos x="connsiteX1" y="connsiteY1"/>
                </a:cxn>
                <a:cxn ang="0">
                  <a:pos x="connsiteX2" y="connsiteY2"/>
                </a:cxn>
                <a:cxn ang="0">
                  <a:pos x="connsiteX3" y="connsiteY3"/>
                </a:cxn>
              </a:cxnLst>
              <a:rect l="l" t="t" r="r" b="b"/>
              <a:pathLst>
                <a:path w="5504333" h="900000">
                  <a:moveTo>
                    <a:pt x="519615" y="0"/>
                  </a:moveTo>
                  <a:lnTo>
                    <a:pt x="5504333" y="0"/>
                  </a:lnTo>
                  <a:lnTo>
                    <a:pt x="5504333" y="900000"/>
                  </a:lnTo>
                  <a:lnTo>
                    <a:pt x="0" y="9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 name="任意多边形 8"/>
            <p:cNvSpPr/>
            <p:nvPr/>
          </p:nvSpPr>
          <p:spPr>
            <a:xfrm>
              <a:off x="5992342" y="1268988"/>
              <a:ext cx="5504333" cy="72337"/>
            </a:xfrm>
            <a:custGeom>
              <a:avLst/>
              <a:gdLst>
                <a:gd name="connsiteX0" fmla="*/ 41763 w 5504333"/>
                <a:gd name="connsiteY0" fmla="*/ 0 h 72337"/>
                <a:gd name="connsiteX1" fmla="*/ 5504333 w 5504333"/>
                <a:gd name="connsiteY1" fmla="*/ 0 h 72337"/>
                <a:gd name="connsiteX2" fmla="*/ 5504333 w 5504333"/>
                <a:gd name="connsiteY2" fmla="*/ 72337 h 72337"/>
                <a:gd name="connsiteX3" fmla="*/ 0 w 5504333"/>
                <a:gd name="connsiteY3" fmla="*/ 72337 h 72337"/>
              </a:gdLst>
              <a:ahLst/>
              <a:cxnLst>
                <a:cxn ang="0">
                  <a:pos x="connsiteX0" y="connsiteY0"/>
                </a:cxn>
                <a:cxn ang="0">
                  <a:pos x="connsiteX1" y="connsiteY1"/>
                </a:cxn>
                <a:cxn ang="0">
                  <a:pos x="connsiteX2" y="connsiteY2"/>
                </a:cxn>
                <a:cxn ang="0">
                  <a:pos x="connsiteX3" y="connsiteY3"/>
                </a:cxn>
              </a:cxnLst>
              <a:rect l="l" t="t" r="r" b="b"/>
              <a:pathLst>
                <a:path w="5504333" h="72337">
                  <a:moveTo>
                    <a:pt x="41763" y="0"/>
                  </a:moveTo>
                  <a:lnTo>
                    <a:pt x="5504333" y="0"/>
                  </a:lnTo>
                  <a:lnTo>
                    <a:pt x="5504333" y="72337"/>
                  </a:lnTo>
                  <a:lnTo>
                    <a:pt x="0" y="72337"/>
                  </a:lnTo>
                  <a:close/>
                </a:path>
              </a:pathLst>
            </a:cu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1" name="WebSiteName"/>
          <p:cNvSpPr txBox="1"/>
          <p:nvPr userDrawn="1"/>
        </p:nvSpPr>
        <p:spPr>
          <a:xfrm>
            <a:off x="5629275" y="6502400"/>
            <a:ext cx="933450" cy="230188"/>
          </a:xfrm>
          <a:prstGeom prst="rect">
            <a:avLst/>
          </a:prstGeom>
          <a:noFill/>
        </p:spPr>
        <p:txBody>
          <a:bodyPr wrap="none">
            <a:spAutoFit/>
          </a:bodyPr>
          <a:lstStyle/>
          <a:p>
            <a:pPr algn="ctr" fontAlgn="auto">
              <a:spcBef>
                <a:spcPts val="0"/>
              </a:spcBef>
              <a:spcAft>
                <a:spcPts val="0"/>
              </a:spcAft>
              <a:defRPr/>
            </a:pPr>
            <a:r>
              <a:rPr lang="en-US" sz="900" dirty="0">
                <a:solidFill>
                  <a:schemeClr val="tx1">
                    <a:lumMod val="50000"/>
                    <a:lumOff val="50000"/>
                  </a:schemeClr>
                </a:solidFill>
                <a:latin typeface="Open Sans" pitchFamily="34" charset="0"/>
                <a:ea typeface="Open Sans" pitchFamily="34" charset="0"/>
                <a:cs typeface="Open Sans" pitchFamily="34" charset="0"/>
              </a:rPr>
              <a:t>www.</a:t>
            </a:r>
            <a:r>
              <a:rPr lang="en-US" sz="900" dirty="0">
                <a:solidFill>
                  <a:schemeClr val="accent5"/>
                </a:solidFill>
                <a:latin typeface="Open Sans" pitchFamily="34" charset="0"/>
                <a:ea typeface="Open Sans" pitchFamily="34" charset="0"/>
                <a:cs typeface="Open Sans" pitchFamily="34" charset="0"/>
              </a:rPr>
              <a:t>helloznl</a:t>
            </a:r>
            <a:r>
              <a:rPr lang="en-US" sz="900" dirty="0">
                <a:solidFill>
                  <a:schemeClr val="tx1">
                    <a:lumMod val="50000"/>
                    <a:lumOff val="50000"/>
                  </a:schemeClr>
                </a:solidFill>
                <a:latin typeface="Open Sans" pitchFamily="34" charset="0"/>
                <a:ea typeface="Open Sans" pitchFamily="34" charset="0"/>
                <a:cs typeface="Open Sans" pitchFamily="34" charset="0"/>
              </a:rPr>
              <a:t>.com</a:t>
            </a:r>
          </a:p>
        </p:txBody>
      </p:sp>
      <p:sp>
        <p:nvSpPr>
          <p:cNvPr id="12" name="Page Number"/>
          <p:cNvSpPr txBox="1"/>
          <p:nvPr userDrawn="1"/>
        </p:nvSpPr>
        <p:spPr>
          <a:xfrm>
            <a:off x="11368088" y="6502400"/>
            <a:ext cx="320675" cy="231775"/>
          </a:xfrm>
          <a:prstGeom prst="rect">
            <a:avLst/>
          </a:prstGeom>
          <a:noFill/>
        </p:spPr>
        <p:txBody>
          <a:bodyPr wrap="none">
            <a:spAutoFit/>
          </a:bodyPr>
          <a:lstStyle/>
          <a:p>
            <a:pPr algn="ctr" fontAlgn="auto">
              <a:spcBef>
                <a:spcPts val="0"/>
              </a:spcBef>
              <a:spcAft>
                <a:spcPts val="0"/>
              </a:spcAft>
              <a:defRPr/>
            </a:pPr>
            <a:fld id="{5B69ED28-94B5-4349-A251-974CF53D0CFB}" type="slidenum">
              <a:rPr lang="zh-CN" altLang="en-US" sz="900">
                <a:solidFill>
                  <a:schemeClr val="tx1">
                    <a:lumMod val="50000"/>
                    <a:lumOff val="50000"/>
                  </a:schemeClr>
                </a:solidFill>
                <a:latin typeface="+mn-lt"/>
                <a:ea typeface="+mn-ea"/>
              </a:rPr>
              <a:t>‹#›</a:t>
            </a:fld>
            <a:endParaRPr lang="en-US" sz="900" dirty="0">
              <a:solidFill>
                <a:schemeClr val="tx1">
                  <a:lumMod val="50000"/>
                  <a:lumOff val="50000"/>
                </a:schemeClr>
              </a:solidFill>
              <a:latin typeface="Open Sans" pitchFamily="34" charset="0"/>
              <a:ea typeface="Open Sans" pitchFamily="34" charset="0"/>
              <a:cs typeface="Open Sans" pitchFamily="34" charset="0"/>
            </a:endParaRPr>
          </a:p>
        </p:txBody>
      </p:sp>
      <p:sp>
        <p:nvSpPr>
          <p:cNvPr id="13" name="Rectangle 1"/>
          <p:cNvSpPr/>
          <p:nvPr userDrawn="1"/>
        </p:nvSpPr>
        <p:spPr>
          <a:xfrm>
            <a:off x="11468100" y="6737350"/>
            <a:ext cx="120650" cy="1206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矩形 26"/>
          <p:cNvSpPr/>
          <p:nvPr userDrawn="1"/>
        </p:nvSpPr>
        <p:spPr>
          <a:xfrm>
            <a:off x="571500" y="6502400"/>
            <a:ext cx="796925" cy="230188"/>
          </a:xfrm>
          <a:prstGeom prst="rect">
            <a:avLst/>
          </a:prstGeom>
        </p:spPr>
        <p:txBody>
          <a:bodyPr wrap="none">
            <a:spAutoFit/>
          </a:bodyPr>
          <a:lstStyle/>
          <a:p>
            <a:pPr algn="ctr" fontAlgn="auto">
              <a:spcBef>
                <a:spcPts val="0"/>
              </a:spcBef>
              <a:spcAft>
                <a:spcPts val="0"/>
              </a:spcAft>
              <a:defRPr/>
            </a:pPr>
            <a:r>
              <a:rPr lang="en-US" altLang="zh-CN" sz="900" b="1" dirty="0">
                <a:solidFill>
                  <a:schemeClr val="accent5"/>
                </a:solidFill>
                <a:latin typeface="Open Sans" pitchFamily="34" charset="0"/>
                <a:ea typeface="Open Sans" pitchFamily="34" charset="0"/>
                <a:cs typeface="Open Sans" pitchFamily="34" charset="0"/>
              </a:rPr>
              <a:t>Positive Power</a:t>
            </a:r>
          </a:p>
        </p:txBody>
      </p:sp>
      <p:pic>
        <p:nvPicPr>
          <p:cNvPr id="17" name="Picture 10"/>
          <p:cNvPicPr>
            <a:picLocks noChangeAspect="1" noChangeArrowheads="1"/>
          </p:cNvPicPr>
          <p:nvPr userDrawn="1"/>
        </p:nvPicPr>
        <p:blipFill>
          <a:blip r:embed="rId2"/>
          <a:srcRect/>
          <a:stretch>
            <a:fillRect/>
          </a:stretch>
        </p:blipFill>
        <p:spPr bwMode="auto">
          <a:xfrm>
            <a:off x="9383713" y="495300"/>
            <a:ext cx="1985962" cy="712788"/>
          </a:xfrm>
          <a:prstGeom prst="rect">
            <a:avLst/>
          </a:prstGeom>
          <a:noFill/>
          <a:ln w="9525">
            <a:noFill/>
            <a:miter lim="800000"/>
            <a:headEnd/>
            <a:tailEnd/>
          </a:ln>
        </p:spPr>
      </p:pic>
      <p:sp>
        <p:nvSpPr>
          <p:cNvPr id="15" name="文本占位符 14"/>
          <p:cNvSpPr>
            <a:spLocks noGrp="1"/>
          </p:cNvSpPr>
          <p:nvPr>
            <p:ph type="body" sz="quarter" idx="10"/>
          </p:nvPr>
        </p:nvSpPr>
        <p:spPr>
          <a:xfrm>
            <a:off x="1471804" y="637409"/>
            <a:ext cx="1723549" cy="507831"/>
          </a:xfrm>
          <a:prstGeom prst="rect">
            <a:avLst/>
          </a:prstGeom>
        </p:spPr>
        <p:txBody>
          <a:bodyPr wrap="none" anchor="ctr">
            <a:spAutoFit/>
          </a:bodyPr>
          <a:lstStyle>
            <a:lvl1pPr marL="0" indent="0">
              <a:buNone/>
              <a:defRPr kumimoji="0" lang="zh-CN" altLang="en-US" sz="3000" b="0" i="0" u="none" strike="noStrike" kern="1200" cap="none" spc="0" normalizeH="0" baseline="0" dirty="0">
                <a:ln>
                  <a:noFill/>
                </a:ln>
                <a:solidFill>
                  <a:prstClr val="white"/>
                </a:solidFill>
                <a:effectLst/>
                <a:uLnTx/>
                <a:uFillTx/>
                <a:latin typeface="微软雅黑" panose="020B0503020204020204" pitchFamily="34" charset="-122"/>
                <a:ea typeface="微软雅黑" panose="020B0503020204020204" pitchFamily="34" charset="-122"/>
                <a:cs typeface="+mn-cs"/>
              </a:defRPr>
            </a:lvl1pPr>
          </a:lstStyle>
          <a:p>
            <a:pPr lvl="0"/>
            <a:r>
              <a:rPr lang="zh-CN" altLang="en-US" dirty="0"/>
              <a:t>单击此处编辑母版文本样式</a:t>
            </a:r>
          </a:p>
        </p:txBody>
      </p:sp>
      <p:sp>
        <p:nvSpPr>
          <p:cNvPr id="16" name="文本占位符 14"/>
          <p:cNvSpPr>
            <a:spLocks noGrp="1"/>
          </p:cNvSpPr>
          <p:nvPr>
            <p:ph type="body" sz="quarter" idx="11"/>
          </p:nvPr>
        </p:nvSpPr>
        <p:spPr>
          <a:xfrm>
            <a:off x="3099699" y="779528"/>
            <a:ext cx="2750258" cy="313932"/>
          </a:xfrm>
          <a:prstGeom prst="rect">
            <a:avLst/>
          </a:prstGeom>
        </p:spPr>
        <p:txBody>
          <a:bodyPr anchor="ctr">
            <a:spAutoFit/>
          </a:bodyPr>
          <a:lstStyle>
            <a:lvl1pPr marL="0" indent="0">
              <a:buNone/>
              <a:defRPr kumimoji="0" lang="zh-CN" altLang="en-US" sz="1600" b="0" i="0" u="none" strike="noStrike" kern="1200" cap="none" spc="0" normalizeH="0" baseline="0" dirty="0">
                <a:ln>
                  <a:noFill/>
                </a:ln>
                <a:solidFill>
                  <a:prstClr val="white">
                    <a:alpha val="80000"/>
                  </a:prstClr>
                </a:solidFill>
                <a:effectLst/>
                <a:uLnTx/>
                <a:uFillTx/>
                <a:latin typeface="微软雅黑" panose="020B0503020204020204" pitchFamily="34" charset="-122"/>
                <a:ea typeface="微软雅黑" panose="020B0503020204020204" pitchFamily="34" charset="-122"/>
                <a:cs typeface="+mn-cs"/>
              </a:defRPr>
            </a:lvl1pPr>
          </a:lstStyle>
          <a:p>
            <a:pPr lvl="0"/>
            <a:r>
              <a:rPr lang="zh-CN" altLang="en-US" dirty="0"/>
              <a:t>单击此处编辑母版文本样式</a:t>
            </a:r>
          </a:p>
        </p:txBody>
      </p:sp>
    </p:spTree>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9BF878C-12E4-4D21-BE17-3578AC5DF01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9BF878C-12E4-4D21-BE17-3578AC5DF016}" type="slidenum">
              <a:rPr lang="zh-CN" altLang="en-US" smtClean="0"/>
              <a:t>‹#›</a:t>
            </a:fld>
            <a:endParaRPr lang="zh-CN" altLang="en-US"/>
          </a:p>
        </p:txBody>
      </p:sp>
      <p:sp>
        <p:nvSpPr>
          <p:cNvPr id="5" name="标题 1"/>
          <p:cNvSpPr txBox="1"/>
          <p:nvPr userDrawn="1"/>
        </p:nvSpPr>
        <p:spPr>
          <a:xfrm>
            <a:off x="1305719" y="1154277"/>
            <a:ext cx="3095800" cy="117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F878C-12E4-4D21-BE17-3578AC5DF016}" type="slidenum">
              <a:rPr lang="zh-CN" altLang="en-US" smtClean="0"/>
              <a:t>‹#›</a:t>
            </a:fld>
            <a:endParaRPr lang="zh-CN" altLang="en-US"/>
          </a:p>
        </p:txBody>
      </p:sp>
      <p:sp>
        <p:nvSpPr>
          <p:cNvPr id="8" name="标题 1"/>
          <p:cNvSpPr txBox="1"/>
          <p:nvPr userDrawn="1"/>
        </p:nvSpPr>
        <p:spPr>
          <a:xfrm>
            <a:off x="942800" y="3036406"/>
            <a:ext cx="3095800" cy="117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6CB90598-BDA3-4A66-B123-9D6CCED23771}"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9BF878C-12E4-4D21-BE17-3578AC5DF016}" type="slidenum">
              <a:rPr lang="zh-CN" altLang="en-US" smtClean="0"/>
              <a:t>‹#›</a:t>
            </a:fld>
            <a:endParaRPr lang="zh-CN" altLang="en-US"/>
          </a:p>
        </p:txBody>
      </p:sp>
      <p:sp>
        <p:nvSpPr>
          <p:cNvPr id="8" name="标题 1"/>
          <p:cNvSpPr txBox="1"/>
          <p:nvPr userDrawn="1"/>
        </p:nvSpPr>
        <p:spPr>
          <a:xfrm>
            <a:off x="1258006" y="2792725"/>
            <a:ext cx="3095800" cy="11704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版权声明</a:t>
            </a:r>
            <a:br>
              <a:rPr lang="zh-CN" altLang="en-US" sz="10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100" spc="120" dirty="0">
                <a:solidFill>
                  <a:schemeClr val="bg1"/>
                </a:solidFill>
                <a:latin typeface="微软雅黑" panose="020B0503020204020204" pitchFamily="34" charset="-122"/>
                <a:ea typeface="微软雅黑" panose="020B0503020204020204" pitchFamily="34" charset="-122"/>
              </a:rPr>
              <a:t/>
            </a:r>
            <a:br>
              <a:rPr lang="en-US" altLang="zh-CN" sz="100" spc="120" dirty="0">
                <a:solidFill>
                  <a:schemeClr val="bg1"/>
                </a:solidFill>
                <a:latin typeface="微软雅黑" panose="020B0503020204020204" pitchFamily="34" charset="-122"/>
                <a:ea typeface="微软雅黑" panose="020B0503020204020204" pitchFamily="34" charset="-122"/>
              </a:rPr>
            </a:br>
            <a:r>
              <a:rPr lang="zh-CN" altLang="en-US" sz="100" spc="120" dirty="0">
                <a:solidFill>
                  <a:schemeClr val="bg1"/>
                </a:solidFill>
                <a:latin typeface="微软雅黑" panose="020B0503020204020204" pitchFamily="34" charset="-122"/>
                <a:ea typeface="微软雅黑" panose="020B0503020204020204" pitchFamily="34" charset="-122"/>
              </a:rPr>
              <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F878C-12E4-4D21-BE17-3578AC5DF01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90598-BDA3-4A66-B123-9D6CCED23771}" type="datetimeFigureOut">
              <a:rPr lang="zh-CN" altLang="en-US" smtClean="0"/>
              <a:t>2022/3/18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BF878C-12E4-4D21-BE17-3578AC5DF01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35.jpeg"/><Relationship Id="rId3" Type="http://schemas.openxmlformats.org/officeDocument/2006/relationships/tags" Target="../tags/tag23.xml"/><Relationship Id="rId7" Type="http://schemas.openxmlformats.org/officeDocument/2006/relationships/image" Target="../media/image30.jpeg"/><Relationship Id="rId12" Type="http://schemas.openxmlformats.org/officeDocument/2006/relationships/image" Target="../media/image34.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9.jpeg"/><Relationship Id="rId11" Type="http://schemas.openxmlformats.org/officeDocument/2006/relationships/image" Target="../media/image33.jpeg"/><Relationship Id="rId5" Type="http://schemas.openxmlformats.org/officeDocument/2006/relationships/notesSlide" Target="../notesSlides/notesSlide9.xml"/><Relationship Id="rId10" Type="http://schemas.openxmlformats.org/officeDocument/2006/relationships/image" Target="../media/image32.jpeg"/><Relationship Id="rId4" Type="http://schemas.openxmlformats.org/officeDocument/2006/relationships/slideLayout" Target="../slideLayouts/slideLayout2.xml"/><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0.jpeg"/><Relationship Id="rId3" Type="http://schemas.openxmlformats.org/officeDocument/2006/relationships/tags" Target="../tags/tag26.xml"/><Relationship Id="rId7" Type="http://schemas.openxmlformats.org/officeDocument/2006/relationships/notesSlide" Target="../notesSlides/notesSlide10.xml"/><Relationship Id="rId12" Type="http://schemas.openxmlformats.org/officeDocument/2006/relationships/image" Target="../media/image39.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11" Type="http://schemas.openxmlformats.org/officeDocument/2006/relationships/image" Target="../media/image11.jpeg"/><Relationship Id="rId5" Type="http://schemas.openxmlformats.org/officeDocument/2006/relationships/tags" Target="../tags/tag28.xml"/><Relationship Id="rId10" Type="http://schemas.openxmlformats.org/officeDocument/2006/relationships/image" Target="../media/image38.png"/><Relationship Id="rId4" Type="http://schemas.openxmlformats.org/officeDocument/2006/relationships/tags" Target="../tags/tag27.xml"/><Relationship Id="rId9" Type="http://schemas.openxmlformats.org/officeDocument/2006/relationships/image" Target="../media/image37.jpeg"/><Relationship Id="rId1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tags" Target="../tags/tag31.xml"/><Relationship Id="rId7" Type="http://schemas.openxmlformats.org/officeDocument/2006/relationships/image" Target="../media/image4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11.jpeg"/><Relationship Id="rId5" Type="http://schemas.openxmlformats.org/officeDocument/2006/relationships/notesSlide" Target="../notesSlides/notesSlide12.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43.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1.jpe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1.jpe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1.jpe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image" Target="../media/image11.jpe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tags" Target="../tags/tag44.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47.xml"/><Relationship Id="rId7" Type="http://schemas.openxmlformats.org/officeDocument/2006/relationships/notesSlide" Target="../notesSlides/notesSlide1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7.xml"/><Relationship Id="rId5" Type="http://schemas.openxmlformats.org/officeDocument/2006/relationships/tags" Target="../tags/tag49.xml"/><Relationship Id="rId4" Type="http://schemas.openxmlformats.org/officeDocument/2006/relationships/tags" Target="../tags/tag4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52.xml"/><Relationship Id="rId7" Type="http://schemas.openxmlformats.org/officeDocument/2006/relationships/notesSlide" Target="../notesSlides/notesSlide19.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7.xml"/><Relationship Id="rId5" Type="http://schemas.openxmlformats.org/officeDocument/2006/relationships/tags" Target="../tags/tag54.xml"/><Relationship Id="rId4" Type="http://schemas.openxmlformats.org/officeDocument/2006/relationships/tags" Target="../tags/tag53.xml"/></Relationships>
</file>

<file path=ppt/slides/_rels/slide2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57.xml"/><Relationship Id="rId7" Type="http://schemas.openxmlformats.org/officeDocument/2006/relationships/notesSlide" Target="../notesSlides/notesSlide20.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7.xml"/><Relationship Id="rId5" Type="http://schemas.openxmlformats.org/officeDocument/2006/relationships/tags" Target="../tags/tag59.xml"/><Relationship Id="rId4" Type="http://schemas.openxmlformats.org/officeDocument/2006/relationships/tags" Target="../tags/tag58.xml"/></Relationships>
</file>

<file path=ppt/slides/_rels/slide2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48.png"/><Relationship Id="rId3" Type="http://schemas.openxmlformats.org/officeDocument/2006/relationships/tags" Target="../tags/tag62.xml"/><Relationship Id="rId7" Type="http://schemas.openxmlformats.org/officeDocument/2006/relationships/image" Target="../media/image8.jpeg"/><Relationship Id="rId12" Type="http://schemas.openxmlformats.org/officeDocument/2006/relationships/image" Target="../media/image47.png"/><Relationship Id="rId2" Type="http://schemas.openxmlformats.org/officeDocument/2006/relationships/tags" Target="../tags/tag61.xml"/><Relationship Id="rId16" Type="http://schemas.openxmlformats.org/officeDocument/2006/relationships/image" Target="../media/image51.png"/><Relationship Id="rId1" Type="http://schemas.openxmlformats.org/officeDocument/2006/relationships/tags" Target="../tags/tag60.xml"/><Relationship Id="rId6" Type="http://schemas.openxmlformats.org/officeDocument/2006/relationships/notesSlide" Target="../notesSlides/notesSlide21.xml"/><Relationship Id="rId11" Type="http://schemas.openxmlformats.org/officeDocument/2006/relationships/image" Target="../media/image46.png"/><Relationship Id="rId5" Type="http://schemas.openxmlformats.org/officeDocument/2006/relationships/slideLayout" Target="../slideLayouts/slideLayout1.xml"/><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tags" Target="../tags/tag63.xml"/><Relationship Id="rId9" Type="http://schemas.openxmlformats.org/officeDocument/2006/relationships/image" Target="../media/image44.pn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tags" Target="../tags/tag66.xml"/><Relationship Id="rId7" Type="http://schemas.openxmlformats.org/officeDocument/2006/relationships/image" Target="../media/image11.jpe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tags" Target="../tags/tag65.xml"/><Relationship Id="rId16" Type="http://schemas.openxmlformats.org/officeDocument/2006/relationships/image" Target="../media/image59.png"/><Relationship Id="rId1" Type="http://schemas.openxmlformats.org/officeDocument/2006/relationships/tags" Target="../tags/tag64.xml"/><Relationship Id="rId6" Type="http://schemas.openxmlformats.org/officeDocument/2006/relationships/image" Target="../media/image8.jpeg"/><Relationship Id="rId11" Type="http://schemas.openxmlformats.org/officeDocument/2006/relationships/image" Target="../media/image54.GIF"/><Relationship Id="rId5" Type="http://schemas.openxmlformats.org/officeDocument/2006/relationships/notesSlide" Target="../notesSlides/notesSlide22.xml"/><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slideLayout" Target="../slideLayouts/slideLayout12.xml"/><Relationship Id="rId9" Type="http://schemas.openxmlformats.org/officeDocument/2006/relationships/image" Target="../media/image52.png"/><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69.xml"/><Relationship Id="rId7" Type="http://schemas.openxmlformats.org/officeDocument/2006/relationships/image" Target="../media/image69.sv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63.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72.xml"/><Relationship Id="rId7" Type="http://schemas.openxmlformats.org/officeDocument/2006/relationships/image" Target="../media/image65.png"/><Relationship Id="rId12" Type="http://schemas.openxmlformats.org/officeDocument/2006/relationships/image" Target="../media/image11.jpe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notesSlide" Target="../notesSlides/notesSlide24.xml"/><Relationship Id="rId10" Type="http://schemas.openxmlformats.org/officeDocument/2006/relationships/image" Target="../media/image68.png"/><Relationship Id="rId4" Type="http://schemas.openxmlformats.org/officeDocument/2006/relationships/slideLayout" Target="../slideLayouts/slideLayout2.xml"/><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75.xml"/><Relationship Id="rId7" Type="http://schemas.openxmlformats.org/officeDocument/2006/relationships/image" Target="../media/image71.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70.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78.xml"/><Relationship Id="rId7" Type="http://schemas.openxmlformats.org/officeDocument/2006/relationships/image" Target="../media/image11.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72.png"/><Relationship Id="rId5" Type="http://schemas.openxmlformats.org/officeDocument/2006/relationships/notesSlide" Target="../notesSlides/notesSlide26.xml"/><Relationship Id="rId10" Type="http://schemas.openxmlformats.org/officeDocument/2006/relationships/image" Target="../media/image75.png"/><Relationship Id="rId4" Type="http://schemas.openxmlformats.org/officeDocument/2006/relationships/slideLayout" Target="../slideLayouts/slideLayout2.xml"/><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1.jpe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1.jpe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11.jpe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90.xml"/><Relationship Id="rId7" Type="http://schemas.openxmlformats.org/officeDocument/2006/relationships/image" Target="../media/image76.jpeg"/><Relationship Id="rId12" Type="http://schemas.openxmlformats.org/officeDocument/2006/relationships/image" Target="../media/image81.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11.jpeg"/><Relationship Id="rId11" Type="http://schemas.openxmlformats.org/officeDocument/2006/relationships/image" Target="../media/image80.jpeg"/><Relationship Id="rId5" Type="http://schemas.openxmlformats.org/officeDocument/2006/relationships/notesSlide" Target="../notesSlides/notesSlide30.xml"/><Relationship Id="rId10" Type="http://schemas.openxmlformats.org/officeDocument/2006/relationships/image" Target="../media/image79.jpeg"/><Relationship Id="rId4" Type="http://schemas.openxmlformats.org/officeDocument/2006/relationships/slideLayout" Target="../slideLayouts/slideLayout2.xml"/><Relationship Id="rId9" Type="http://schemas.openxmlformats.org/officeDocument/2006/relationships/image" Target="../media/image78.png"/></Relationships>
</file>

<file path=ppt/slides/_rels/slide3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93.xml"/><Relationship Id="rId7" Type="http://schemas.openxmlformats.org/officeDocument/2006/relationships/image" Target="../media/image83.jpeg"/><Relationship Id="rId12" Type="http://schemas.openxmlformats.org/officeDocument/2006/relationships/image" Target="../media/image87.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82.jpeg"/><Relationship Id="rId11" Type="http://schemas.openxmlformats.org/officeDocument/2006/relationships/image" Target="../media/image86.jpeg"/><Relationship Id="rId5" Type="http://schemas.openxmlformats.org/officeDocument/2006/relationships/notesSlide" Target="../notesSlides/notesSlide31.xml"/><Relationship Id="rId10" Type="http://schemas.openxmlformats.org/officeDocument/2006/relationships/image" Target="../media/image85.jpeg"/><Relationship Id="rId4" Type="http://schemas.openxmlformats.org/officeDocument/2006/relationships/slideLayout" Target="../slideLayouts/slideLayout2.xml"/><Relationship Id="rId9"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96.xml"/><Relationship Id="rId7" Type="http://schemas.openxmlformats.org/officeDocument/2006/relationships/notesSlide" Target="../notesSlides/notesSlide33.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7.xml"/><Relationship Id="rId5" Type="http://schemas.openxmlformats.org/officeDocument/2006/relationships/tags" Target="../tags/tag98.xml"/><Relationship Id="rId4" Type="http://schemas.openxmlformats.org/officeDocument/2006/relationships/tags" Target="../tags/tag97.xml"/></Relationships>
</file>

<file path=ppt/slides/_rels/slide3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01.xml"/><Relationship Id="rId7" Type="http://schemas.openxmlformats.org/officeDocument/2006/relationships/notesSlide" Target="../notesSlides/notesSlide34.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7.xml"/><Relationship Id="rId5" Type="http://schemas.openxmlformats.org/officeDocument/2006/relationships/tags" Target="../tags/tag103.xml"/><Relationship Id="rId4" Type="http://schemas.openxmlformats.org/officeDocument/2006/relationships/tags" Target="../tags/tag102.xml"/></Relationships>
</file>

<file path=ppt/slides/_rels/slide3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06.xml"/><Relationship Id="rId7" Type="http://schemas.openxmlformats.org/officeDocument/2006/relationships/notesSlide" Target="../notesSlides/notesSlide3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7.xml"/><Relationship Id="rId5" Type="http://schemas.openxmlformats.org/officeDocument/2006/relationships/tags" Target="../tags/tag108.xml"/><Relationship Id="rId4" Type="http://schemas.openxmlformats.org/officeDocument/2006/relationships/tags" Target="../tags/tag107.xml"/></Relationships>
</file>

<file path=ppt/slides/_rels/slide3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92.jpg"/><Relationship Id="rId18" Type="http://schemas.openxmlformats.org/officeDocument/2006/relationships/image" Target="../media/image97.jpg"/><Relationship Id="rId26" Type="http://schemas.openxmlformats.org/officeDocument/2006/relationships/image" Target="../media/image105.png"/><Relationship Id="rId3" Type="http://schemas.openxmlformats.org/officeDocument/2006/relationships/tags" Target="../tags/tag111.xml"/><Relationship Id="rId21" Type="http://schemas.openxmlformats.org/officeDocument/2006/relationships/image" Target="../media/image100.jpg"/><Relationship Id="rId7" Type="http://schemas.openxmlformats.org/officeDocument/2006/relationships/notesSlide" Target="../notesSlides/notesSlide36.xml"/><Relationship Id="rId12" Type="http://schemas.openxmlformats.org/officeDocument/2006/relationships/image" Target="../media/image91.jpg"/><Relationship Id="rId17" Type="http://schemas.openxmlformats.org/officeDocument/2006/relationships/image" Target="../media/image96.jpg"/><Relationship Id="rId25" Type="http://schemas.openxmlformats.org/officeDocument/2006/relationships/image" Target="../media/image104.png"/><Relationship Id="rId2" Type="http://schemas.openxmlformats.org/officeDocument/2006/relationships/tags" Target="../tags/tag110.xml"/><Relationship Id="rId16" Type="http://schemas.openxmlformats.org/officeDocument/2006/relationships/image" Target="../media/image95.jpg"/><Relationship Id="rId20" Type="http://schemas.openxmlformats.org/officeDocument/2006/relationships/image" Target="../media/image99.jpg"/><Relationship Id="rId1" Type="http://schemas.openxmlformats.org/officeDocument/2006/relationships/tags" Target="../tags/tag109.xml"/><Relationship Id="rId6" Type="http://schemas.openxmlformats.org/officeDocument/2006/relationships/slideLayout" Target="../slideLayouts/slideLayout7.xml"/><Relationship Id="rId11" Type="http://schemas.openxmlformats.org/officeDocument/2006/relationships/image" Target="../media/image90.jpg"/><Relationship Id="rId24" Type="http://schemas.openxmlformats.org/officeDocument/2006/relationships/image" Target="../media/image103.jpg"/><Relationship Id="rId5" Type="http://schemas.openxmlformats.org/officeDocument/2006/relationships/tags" Target="../tags/tag113.xml"/><Relationship Id="rId15" Type="http://schemas.openxmlformats.org/officeDocument/2006/relationships/image" Target="../media/image94.jpg"/><Relationship Id="rId23" Type="http://schemas.openxmlformats.org/officeDocument/2006/relationships/image" Target="../media/image102.jpg"/><Relationship Id="rId28" Type="http://schemas.openxmlformats.org/officeDocument/2006/relationships/image" Target="../media/image107.jpg"/><Relationship Id="rId10" Type="http://schemas.openxmlformats.org/officeDocument/2006/relationships/image" Target="../media/image89.png"/><Relationship Id="rId19" Type="http://schemas.openxmlformats.org/officeDocument/2006/relationships/image" Target="../media/image98.jpg"/><Relationship Id="rId4" Type="http://schemas.openxmlformats.org/officeDocument/2006/relationships/tags" Target="../tags/tag112.xml"/><Relationship Id="rId9" Type="http://schemas.openxmlformats.org/officeDocument/2006/relationships/image" Target="../media/image88.png"/><Relationship Id="rId14" Type="http://schemas.openxmlformats.org/officeDocument/2006/relationships/image" Target="../media/image93.jpg"/><Relationship Id="rId22" Type="http://schemas.openxmlformats.org/officeDocument/2006/relationships/image" Target="../media/image101.jpg"/><Relationship Id="rId27" Type="http://schemas.openxmlformats.org/officeDocument/2006/relationships/image" Target="../media/image106.gif"/></Relationships>
</file>

<file path=ppt/slides/_rels/slide38.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16.xml"/><Relationship Id="rId7" Type="http://schemas.openxmlformats.org/officeDocument/2006/relationships/notesSlide" Target="../notesSlides/notesSlide37.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slideLayout" Target="../slideLayouts/slideLayout7.xml"/><Relationship Id="rId5" Type="http://schemas.openxmlformats.org/officeDocument/2006/relationships/tags" Target="../tags/tag118.xml"/><Relationship Id="rId4" Type="http://schemas.openxmlformats.org/officeDocument/2006/relationships/tags" Target="../tags/tag117.xml"/></Relationships>
</file>

<file path=ppt/slides/_rels/slide3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21.xml"/><Relationship Id="rId7" Type="http://schemas.openxmlformats.org/officeDocument/2006/relationships/notesSlide" Target="../notesSlides/notesSlide38.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Layout" Target="../slideLayouts/slideLayout7.xml"/><Relationship Id="rId5" Type="http://schemas.openxmlformats.org/officeDocument/2006/relationships/tags" Target="../tags/tag123.xml"/><Relationship Id="rId4" Type="http://schemas.openxmlformats.org/officeDocument/2006/relationships/tags" Target="../tags/tag12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26.xml"/><Relationship Id="rId7" Type="http://schemas.openxmlformats.org/officeDocument/2006/relationships/notesSlide" Target="../notesSlides/notesSlide3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Layout" Target="../slideLayouts/slideLayout7.xml"/><Relationship Id="rId5" Type="http://schemas.openxmlformats.org/officeDocument/2006/relationships/tags" Target="../tags/tag128.xml"/><Relationship Id="rId4" Type="http://schemas.openxmlformats.org/officeDocument/2006/relationships/tags" Target="../tags/tag127.xml"/></Relationships>
</file>

<file path=ppt/slides/_rels/slide4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31.xml"/><Relationship Id="rId7" Type="http://schemas.openxmlformats.org/officeDocument/2006/relationships/notesSlide" Target="../notesSlides/notesSlide40.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7.xml"/><Relationship Id="rId5" Type="http://schemas.openxmlformats.org/officeDocument/2006/relationships/tags" Target="../tags/tag133.xml"/><Relationship Id="rId4" Type="http://schemas.openxmlformats.org/officeDocument/2006/relationships/tags" Target="../tags/tag132.xml"/></Relationships>
</file>

<file path=ppt/slides/_rels/slide4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36.xml"/><Relationship Id="rId7" Type="http://schemas.openxmlformats.org/officeDocument/2006/relationships/notesSlide" Target="../notesSlides/notesSlide41.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7.xml"/><Relationship Id="rId5" Type="http://schemas.openxmlformats.org/officeDocument/2006/relationships/tags" Target="../tags/tag138.xml"/><Relationship Id="rId4" Type="http://schemas.openxmlformats.org/officeDocument/2006/relationships/tags" Target="../tags/tag137.xml"/><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41.xml"/><Relationship Id="rId7" Type="http://schemas.openxmlformats.org/officeDocument/2006/relationships/notesSlide" Target="../notesSlides/notesSlide42.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Layout" Target="../slideLayouts/slideLayout7.xml"/><Relationship Id="rId5" Type="http://schemas.openxmlformats.org/officeDocument/2006/relationships/tags" Target="../tags/tag143.xml"/><Relationship Id="rId4" Type="http://schemas.openxmlformats.org/officeDocument/2006/relationships/tags" Target="../tags/tag142.xml"/></Relationships>
</file>

<file path=ppt/slides/_rels/slide4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46.xml"/><Relationship Id="rId7" Type="http://schemas.openxmlformats.org/officeDocument/2006/relationships/notesSlide" Target="../notesSlides/notesSlide43.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slideLayout" Target="../slideLayouts/slideLayout7.xml"/><Relationship Id="rId5" Type="http://schemas.openxmlformats.org/officeDocument/2006/relationships/tags" Target="../tags/tag148.xml"/><Relationship Id="rId4" Type="http://schemas.openxmlformats.org/officeDocument/2006/relationships/tags" Target="../tags/tag147.xml"/><Relationship Id="rId9"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51.xml"/><Relationship Id="rId7" Type="http://schemas.openxmlformats.org/officeDocument/2006/relationships/notesSlide" Target="../notesSlides/notesSlide45.xm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Layout" Target="../slideLayouts/slideLayout7.xml"/><Relationship Id="rId5" Type="http://schemas.openxmlformats.org/officeDocument/2006/relationships/tags" Target="../tags/tag153.xml"/><Relationship Id="rId4" Type="http://schemas.openxmlformats.org/officeDocument/2006/relationships/tags" Target="../tags/tag152.xml"/></Relationships>
</file>

<file path=ppt/slides/_rels/slide4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56.xml"/><Relationship Id="rId7" Type="http://schemas.openxmlformats.org/officeDocument/2006/relationships/notesSlide" Target="../notesSlides/notesSlide46.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slideLayout" Target="../slideLayouts/slideLayout7.xml"/><Relationship Id="rId11" Type="http://schemas.openxmlformats.org/officeDocument/2006/relationships/image" Target="../media/image112.jpeg"/><Relationship Id="rId5" Type="http://schemas.openxmlformats.org/officeDocument/2006/relationships/tags" Target="../tags/tag158.xml"/><Relationship Id="rId10" Type="http://schemas.openxmlformats.org/officeDocument/2006/relationships/image" Target="../media/image111.jpeg"/><Relationship Id="rId4" Type="http://schemas.openxmlformats.org/officeDocument/2006/relationships/tags" Target="../tags/tag157.xml"/><Relationship Id="rId9" Type="http://schemas.openxmlformats.org/officeDocument/2006/relationships/image" Target="../media/image110.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0.xml"/><Relationship Id="rId1" Type="http://schemas.openxmlformats.org/officeDocument/2006/relationships/tags" Target="../tags/tag159.xml"/><Relationship Id="rId5" Type="http://schemas.openxmlformats.org/officeDocument/2006/relationships/image" Target="../media/image113.png"/><Relationship Id="rId4" Type="http://schemas.openxmlformats.org/officeDocument/2006/relationships/hyperlink" Target="mailto:chenxin@hellozn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4.png"/><Relationship Id="rId12" Type="http://schemas.openxmlformats.org/officeDocument/2006/relationships/image" Target="../media/image20.svg"/><Relationship Id="rId2" Type="http://schemas.openxmlformats.org/officeDocument/2006/relationships/notesSlide" Target="../notesSlides/notesSlide4.xml"/><Relationship Id="rId16" Type="http://schemas.openxmlformats.org/officeDocument/2006/relationships/image" Target="../media/image24.sv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media/image18.svg"/><Relationship Id="rId4" Type="http://schemas.openxmlformats.org/officeDocument/2006/relationships/image" Target="../media/image11.jpeg"/><Relationship Id="rId9" Type="http://schemas.openxmlformats.org/officeDocument/2006/relationships/image" Target="../media/image15.png"/><Relationship Id="rId1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1.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19.jpe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tags" Target="../tags/tag14.xml"/><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1.jpeg"/><Relationship Id="rId5" Type="http://schemas.openxmlformats.org/officeDocument/2006/relationships/tags" Target="../tags/tag17.xml"/><Relationship Id="rId15" Type="http://schemas.openxmlformats.org/officeDocument/2006/relationships/image" Target="../media/image23.jpeg"/><Relationship Id="rId10" Type="http://schemas.openxmlformats.org/officeDocument/2006/relationships/notesSlide" Target="../notesSlides/notesSlide8.xml"/><Relationship Id="rId19" Type="http://schemas.openxmlformats.org/officeDocument/2006/relationships/image" Target="../media/image27.jpeg"/><Relationship Id="rId4" Type="http://schemas.openxmlformats.org/officeDocument/2006/relationships/tags" Target="../tags/tag16.xml"/><Relationship Id="rId9" Type="http://schemas.openxmlformats.org/officeDocument/2006/relationships/slideLayout" Target="../slideLayouts/slideLayout7.xml"/><Relationship Id="rId1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3233057" y="1796716"/>
            <a:ext cx="0" cy="3997989"/>
          </a:xfrm>
          <a:prstGeom prst="line">
            <a:avLst/>
          </a:prstGeom>
          <a:ln w="127000">
            <a:solidFill>
              <a:srgbClr val="01818C"/>
            </a:solidFill>
          </a:ln>
          <a:effectLst>
            <a:outerShdw blurRad="1016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0" y="2137934"/>
            <a:ext cx="12192000" cy="2547697"/>
          </a:xfrm>
          <a:prstGeom prst="rect">
            <a:avLst/>
          </a:prstGeom>
          <a:solidFill>
            <a:srgbClr val="0070C0"/>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p:cNvPicPr>
            <a:picLocks noChangeAspect="1"/>
          </p:cNvPicPr>
          <p:nvPr/>
        </p:nvPicPr>
        <p:blipFill>
          <a:blip r:embed="rId2">
            <a:biLevel thresh="50000"/>
            <a:extLst>
              <a:ext uri="{28A0092B-C50C-407E-A947-70E740481C1C}">
                <a14:useLocalDpi xmlns:a14="http://schemas.microsoft.com/office/drawing/2010/main"/>
              </a:ext>
            </a:extLst>
          </a:blip>
          <a:stretch>
            <a:fillRect/>
          </a:stretch>
        </p:blipFill>
        <p:spPr>
          <a:xfrm flipH="1">
            <a:off x="279400" y="601695"/>
            <a:ext cx="11541126" cy="5837205"/>
          </a:xfrm>
          <a:prstGeom prst="rect">
            <a:avLst/>
          </a:prstGeom>
          <a:effectLst>
            <a:outerShdw blurRad="101600" dist="38100" dir="2700000" algn="tl" rotWithShape="0">
              <a:prstClr val="black">
                <a:alpha val="25000"/>
              </a:prstClr>
            </a:outerShdw>
          </a:effectLst>
        </p:spPr>
      </p:pic>
      <p:sp>
        <p:nvSpPr>
          <p:cNvPr id="7" name="文本框 6"/>
          <p:cNvSpPr txBox="1"/>
          <p:nvPr/>
        </p:nvSpPr>
        <p:spPr>
          <a:xfrm>
            <a:off x="2420544" y="3706922"/>
            <a:ext cx="6414247" cy="768350"/>
          </a:xfrm>
          <a:prstGeom prst="rect">
            <a:avLst/>
          </a:prstGeom>
          <a:noFill/>
        </p:spPr>
        <p:txBody>
          <a:bodyPr wrap="square" rtlCol="0">
            <a:spAutoFit/>
          </a:bodyPr>
          <a:lstStyle/>
          <a:p>
            <a:pPr algn="dist"/>
            <a:r>
              <a:rPr lang="zh-CN" altLang="en-US" sz="4400" dirty="0">
                <a:solidFill>
                  <a:schemeClr val="bg1"/>
                </a:solidFill>
                <a:effectLst>
                  <a:outerShdw blurRad="38100" dist="38100" dir="2700000" algn="tl">
                    <a:srgbClr val="000000">
                      <a:alpha val="43137"/>
                    </a:srgbClr>
                  </a:outerShdw>
                </a:effectLst>
                <a:latin typeface="字魂45号-冰宇雅宋" panose="00000500000000000000" pitchFamily="2" charset="-122"/>
                <a:ea typeface="字魂45号-冰宇雅宋" panose="00000500000000000000" pitchFamily="2" charset="-122"/>
                <a:cs typeface="Aparajita" panose="020B0604020202020204" pitchFamily="34" charset="0"/>
              </a:rPr>
              <a:t>公司简介及业务说明</a:t>
            </a:r>
          </a:p>
        </p:txBody>
      </p:sp>
      <p:cxnSp>
        <p:nvCxnSpPr>
          <p:cNvPr id="27" name="直接连接符 26"/>
          <p:cNvCxnSpPr/>
          <p:nvPr/>
        </p:nvCxnSpPr>
        <p:spPr>
          <a:xfrm>
            <a:off x="9347138" y="1045130"/>
            <a:ext cx="0" cy="4749575"/>
          </a:xfrm>
          <a:prstGeom prst="line">
            <a:avLst/>
          </a:prstGeom>
          <a:ln w="127000">
            <a:solidFill>
              <a:srgbClr val="017E8A"/>
            </a:solidFill>
          </a:ln>
          <a:effectLst>
            <a:outerShdw blurRad="1016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233057" y="980962"/>
            <a:ext cx="0" cy="464170"/>
          </a:xfrm>
          <a:prstGeom prst="line">
            <a:avLst/>
          </a:prstGeom>
          <a:ln w="127000">
            <a:solidFill>
              <a:srgbClr val="01818C"/>
            </a:solidFill>
          </a:ln>
          <a:effectLst>
            <a:outerShdw blurRad="1016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3171217" y="5794706"/>
            <a:ext cx="5388431" cy="1"/>
          </a:xfrm>
          <a:prstGeom prst="line">
            <a:avLst/>
          </a:prstGeom>
          <a:ln w="127000">
            <a:solidFill>
              <a:srgbClr val="01818C"/>
            </a:solidFill>
          </a:ln>
          <a:effectLst>
            <a:outerShdw blurRad="1016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8711571" y="5794708"/>
            <a:ext cx="703894" cy="1"/>
          </a:xfrm>
          <a:prstGeom prst="line">
            <a:avLst/>
          </a:prstGeom>
          <a:ln w="127000">
            <a:solidFill>
              <a:srgbClr val="01818C"/>
            </a:solidFill>
          </a:ln>
          <a:effectLst>
            <a:outerShdw blurRad="1016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3161301" y="1045130"/>
            <a:ext cx="6253106" cy="1"/>
          </a:xfrm>
          <a:prstGeom prst="line">
            <a:avLst/>
          </a:prstGeom>
          <a:ln w="127000">
            <a:solidFill>
              <a:srgbClr val="01818C"/>
            </a:solidFill>
          </a:ln>
          <a:effectLst>
            <a:outerShdw blurRad="1016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661448" y="2571571"/>
            <a:ext cx="3897221" cy="830997"/>
          </a:xfrm>
          <a:prstGeom prst="rect">
            <a:avLst/>
          </a:prstGeom>
          <a:noFill/>
        </p:spPr>
        <p:txBody>
          <a:bodyPr wrap="none" rtlCol="0">
            <a:spAutoFit/>
          </a:bodyPr>
          <a:lstStyle/>
          <a:p>
            <a:pPr algn="ctr"/>
            <a:r>
              <a:rPr lang="zh-CN" altLang="en-US" sz="4800" b="1" dirty="0">
                <a:solidFill>
                  <a:schemeClr val="bg1"/>
                </a:solidFill>
                <a:effectLst>
                  <a:outerShdw blurRad="38100" dist="38100" dir="2700000" algn="tl">
                    <a:srgbClr val="000000">
                      <a:alpha val="43137"/>
                    </a:srgbClr>
                  </a:outerShdw>
                </a:effectLst>
                <a:latin typeface="字魂45号-冰宇雅宋" panose="00000500000000000000" pitchFamily="2" charset="-122"/>
                <a:ea typeface="字魂45号-冰宇雅宋" panose="00000500000000000000" pitchFamily="2" charset="-122"/>
              </a:rPr>
              <a:t>展誉专利代理</a:t>
            </a:r>
          </a:p>
        </p:txBody>
      </p:sp>
      <p:sp>
        <p:nvSpPr>
          <p:cNvPr id="3" name="矩形 2"/>
          <p:cNvSpPr/>
          <p:nvPr/>
        </p:nvSpPr>
        <p:spPr>
          <a:xfrm>
            <a:off x="5271135" y="311150"/>
            <a:ext cx="1760855" cy="164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 xmlns:a16="http://schemas.microsoft.com/office/drawing/2014/main" id="{539CDC22-F97D-47AC-B6B7-BCADC4AAF554}"/>
              </a:ext>
            </a:extLst>
          </p:cNvPr>
          <p:cNvGrpSpPr/>
          <p:nvPr/>
        </p:nvGrpSpPr>
        <p:grpSpPr>
          <a:xfrm>
            <a:off x="4569880" y="4788232"/>
            <a:ext cx="3163364" cy="905945"/>
            <a:chOff x="2595660" y="1481924"/>
            <a:chExt cx="4163140" cy="1192267"/>
          </a:xfrm>
        </p:grpSpPr>
        <p:pic>
          <p:nvPicPr>
            <p:cNvPr id="15" name="Picture 8" descr="C:\Documents and Settings\Administrator\桌面\新建文件夹\8.png">
              <a:extLst>
                <a:ext uri="{FF2B5EF4-FFF2-40B4-BE49-F238E27FC236}">
                  <a16:creationId xmlns="" xmlns:a16="http://schemas.microsoft.com/office/drawing/2014/main" id="{AB73105E-BA84-4FA5-969F-21054866A30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0800000">
              <a:off x="2595660" y="1481924"/>
              <a:ext cx="1046320" cy="1121358"/>
            </a:xfrm>
            <a:prstGeom prst="rect">
              <a:avLst/>
            </a:prstGeom>
            <a:noFill/>
          </p:spPr>
        </p:pic>
        <p:pic>
          <p:nvPicPr>
            <p:cNvPr id="16" name="Picture 30" descr="C:\Documents and Settings\Administrator\桌面\新建文件夹\1.png">
              <a:extLst>
                <a:ext uri="{FF2B5EF4-FFF2-40B4-BE49-F238E27FC236}">
                  <a16:creationId xmlns="" xmlns:a16="http://schemas.microsoft.com/office/drawing/2014/main" id="{EDD64062-B8F4-424C-9B0D-C149809BCC6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r="-2941"/>
            <a:stretch>
              <a:fillRect/>
            </a:stretch>
          </p:blipFill>
          <p:spPr bwMode="auto">
            <a:xfrm rot="4862789">
              <a:off x="3578602" y="1595739"/>
              <a:ext cx="1008112" cy="1095017"/>
            </a:xfrm>
            <a:prstGeom prst="rect">
              <a:avLst/>
            </a:prstGeom>
            <a:noFill/>
          </p:spPr>
        </p:pic>
        <p:pic>
          <p:nvPicPr>
            <p:cNvPr id="17" name="Picture 8" descr="C:\Documents and Settings\Administrator\桌面\新建文件夹\8.png">
              <a:extLst>
                <a:ext uri="{FF2B5EF4-FFF2-40B4-BE49-F238E27FC236}">
                  <a16:creationId xmlns="" xmlns:a16="http://schemas.microsoft.com/office/drawing/2014/main" id="{E64B0DCE-6BB5-408B-83E4-EF5DBDFD2BF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373096">
              <a:off x="4710084" y="1600240"/>
              <a:ext cx="949266" cy="1033445"/>
            </a:xfrm>
            <a:prstGeom prst="rect">
              <a:avLst/>
            </a:prstGeom>
            <a:noFill/>
          </p:spPr>
        </p:pic>
        <p:pic>
          <p:nvPicPr>
            <p:cNvPr id="18" name="Picture 30" descr="C:\Documents and Settings\Administrator\桌面\新建文件夹\1.png">
              <a:extLst>
                <a:ext uri="{FF2B5EF4-FFF2-40B4-BE49-F238E27FC236}">
                  <a16:creationId xmlns="" xmlns:a16="http://schemas.microsoft.com/office/drawing/2014/main" id="{0314036E-97F4-403F-9C15-321AA273D78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r="-2941"/>
            <a:stretch>
              <a:fillRect/>
            </a:stretch>
          </p:blipFill>
          <p:spPr bwMode="auto">
            <a:xfrm rot="17673769">
              <a:off x="5638689" y="1554080"/>
              <a:ext cx="1073826" cy="1166396"/>
            </a:xfrm>
            <a:prstGeom prst="rect">
              <a:avLst/>
            </a:prstGeom>
            <a:noFill/>
          </p:spPr>
        </p:pic>
        <p:sp>
          <p:nvSpPr>
            <p:cNvPr id="19" name="TextBox 79">
              <a:extLst>
                <a:ext uri="{FF2B5EF4-FFF2-40B4-BE49-F238E27FC236}">
                  <a16:creationId xmlns="" xmlns:a16="http://schemas.microsoft.com/office/drawing/2014/main" id="{2950FDCE-F64E-4B30-B3B7-7BAF90BC3DA7}"/>
                </a:ext>
              </a:extLst>
            </p:cNvPr>
            <p:cNvSpPr txBox="1"/>
            <p:nvPr/>
          </p:nvSpPr>
          <p:spPr>
            <a:xfrm>
              <a:off x="2802884" y="1664361"/>
              <a:ext cx="654960" cy="820224"/>
            </a:xfrm>
            <a:prstGeom prst="rect">
              <a:avLst/>
            </a:prstGeom>
            <a:noFill/>
          </p:spPr>
          <p:txBody>
            <a:bodyPr wrap="square" lIns="68580" tIns="34290" rIns="68580" bIns="34290"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2</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0" name="TextBox 80">
              <a:extLst>
                <a:ext uri="{FF2B5EF4-FFF2-40B4-BE49-F238E27FC236}">
                  <a16:creationId xmlns="" xmlns:a16="http://schemas.microsoft.com/office/drawing/2014/main" id="{7B1C3E55-4CFD-4F89-90EF-18F0AF9D1657}"/>
                </a:ext>
              </a:extLst>
            </p:cNvPr>
            <p:cNvSpPr txBox="1"/>
            <p:nvPr/>
          </p:nvSpPr>
          <p:spPr>
            <a:xfrm>
              <a:off x="3870166" y="1709604"/>
              <a:ext cx="654960" cy="820224"/>
            </a:xfrm>
            <a:prstGeom prst="rect">
              <a:avLst/>
            </a:prstGeom>
            <a:noFill/>
          </p:spPr>
          <p:txBody>
            <a:bodyPr wrap="square" lIns="68580" tIns="34290" rIns="68580" bIns="34290"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0</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1" name="TextBox 81">
              <a:extLst>
                <a:ext uri="{FF2B5EF4-FFF2-40B4-BE49-F238E27FC236}">
                  <a16:creationId xmlns="" xmlns:a16="http://schemas.microsoft.com/office/drawing/2014/main" id="{2C6DF898-6827-47AF-95C8-5FA9AB6AC00E}"/>
                </a:ext>
              </a:extLst>
            </p:cNvPr>
            <p:cNvSpPr txBox="1"/>
            <p:nvPr/>
          </p:nvSpPr>
          <p:spPr>
            <a:xfrm>
              <a:off x="4875027" y="1664119"/>
              <a:ext cx="654960" cy="820224"/>
            </a:xfrm>
            <a:prstGeom prst="rect">
              <a:avLst/>
            </a:prstGeom>
            <a:noFill/>
          </p:spPr>
          <p:txBody>
            <a:bodyPr wrap="square" lIns="68580" tIns="34290" rIns="68580" bIns="34290"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2</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22" name="TextBox 82">
              <a:extLst>
                <a:ext uri="{FF2B5EF4-FFF2-40B4-BE49-F238E27FC236}">
                  <a16:creationId xmlns="" xmlns:a16="http://schemas.microsoft.com/office/drawing/2014/main" id="{0F42673B-493C-434B-85EE-2C482493AECE}"/>
                </a:ext>
              </a:extLst>
            </p:cNvPr>
            <p:cNvSpPr txBox="1"/>
            <p:nvPr/>
          </p:nvSpPr>
          <p:spPr>
            <a:xfrm>
              <a:off x="5836459" y="1664361"/>
              <a:ext cx="654960" cy="820224"/>
            </a:xfrm>
            <a:prstGeom prst="rect">
              <a:avLst/>
            </a:prstGeom>
            <a:noFill/>
          </p:spPr>
          <p:txBody>
            <a:bodyPr wrap="square" lIns="68580" tIns="34290" rIns="68580" bIns="34290" rtlCol="0">
              <a:spAutoFit/>
            </a:bodyPr>
            <a:lstStyle/>
            <a:p>
              <a:r>
                <a:rPr lang="en-US" sz="3600" dirty="0">
                  <a:solidFill>
                    <a:schemeClr val="bg1"/>
                  </a:solidFill>
                  <a:latin typeface="微软雅黑" panose="020B0503020204020204" pitchFamily="34" charset="-122"/>
                  <a:ea typeface="微软雅黑" panose="020B0503020204020204" pitchFamily="34" charset="-122"/>
                </a:rPr>
                <a:t>2</a:t>
              </a:r>
            </a:p>
          </p:txBody>
        </p:sp>
      </p:grpSp>
      <p:pic>
        <p:nvPicPr>
          <p:cNvPr id="8194" name="Picture 2" descr="D:\展誉内部文件\展誉抬头.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391" y="6040855"/>
            <a:ext cx="5622925" cy="6477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8926" y="666115"/>
            <a:ext cx="1069919"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 xmlns:a16="http://schemas.microsoft.com/office/drawing/2014/main" id="{970EBDC0-7B97-4956-9389-C1D10978E5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88147" y="900113"/>
            <a:ext cx="3384754" cy="2362991"/>
          </a:xfrm>
          <a:prstGeom prst="rect">
            <a:avLst/>
          </a:prstGeom>
        </p:spPr>
      </p:pic>
      <p:pic>
        <p:nvPicPr>
          <p:cNvPr id="20" name="图片 19">
            <a:extLst>
              <a:ext uri="{FF2B5EF4-FFF2-40B4-BE49-F238E27FC236}">
                <a16:creationId xmlns="" xmlns:a16="http://schemas.microsoft.com/office/drawing/2014/main" id="{FBF39D90-C4A4-49B4-A9C4-B92F690983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6135" y="900113"/>
            <a:ext cx="4614640" cy="3162300"/>
          </a:xfrm>
          <a:prstGeom prst="rect">
            <a:avLst/>
          </a:prstGeom>
        </p:spPr>
      </p:pic>
      <p:grpSp>
        <p:nvGrpSpPr>
          <p:cNvPr id="10" name="组合 9"/>
          <p:cNvGrpSpPr/>
          <p:nvPr/>
        </p:nvGrpSpPr>
        <p:grpSpPr>
          <a:xfrm>
            <a:off x="0" y="-9466"/>
            <a:ext cx="5486401" cy="619066"/>
            <a:chOff x="0" y="-9466"/>
            <a:chExt cx="5486401" cy="619066"/>
          </a:xfrm>
        </p:grpSpPr>
        <p:sp>
          <p:nvSpPr>
            <p:cNvPr id="9" name="文本框 8"/>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丰富多彩的公司活动</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7" name="任意多边形: 形状 3">
            <a:extLst>
              <a:ext uri="{FF2B5EF4-FFF2-40B4-BE49-F238E27FC236}">
                <a16:creationId xmlns="" xmlns:a16="http://schemas.microsoft.com/office/drawing/2014/main" id="{3D98DA9B-CBA0-4F12-A3BF-189A63DCEF60}"/>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8" name="组合 47">
            <a:extLst>
              <a:ext uri="{FF2B5EF4-FFF2-40B4-BE49-F238E27FC236}">
                <a16:creationId xmlns="" xmlns:a16="http://schemas.microsoft.com/office/drawing/2014/main" id="{238459B3-52B2-469E-95C5-1A29A3893ED1}"/>
              </a:ext>
            </a:extLst>
          </p:cNvPr>
          <p:cNvGrpSpPr/>
          <p:nvPr/>
        </p:nvGrpSpPr>
        <p:grpSpPr>
          <a:xfrm>
            <a:off x="0" y="6148705"/>
            <a:ext cx="12192000" cy="720091"/>
            <a:chOff x="0" y="6148705"/>
            <a:chExt cx="12192000" cy="720091"/>
          </a:xfrm>
        </p:grpSpPr>
        <p:sp>
          <p:nvSpPr>
            <p:cNvPr id="49" name="任意多边形: 形状 4">
              <a:extLst>
                <a:ext uri="{FF2B5EF4-FFF2-40B4-BE49-F238E27FC236}">
                  <a16:creationId xmlns="" xmlns:a16="http://schemas.microsoft.com/office/drawing/2014/main" id="{AA34A7C5-8428-4091-884C-251AA68F15F3}"/>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50" name="任意多边形: 形状 7">
              <a:extLst>
                <a:ext uri="{FF2B5EF4-FFF2-40B4-BE49-F238E27FC236}">
                  <a16:creationId xmlns="" xmlns:a16="http://schemas.microsoft.com/office/drawing/2014/main" id="{079215EC-7E20-4B97-9CCC-D57B8DFB75C6}"/>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 xmlns:a16="http://schemas.microsoft.com/office/drawing/2014/main" id="{CEB78756-DD0D-4ADE-93B2-89203084F436}"/>
              </a:ext>
            </a:extLst>
          </p:cNvPr>
          <p:cNvGrpSpPr/>
          <p:nvPr/>
        </p:nvGrpSpPr>
        <p:grpSpPr>
          <a:xfrm>
            <a:off x="5181600" y="92446"/>
            <a:ext cx="7010400" cy="480164"/>
            <a:chOff x="5167600" y="113199"/>
            <a:chExt cx="7010400" cy="480164"/>
          </a:xfrm>
          <a:solidFill>
            <a:srgbClr val="005D61"/>
          </a:solidFill>
        </p:grpSpPr>
        <p:sp>
          <p:nvSpPr>
            <p:cNvPr id="52" name="矩形 51">
              <a:extLst>
                <a:ext uri="{FF2B5EF4-FFF2-40B4-BE49-F238E27FC236}">
                  <a16:creationId xmlns="" xmlns:a16="http://schemas.microsoft.com/office/drawing/2014/main" id="{17F47626-2AFF-4EA5-98B7-E2A7E540928C}"/>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52">
              <a:extLst>
                <a:ext uri="{FF2B5EF4-FFF2-40B4-BE49-F238E27FC236}">
                  <a16:creationId xmlns="" xmlns:a16="http://schemas.microsoft.com/office/drawing/2014/main" id="{4F8CF4E9-C8C5-430C-9FAF-0031F06D4F7C}"/>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pic>
        <p:nvPicPr>
          <p:cNvPr id="3" name="图片 2">
            <a:extLst>
              <a:ext uri="{FF2B5EF4-FFF2-40B4-BE49-F238E27FC236}">
                <a16:creationId xmlns="" xmlns:a16="http://schemas.microsoft.com/office/drawing/2014/main" id="{94A5ABDC-F527-4362-AFF9-619DF71E01A1}"/>
              </a:ext>
            </a:extLst>
          </p:cNvPr>
          <p:cNvPicPr>
            <a:picLocks noChangeAspect="1"/>
          </p:cNvPicPr>
          <p:nvPr/>
        </p:nvPicPr>
        <p:blipFill>
          <a:blip r:embed="rId9"/>
          <a:stretch>
            <a:fillRect/>
          </a:stretch>
        </p:blipFill>
        <p:spPr>
          <a:xfrm>
            <a:off x="316135" y="4096703"/>
            <a:ext cx="3933826" cy="2369827"/>
          </a:xfrm>
          <a:prstGeom prst="rect">
            <a:avLst/>
          </a:prstGeom>
        </p:spPr>
      </p:pic>
      <p:pic>
        <p:nvPicPr>
          <p:cNvPr id="6" name="图片 5">
            <a:extLst>
              <a:ext uri="{FF2B5EF4-FFF2-40B4-BE49-F238E27FC236}">
                <a16:creationId xmlns="" xmlns:a16="http://schemas.microsoft.com/office/drawing/2014/main" id="{B7D5DDE9-912B-4F43-AD1F-49E019E5D29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78399" y="900114"/>
            <a:ext cx="3175001" cy="1110157"/>
          </a:xfrm>
          <a:prstGeom prst="rect">
            <a:avLst/>
          </a:prstGeom>
        </p:spPr>
      </p:pic>
      <p:pic>
        <p:nvPicPr>
          <p:cNvPr id="12" name="图片 11">
            <a:extLst>
              <a:ext uri="{FF2B5EF4-FFF2-40B4-BE49-F238E27FC236}">
                <a16:creationId xmlns="" xmlns:a16="http://schemas.microsoft.com/office/drawing/2014/main" id="{6F03DC45-FABB-47BC-A512-51E43B1CBA6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978400" y="2061842"/>
            <a:ext cx="3751264" cy="1955485"/>
          </a:xfrm>
          <a:prstGeom prst="rect">
            <a:avLst/>
          </a:prstGeom>
        </p:spPr>
      </p:pic>
      <p:pic>
        <p:nvPicPr>
          <p:cNvPr id="22" name="图片 21">
            <a:extLst>
              <a:ext uri="{FF2B5EF4-FFF2-40B4-BE49-F238E27FC236}">
                <a16:creationId xmlns="" xmlns:a16="http://schemas.microsoft.com/office/drawing/2014/main" id="{B42A0394-0BD1-47B6-B3F4-3CCD60464E2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43400" y="4096703"/>
            <a:ext cx="3300830" cy="2369827"/>
          </a:xfrm>
          <a:prstGeom prst="rect">
            <a:avLst/>
          </a:prstGeom>
        </p:spPr>
      </p:pic>
      <p:pic>
        <p:nvPicPr>
          <p:cNvPr id="16" name="图片 15">
            <a:extLst>
              <a:ext uri="{FF2B5EF4-FFF2-40B4-BE49-F238E27FC236}">
                <a16:creationId xmlns="" xmlns:a16="http://schemas.microsoft.com/office/drawing/2014/main" id="{C5E5D71F-99F5-418F-A063-F65DFEDD983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97721" y="4068898"/>
            <a:ext cx="4240788" cy="2663314"/>
          </a:xfrm>
          <a:prstGeom prst="rect">
            <a:avLst/>
          </a:prstGeom>
        </p:spPr>
      </p:pic>
    </p:spTree>
    <p:extLst>
      <p:ext uri="{BB962C8B-B14F-4D97-AF65-F5344CB8AC3E}">
        <p14:creationId xmlns:p14="http://schemas.microsoft.com/office/powerpoint/2010/main" val="941467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Box 43"/>
          <p:cNvSpPr txBox="1"/>
          <p:nvPr>
            <p:custDataLst>
              <p:tags r:id="rId2"/>
            </p:custDataLst>
          </p:nvPr>
        </p:nvSpPr>
        <p:spPr>
          <a:xfrm>
            <a:off x="1433407" y="1609513"/>
            <a:ext cx="5648113" cy="501650"/>
          </a:xfrm>
          <a:prstGeom prst="rect">
            <a:avLst/>
          </a:prstGeom>
          <a:noFill/>
        </p:spPr>
        <p:txBody>
          <a:bodyPr wrap="square" rtlCol="0">
            <a:spAutoFit/>
          </a:bodyPr>
          <a:lstStyle/>
          <a:p>
            <a:pPr defTabSz="914400">
              <a:defRPr/>
            </a:pPr>
            <a:r>
              <a:rPr lang="en-US" altLang="zh-CN" sz="2665" kern="0" dirty="0">
                <a:solidFill>
                  <a:schemeClr val="dk1"/>
                </a:solidFill>
                <a:latin typeface="黑体" panose="02010609060101010101" charset="-122"/>
                <a:ea typeface="黑体" panose="02010609060101010101" charset="-122"/>
                <a:cs typeface="Montserrat" charset="0"/>
              </a:rPr>
              <a:t>Office scene</a:t>
            </a:r>
          </a:p>
        </p:txBody>
      </p:sp>
      <p:sp>
        <p:nvSpPr>
          <p:cNvPr id="59" name="TextBox 44"/>
          <p:cNvSpPr txBox="1"/>
          <p:nvPr>
            <p:custDataLst>
              <p:tags r:id="rId3"/>
            </p:custDataLst>
          </p:nvPr>
        </p:nvSpPr>
        <p:spPr>
          <a:xfrm>
            <a:off x="1497752" y="2326640"/>
            <a:ext cx="3263055" cy="326051"/>
          </a:xfrm>
          <a:prstGeom prst="rect">
            <a:avLst/>
          </a:prstGeom>
          <a:noFill/>
        </p:spPr>
        <p:txBody>
          <a:bodyPr wrap="square" rtlCol="0">
            <a:spAutoFit/>
          </a:bodyPr>
          <a:lstStyle/>
          <a:p>
            <a:pPr algn="l" defTabSz="914400">
              <a:lnSpc>
                <a:spcPct val="150000"/>
              </a:lnSpc>
              <a:defRPr/>
            </a:pPr>
            <a:r>
              <a:rPr lang="zh-CN" altLang="en-US" sz="1200" kern="0" spc="150" dirty="0">
                <a:solidFill>
                  <a:schemeClr val="dk1"/>
                </a:solidFill>
                <a:latin typeface="黑体" panose="02010609060101010101" charset="-122"/>
                <a:ea typeface="黑体" panose="02010609060101010101" charset="-122"/>
                <a:cs typeface="Montserrat" charset="0"/>
              </a:rPr>
              <a:t>办公面积</a:t>
            </a:r>
            <a:r>
              <a:rPr lang="en-US" altLang="zh-CN" sz="1200" kern="0" spc="150" dirty="0">
                <a:solidFill>
                  <a:schemeClr val="dk1"/>
                </a:solidFill>
                <a:latin typeface="黑体" panose="02010609060101010101" charset="-122"/>
                <a:ea typeface="黑体" panose="02010609060101010101" charset="-122"/>
                <a:cs typeface="Montserrat" charset="0"/>
              </a:rPr>
              <a:t>420</a:t>
            </a:r>
            <a:r>
              <a:rPr lang="zh-CN" altLang="en-US" sz="1200" kern="0" spc="150" dirty="0">
                <a:solidFill>
                  <a:schemeClr val="dk1"/>
                </a:solidFill>
                <a:latin typeface="黑体" panose="02010609060101010101" charset="-122"/>
                <a:ea typeface="黑体" panose="02010609060101010101" charset="-122"/>
                <a:cs typeface="Montserrat" charset="0"/>
              </a:rPr>
              <a:t>余平，座落在华苑产业园区</a:t>
            </a:r>
            <a:endParaRPr lang="en-US" sz="1200" kern="0" spc="150" dirty="0">
              <a:solidFill>
                <a:schemeClr val="dk1"/>
              </a:solidFill>
              <a:latin typeface="黑体" panose="02010609060101010101" charset="-122"/>
              <a:ea typeface="黑体" panose="02010609060101010101" charset="-122"/>
              <a:cs typeface="Montserrat" charset="0"/>
            </a:endParaRPr>
          </a:p>
        </p:txBody>
      </p:sp>
      <p:cxnSp>
        <p:nvCxnSpPr>
          <p:cNvPr id="60" name="Straight Connector 45"/>
          <p:cNvCxnSpPr/>
          <p:nvPr>
            <p:custDataLst>
              <p:tags r:id="rId4"/>
            </p:custDataLst>
          </p:nvPr>
        </p:nvCxnSpPr>
        <p:spPr>
          <a:xfrm>
            <a:off x="1536700" y="2145453"/>
            <a:ext cx="2784687" cy="0"/>
          </a:xfrm>
          <a:prstGeom prst="line">
            <a:avLst/>
          </a:prstGeom>
          <a:ln>
            <a:solidFill>
              <a:schemeClr val="accent4"/>
            </a:solidFill>
          </a:ln>
        </p:spPr>
        <p:style>
          <a:lnRef idx="2">
            <a:schemeClr val="accent4"/>
          </a:lnRef>
          <a:fillRef idx="0">
            <a:schemeClr val="accent4"/>
          </a:fillRef>
          <a:effectRef idx="1">
            <a:schemeClr val="accent4"/>
          </a:effectRef>
          <a:fontRef idx="minor">
            <a:schemeClr val="tx1"/>
          </a:fontRef>
        </p:style>
      </p:cxnSp>
      <p:sp>
        <p:nvSpPr>
          <p:cNvPr id="63" name="TextBox 43"/>
          <p:cNvSpPr txBox="1"/>
          <p:nvPr/>
        </p:nvSpPr>
        <p:spPr>
          <a:xfrm>
            <a:off x="1408853" y="1014307"/>
            <a:ext cx="5648113" cy="829945"/>
          </a:xfrm>
          <a:prstGeom prst="rect">
            <a:avLst/>
          </a:prstGeom>
          <a:noFill/>
        </p:spPr>
        <p:txBody>
          <a:bodyPr wrap="square" rtlCol="0">
            <a:spAutoFit/>
          </a:bodyPr>
          <a:lstStyle/>
          <a:p>
            <a:pPr defTabSz="914400">
              <a:defRPr/>
            </a:pPr>
            <a:r>
              <a:rPr lang="zh-CN" altLang="en-US" sz="4800" b="1" kern="0" spc="300" dirty="0">
                <a:solidFill>
                  <a:srgbClr val="005C60"/>
                </a:solidFill>
                <a:latin typeface="黑体" panose="02010609060101010101" charset="-122"/>
                <a:ea typeface="黑体" panose="02010609060101010101" charset="-122"/>
                <a:cs typeface="Montserrat" charset="0"/>
              </a:rPr>
              <a:t>办公场景</a:t>
            </a:r>
          </a:p>
        </p:txBody>
      </p:sp>
      <p:pic>
        <p:nvPicPr>
          <p:cNvPr id="3" name="图片 2" descr="C:/Users/Administrator/AppData/Local/Temp/picturecompress_20220113172857/output_1.jpgoutput_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95893" y="3495887"/>
            <a:ext cx="4146127" cy="2851573"/>
          </a:xfrm>
          <a:prstGeom prst="rect">
            <a:avLst/>
          </a:prstGeom>
          <a:effectLst>
            <a:softEdge rad="127000"/>
          </a:effectLst>
        </p:spPr>
      </p:pic>
      <p:pic>
        <p:nvPicPr>
          <p:cNvPr id="8" name="图片 7" descr="C:/Users/Administrator/AppData/Local/Temp/picturecompress_20220113172934/output_1.jpgoutput_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542020" y="3582247"/>
            <a:ext cx="3328247" cy="2755053"/>
          </a:xfrm>
          <a:prstGeom prst="rect">
            <a:avLst/>
          </a:prstGeom>
          <a:effectLst>
            <a:softEdge rad="127000"/>
          </a:effectLst>
        </p:spPr>
      </p:pic>
      <p:pic>
        <p:nvPicPr>
          <p:cNvPr id="5" name="图片 4" descr="图片4"/>
          <p:cNvPicPr>
            <a:picLocks noChangeAspect="1"/>
          </p:cNvPicPr>
          <p:nvPr userDrawn="1">
            <p:custDataLst>
              <p:tags r:id="rId5"/>
            </p:custDataLst>
          </p:nvPr>
        </p:nvPicPr>
        <p:blipFill>
          <a:blip r:embed="rId10"/>
          <a:stretch>
            <a:fillRect/>
          </a:stretch>
        </p:blipFill>
        <p:spPr>
          <a:xfrm>
            <a:off x="-24129" y="5300980"/>
            <a:ext cx="1534160" cy="1534160"/>
          </a:xfrm>
          <a:prstGeom prst="rect">
            <a:avLst/>
          </a:prstGeom>
        </p:spPr>
      </p:pic>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办公环境</a:t>
            </a:r>
            <a:endParaRPr lang="zh-CN" altLang="en-US" sz="2400"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9" name="矩形 8"/>
          <p:cNvSpPr/>
          <p:nvPr/>
        </p:nvSpPr>
        <p:spPr>
          <a:xfrm>
            <a:off x="11803380" y="291465"/>
            <a:ext cx="388620" cy="959485"/>
          </a:xfrm>
          <a:prstGeom prst="rect">
            <a:avLst/>
          </a:prstGeom>
          <a:solidFill>
            <a:srgbClr val="00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804015" y="0"/>
            <a:ext cx="387985" cy="70040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 xmlns:a16="http://schemas.microsoft.com/office/drawing/2014/main" id="{670220DB-862A-403E-AE04-166ACA36345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7048" y="3495887"/>
            <a:ext cx="4004339" cy="2792302"/>
          </a:xfrm>
          <a:prstGeom prst="rect">
            <a:avLst/>
          </a:prstGeom>
          <a:effectLst>
            <a:softEdge rad="127000"/>
          </a:effectLst>
        </p:spPr>
      </p:pic>
      <p:pic>
        <p:nvPicPr>
          <p:cNvPr id="6" name="图片 5">
            <a:extLst>
              <a:ext uri="{FF2B5EF4-FFF2-40B4-BE49-F238E27FC236}">
                <a16:creationId xmlns="" xmlns:a16="http://schemas.microsoft.com/office/drawing/2014/main" id="{2F173528-E8A4-4860-BFB5-22956AFFB46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042584" y="1425855"/>
            <a:ext cx="3039670" cy="2223582"/>
          </a:xfrm>
          <a:prstGeom prst="ellipse">
            <a:avLst/>
          </a:prstGeom>
          <a:ln>
            <a:noFill/>
          </a:ln>
          <a:effectLst>
            <a:softEdge rad="203200"/>
          </a:effectLst>
        </p:spPr>
      </p:pic>
      <p:pic>
        <p:nvPicPr>
          <p:cNvPr id="41" name="图片 4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21951" y="640736"/>
            <a:ext cx="4519138" cy="256782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平行四边形 7"/>
          <p:cNvSpPr/>
          <p:nvPr/>
        </p:nvSpPr>
        <p:spPr>
          <a:xfrm>
            <a:off x="7850" y="0"/>
            <a:ext cx="4297449" cy="6858000"/>
          </a:xfrm>
          <a:prstGeom prst="parallelogram">
            <a:avLst>
              <a:gd name="adj" fmla="val 71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258581" y="1819969"/>
            <a:ext cx="2645901" cy="706755"/>
          </a:xfrm>
          <a:prstGeom prst="rect">
            <a:avLst/>
          </a:prstGeom>
          <a:noFill/>
        </p:spPr>
        <p:txBody>
          <a:bodyPr wrap="square" rtlCol="0">
            <a:spAutoFit/>
          </a:bodyPr>
          <a:lstStyle/>
          <a:p>
            <a:r>
              <a:rPr lang="en-US" altLang="zh-CN" sz="4000" b="1" dirty="0">
                <a:solidFill>
                  <a:srgbClr val="017078"/>
                </a:solidFill>
                <a:latin typeface="微软雅黑" panose="020B0503020204020204" pitchFamily="34" charset="-122"/>
                <a:ea typeface="微软雅黑" panose="020B0503020204020204" pitchFamily="34" charset="-122"/>
              </a:rPr>
              <a:t>PART 02</a:t>
            </a:r>
          </a:p>
        </p:txBody>
      </p:sp>
      <p:pic>
        <p:nvPicPr>
          <p:cNvPr id="31" name="图片 30"/>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990601" y="0"/>
            <a:ext cx="6448381" cy="6858000"/>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9" name="矩形 28"/>
          <p:cNvSpPr/>
          <p:nvPr/>
        </p:nvSpPr>
        <p:spPr>
          <a:xfrm>
            <a:off x="6976320" y="2552788"/>
            <a:ext cx="2797316" cy="814070"/>
          </a:xfrm>
          <a:prstGeom prst="rect">
            <a:avLst/>
          </a:prstGeom>
        </p:spPr>
        <p:txBody>
          <a:bodyPr wrap="square" lIns="121960" tIns="60980" rIns="121960" bIns="60980">
            <a:spAutoFit/>
          </a:bodyPr>
          <a:lstStyle/>
          <a:p>
            <a:pPr algn="dist">
              <a:defRPr/>
            </a:pPr>
            <a:r>
              <a:rPr lang="zh-CN" altLang="en-US" sz="45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优势业务</a:t>
            </a:r>
          </a:p>
        </p:txBody>
      </p:sp>
      <p:cxnSp>
        <p:nvCxnSpPr>
          <p:cNvPr id="3" name="直接连接符 2"/>
          <p:cNvCxnSpPr/>
          <p:nvPr/>
        </p:nvCxnSpPr>
        <p:spPr>
          <a:xfrm>
            <a:off x="6153150" y="3619500"/>
            <a:ext cx="4591050" cy="0"/>
          </a:xfrm>
          <a:prstGeom prst="line">
            <a:avLst/>
          </a:prstGeom>
          <a:ln w="38100">
            <a:solidFill>
              <a:srgbClr val="2C5568"/>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6753225" y="3269615"/>
            <a:ext cx="3856990" cy="352425"/>
          </a:xfrm>
          <a:prstGeom prst="rect">
            <a:avLst/>
          </a:prstGeom>
        </p:spPr>
        <p:txBody>
          <a:bodyPr wrap="square">
            <a:spAutoFit/>
          </a:bodyPr>
          <a:lstStyle/>
          <a:p>
            <a:pPr algn="dist"/>
            <a:r>
              <a:rPr lang="en-US" altLang="zh-CN" sz="1700" dirty="0">
                <a:solidFill>
                  <a:srgbClr val="2C5568"/>
                </a:solidFill>
                <a:latin typeface="微软雅黑" panose="020B0503020204020204" pitchFamily="34" charset="-122"/>
                <a:ea typeface="微软雅黑" panose="020B0503020204020204" pitchFamily="34" charset="-122"/>
              </a:rPr>
              <a:t>Advantage  Services</a:t>
            </a:r>
          </a:p>
        </p:txBody>
      </p:sp>
      <p:sp>
        <p:nvSpPr>
          <p:cNvPr id="10" name="矩形 9"/>
          <p:cNvSpPr/>
          <p:nvPr/>
        </p:nvSpPr>
        <p:spPr>
          <a:xfrm>
            <a:off x="6517640" y="3870325"/>
            <a:ext cx="4525645" cy="2352182"/>
          </a:xfrm>
          <a:prstGeom prst="rect">
            <a:avLst/>
          </a:prstGeom>
        </p:spPr>
        <p:txBody>
          <a:bodyPr wrap="square">
            <a:spAutoFit/>
          </a:bodyPr>
          <a:lstStyle/>
          <a:p>
            <a:pPr>
              <a:lnSpc>
                <a:spcPct val="150000"/>
              </a:lnSpc>
            </a:pPr>
            <a:r>
              <a:rPr lang="en-US" altLang="zh-CN" sz="2000" b="1" dirty="0">
                <a:solidFill>
                  <a:srgbClr val="005C60"/>
                </a:solidFill>
                <a:latin typeface="微软雅黑" panose="020B0503020204020204" pitchFamily="34" charset="-122"/>
                <a:ea typeface="微软雅黑" panose="020B0503020204020204" pitchFamily="34" charset="-122"/>
                <a:sym typeface="+mn-ea"/>
              </a:rPr>
              <a:t>· </a:t>
            </a:r>
            <a:r>
              <a:rPr lang="zh-CN" altLang="en-US" sz="2000" b="1" dirty="0">
                <a:solidFill>
                  <a:srgbClr val="005C60"/>
                </a:solidFill>
                <a:latin typeface="微软雅黑" panose="020B0503020204020204" pitchFamily="34" charset="-122"/>
                <a:ea typeface="微软雅黑" panose="020B0503020204020204" pitchFamily="34" charset="-122"/>
                <a:sym typeface="+mn-ea"/>
              </a:rPr>
              <a:t>优势建立在卓越的检索能力上</a:t>
            </a:r>
            <a:endParaRPr lang="en-US" altLang="zh-CN" sz="2000" b="1" dirty="0">
              <a:solidFill>
                <a:srgbClr val="005C60"/>
              </a:solidFill>
              <a:latin typeface="微软雅黑" panose="020B0503020204020204" pitchFamily="34" charset="-122"/>
              <a:ea typeface="微软雅黑" panose="020B0503020204020204" pitchFamily="34" charset="-122"/>
              <a:sym typeface="+mn-ea"/>
            </a:endParaRPr>
          </a:p>
          <a:p>
            <a:pPr>
              <a:lnSpc>
                <a:spcPct val="150000"/>
              </a:lnSpc>
            </a:pPr>
            <a:r>
              <a:rPr lang="en-US" altLang="zh-CN" sz="2000" b="1" dirty="0">
                <a:solidFill>
                  <a:srgbClr val="005C60"/>
                </a:solidFill>
                <a:latin typeface="微软雅黑" panose="020B0503020204020204" pitchFamily="34" charset="-122"/>
                <a:ea typeface="微软雅黑" panose="020B0503020204020204" pitchFamily="34" charset="-122"/>
                <a:sym typeface="+mn-ea"/>
              </a:rPr>
              <a:t>·</a:t>
            </a:r>
            <a:r>
              <a:rPr lang="en-US" altLang="zh-CN" sz="2000" dirty="0">
                <a:solidFill>
                  <a:srgbClr val="005C60"/>
                </a:solidFill>
                <a:latin typeface="微软雅黑" panose="020B0503020204020204" pitchFamily="34" charset="-122"/>
                <a:ea typeface="微软雅黑" panose="020B0503020204020204" pitchFamily="34" charset="-122"/>
                <a:sym typeface="+mn-ea"/>
              </a:rPr>
              <a:t> </a:t>
            </a:r>
            <a:r>
              <a:rPr lang="zh-CN" altLang="en-US" sz="2000" dirty="0">
                <a:solidFill>
                  <a:srgbClr val="005C60"/>
                </a:solidFill>
                <a:latin typeface="微软雅黑" panose="020B0503020204020204" pitchFamily="34" charset="-122"/>
                <a:ea typeface="微软雅黑" panose="020B0503020204020204" pitchFamily="34" charset="-122"/>
                <a:sym typeface="+mn-ea"/>
              </a:rPr>
              <a:t>以场景化咨询为主要特色的成长服务</a:t>
            </a:r>
            <a:endParaRPr lang="en-US" altLang="zh-CN" sz="2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en-US" altLang="zh-CN" sz="2000" b="1" dirty="0">
                <a:solidFill>
                  <a:srgbClr val="005C60"/>
                </a:solidFill>
                <a:latin typeface="微软雅黑" panose="020B0503020204020204" pitchFamily="34" charset="-122"/>
                <a:ea typeface="微软雅黑" panose="020B0503020204020204" pitchFamily="34" charset="-122"/>
                <a:sym typeface="+mn-ea"/>
              </a:rPr>
              <a:t>·</a:t>
            </a:r>
            <a:r>
              <a:rPr lang="en-US" altLang="zh-CN" sz="2000" dirty="0">
                <a:solidFill>
                  <a:srgbClr val="005C60"/>
                </a:solidFill>
                <a:latin typeface="微软雅黑" panose="020B0503020204020204" pitchFamily="34" charset="-122"/>
                <a:ea typeface="微软雅黑" panose="020B0503020204020204" pitchFamily="34" charset="-122"/>
                <a:sym typeface="+mn-ea"/>
              </a:rPr>
              <a:t> </a:t>
            </a:r>
            <a:r>
              <a:rPr lang="en-US" altLang="zh-CN" sz="2000" dirty="0">
                <a:solidFill>
                  <a:schemeClr val="bg1"/>
                </a:solidFill>
                <a:latin typeface="微软雅黑" panose="020B0503020204020204" pitchFamily="34" charset="-122"/>
                <a:ea typeface="微软雅黑" panose="020B0503020204020204" pitchFamily="34" charset="-122"/>
                <a:sym typeface="+mn-ea"/>
              </a:rPr>
              <a:t> </a:t>
            </a:r>
            <a:r>
              <a:rPr lang="zh-CN" altLang="en-US" sz="2000" dirty="0">
                <a:solidFill>
                  <a:srgbClr val="005C60"/>
                </a:solidFill>
                <a:latin typeface="微软雅黑" panose="020B0503020204020204" pitchFamily="34" charset="-122"/>
                <a:ea typeface="微软雅黑" panose="020B0503020204020204" pitchFamily="34" charset="-122"/>
                <a:sym typeface="+mn-ea"/>
              </a:rPr>
              <a:t>科技成果转化解决方案</a:t>
            </a:r>
            <a:endParaRPr lang="zh-CN" altLang="en-US" sz="2000" dirty="0">
              <a:solidFill>
                <a:srgbClr val="005C60"/>
              </a:solidFill>
              <a:latin typeface="微软雅黑" panose="020B0503020204020204" pitchFamily="34" charset="-122"/>
              <a:ea typeface="微软雅黑" panose="020B0503020204020204" pitchFamily="34" charset="-122"/>
            </a:endParaRPr>
          </a:p>
          <a:p>
            <a:pPr>
              <a:lnSpc>
                <a:spcPct val="150000"/>
              </a:lnSpc>
            </a:pPr>
            <a:r>
              <a:rPr lang="en-US" altLang="zh-CN" sz="2000" b="1" dirty="0">
                <a:solidFill>
                  <a:srgbClr val="005C60"/>
                </a:solidFill>
                <a:latin typeface="微软雅黑" panose="020B0503020204020204" pitchFamily="34" charset="-122"/>
                <a:ea typeface="微软雅黑" panose="020B0503020204020204" pitchFamily="34" charset="-122"/>
                <a:sym typeface="+mn-ea"/>
              </a:rPr>
              <a:t>·</a:t>
            </a:r>
            <a:r>
              <a:rPr lang="en-US" altLang="zh-CN" sz="2000" dirty="0">
                <a:solidFill>
                  <a:srgbClr val="005C60"/>
                </a:solidFill>
                <a:latin typeface="微软雅黑" panose="020B0503020204020204" pitchFamily="34" charset="-122"/>
                <a:ea typeface="微软雅黑" panose="020B0503020204020204" pitchFamily="34" charset="-122"/>
                <a:sym typeface="+mn-ea"/>
              </a:rPr>
              <a:t>  </a:t>
            </a:r>
            <a:r>
              <a:rPr lang="zh-CN" altLang="en-US" sz="2000" dirty="0">
                <a:solidFill>
                  <a:srgbClr val="005C60"/>
                </a:solidFill>
                <a:latin typeface="微软雅黑" panose="020B0503020204020204" pitchFamily="34" charset="-122"/>
                <a:ea typeface="微软雅黑" panose="020B0503020204020204" pitchFamily="34" charset="-122"/>
                <a:sym typeface="+mn-ea"/>
              </a:rPr>
              <a:t>以深度检索为基础的代理服务</a:t>
            </a:r>
            <a:endParaRPr lang="zh-CN" altLang="en-US" sz="2000" dirty="0">
              <a:solidFill>
                <a:srgbClr val="005C60"/>
              </a:solidFill>
              <a:latin typeface="微软雅黑" panose="020B0503020204020204" pitchFamily="34" charset="-122"/>
              <a:ea typeface="微软雅黑" panose="020B0503020204020204" pitchFamily="34" charset="-122"/>
            </a:endParaRPr>
          </a:p>
          <a:p>
            <a:pPr>
              <a:lnSpc>
                <a:spcPct val="150000"/>
              </a:lnSpc>
            </a:pPr>
            <a:r>
              <a:rPr lang="en-US" altLang="zh-CN" sz="2000" b="1" dirty="0">
                <a:solidFill>
                  <a:srgbClr val="005C60"/>
                </a:solidFill>
                <a:latin typeface="微软雅黑" panose="020B0503020204020204" pitchFamily="34" charset="-122"/>
                <a:ea typeface="微软雅黑" panose="020B0503020204020204" pitchFamily="34" charset="-122"/>
                <a:sym typeface="+mn-ea"/>
              </a:rPr>
              <a:t>·</a:t>
            </a:r>
            <a:r>
              <a:rPr lang="en-US" altLang="zh-CN" sz="2000" dirty="0">
                <a:solidFill>
                  <a:srgbClr val="005C60"/>
                </a:solidFill>
                <a:latin typeface="微软雅黑" panose="020B0503020204020204" pitchFamily="34" charset="-122"/>
                <a:ea typeface="微软雅黑" panose="020B0503020204020204" pitchFamily="34" charset="-122"/>
                <a:sym typeface="+mn-ea"/>
              </a:rPr>
              <a:t>  </a:t>
            </a:r>
            <a:r>
              <a:rPr lang="zh-CN" altLang="en-US" sz="2000" dirty="0">
                <a:solidFill>
                  <a:srgbClr val="005C60"/>
                </a:solidFill>
                <a:latin typeface="微软雅黑" panose="020B0503020204020204" pitchFamily="34" charset="-122"/>
                <a:ea typeface="微软雅黑" panose="020B0503020204020204" pitchFamily="34" charset="-122"/>
                <a:sym typeface="+mn-ea"/>
              </a:rPr>
              <a:t>涉外服务</a:t>
            </a:r>
            <a:endParaRPr lang="zh-CN" altLang="en-US" sz="2000" dirty="0">
              <a:solidFill>
                <a:srgbClr val="2C5568"/>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81600" y="92446"/>
            <a:ext cx="6924675" cy="480164"/>
            <a:chOff x="5167600" y="113199"/>
            <a:chExt cx="7010400" cy="480164"/>
          </a:xfrm>
          <a:solidFill>
            <a:schemeClr val="accent2">
              <a:lumMod val="75000"/>
            </a:schemeClr>
          </a:solidFill>
        </p:grpSpPr>
        <p:sp>
          <p:nvSpPr>
            <p:cNvPr id="5" name="矩形 4"/>
            <p:cNvSpPr/>
            <p:nvPr/>
          </p:nvSpPr>
          <p:spPr>
            <a:xfrm>
              <a:off x="5167600" y="113199"/>
              <a:ext cx="7010400" cy="480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759912" y="158901"/>
              <a:ext cx="3822131" cy="400110"/>
            </a:xfrm>
            <a:prstGeom prst="rect">
              <a:avLst/>
            </a:prstGeom>
            <a:grp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sym typeface="+mn-ea"/>
                </a:rPr>
                <a:t>以场景化咨询为主要特色的服务</a:t>
              </a:r>
            </a:p>
          </p:txBody>
        </p:sp>
      </p:gr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优势业务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5" name="任意多边形: 形状 4"/>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7" name="任意多边形: 形状 7"/>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3" name="Freeform 11">
            <a:extLst>
              <a:ext uri="{FF2B5EF4-FFF2-40B4-BE49-F238E27FC236}">
                <a16:creationId xmlns="" xmlns:a16="http://schemas.microsoft.com/office/drawing/2014/main" id="{077852E4-EE81-48D7-A781-4A255F98B91E}"/>
              </a:ext>
            </a:extLst>
          </p:cNvPr>
          <p:cNvSpPr>
            <a:spLocks noChangeAspect="1"/>
          </p:cNvSpPr>
          <p:nvPr/>
        </p:nvSpPr>
        <p:spPr bwMode="auto">
          <a:xfrm>
            <a:off x="1684968" y="1966929"/>
            <a:ext cx="1149231" cy="1598772"/>
          </a:xfrm>
          <a:custGeom>
            <a:avLst/>
            <a:gdLst>
              <a:gd name="T0" fmla="*/ 425 w 5704"/>
              <a:gd name="T1" fmla="*/ 33 h 7936"/>
              <a:gd name="T2" fmla="*/ 980 w 5704"/>
              <a:gd name="T3" fmla="*/ 118 h 7936"/>
              <a:gd name="T4" fmla="*/ 1515 w 5704"/>
              <a:gd name="T5" fmla="*/ 249 h 7936"/>
              <a:gd name="T6" fmla="*/ 2029 w 5704"/>
              <a:gd name="T7" fmla="*/ 425 h 7936"/>
              <a:gd name="T8" fmla="*/ 2520 w 5704"/>
              <a:gd name="T9" fmla="*/ 642 h 7936"/>
              <a:gd name="T10" fmla="*/ 2987 w 5704"/>
              <a:gd name="T11" fmla="*/ 898 h 7936"/>
              <a:gd name="T12" fmla="*/ 3424 w 5704"/>
              <a:gd name="T13" fmla="*/ 1190 h 7936"/>
              <a:gd name="T14" fmla="*/ 3830 w 5704"/>
              <a:gd name="T15" fmla="*/ 1517 h 7936"/>
              <a:gd name="T16" fmla="*/ 4225 w 5704"/>
              <a:gd name="T17" fmla="*/ 1899 h 7936"/>
              <a:gd name="T18" fmla="*/ 4585 w 5704"/>
              <a:gd name="T19" fmla="*/ 2321 h 7936"/>
              <a:gd name="T20" fmla="*/ 4901 w 5704"/>
              <a:gd name="T21" fmla="*/ 2774 h 7936"/>
              <a:gd name="T22" fmla="*/ 5168 w 5704"/>
              <a:gd name="T23" fmla="*/ 3258 h 7936"/>
              <a:gd name="T24" fmla="*/ 5385 w 5704"/>
              <a:gd name="T25" fmla="*/ 3766 h 7936"/>
              <a:gd name="T26" fmla="*/ 5548 w 5704"/>
              <a:gd name="T27" fmla="*/ 4298 h 7936"/>
              <a:gd name="T28" fmla="*/ 5656 w 5704"/>
              <a:gd name="T29" fmla="*/ 4849 h 7936"/>
              <a:gd name="T30" fmla="*/ 5702 w 5704"/>
              <a:gd name="T31" fmla="*/ 5419 h 7936"/>
              <a:gd name="T32" fmla="*/ 5699 w 5704"/>
              <a:gd name="T33" fmla="*/ 5738 h 7936"/>
              <a:gd name="T34" fmla="*/ 5676 w 5704"/>
              <a:gd name="T35" fmla="*/ 5988 h 7936"/>
              <a:gd name="T36" fmla="*/ 5635 w 5704"/>
              <a:gd name="T37" fmla="*/ 6258 h 7936"/>
              <a:gd name="T38" fmla="*/ 5579 w 5704"/>
              <a:gd name="T39" fmla="*/ 6543 h 7936"/>
              <a:gd name="T40" fmla="*/ 5507 w 5704"/>
              <a:gd name="T41" fmla="*/ 6843 h 7936"/>
              <a:gd name="T42" fmla="*/ 5418 w 5704"/>
              <a:gd name="T43" fmla="*/ 7155 h 7936"/>
              <a:gd name="T44" fmla="*/ 5316 w 5704"/>
              <a:gd name="T45" fmla="*/ 7476 h 7936"/>
              <a:gd name="T46" fmla="*/ 5201 w 5704"/>
              <a:gd name="T47" fmla="*/ 7807 h 7936"/>
              <a:gd name="T48" fmla="*/ 3547 w 5704"/>
              <a:gd name="T49" fmla="*/ 7864 h 7936"/>
              <a:gd name="T50" fmla="*/ 3666 w 5704"/>
              <a:gd name="T51" fmla="*/ 7574 h 7936"/>
              <a:gd name="T52" fmla="*/ 3797 w 5704"/>
              <a:gd name="T53" fmla="*/ 7227 h 7936"/>
              <a:gd name="T54" fmla="*/ 3970 w 5704"/>
              <a:gd name="T55" fmla="*/ 6709 h 7936"/>
              <a:gd name="T56" fmla="*/ 4081 w 5704"/>
              <a:gd name="T57" fmla="*/ 6293 h 7936"/>
              <a:gd name="T58" fmla="*/ 4127 w 5704"/>
              <a:gd name="T59" fmla="*/ 6076 h 7936"/>
              <a:gd name="T60" fmla="*/ 4159 w 5704"/>
              <a:gd name="T61" fmla="*/ 5874 h 7936"/>
              <a:gd name="T62" fmla="*/ 4178 w 5704"/>
              <a:gd name="T63" fmla="*/ 5690 h 7936"/>
              <a:gd name="T64" fmla="*/ 4180 w 5704"/>
              <a:gd name="T65" fmla="*/ 5460 h 7936"/>
              <a:gd name="T66" fmla="*/ 4147 w 5704"/>
              <a:gd name="T67" fmla="*/ 5054 h 7936"/>
              <a:gd name="T68" fmla="*/ 4069 w 5704"/>
              <a:gd name="T69" fmla="*/ 4658 h 7936"/>
              <a:gd name="T70" fmla="*/ 3952 w 5704"/>
              <a:gd name="T71" fmla="*/ 4277 h 7936"/>
              <a:gd name="T72" fmla="*/ 3795 w 5704"/>
              <a:gd name="T73" fmla="*/ 3912 h 7936"/>
              <a:gd name="T74" fmla="*/ 3601 w 5704"/>
              <a:gd name="T75" fmla="*/ 3566 h 7936"/>
              <a:gd name="T76" fmla="*/ 3373 w 5704"/>
              <a:gd name="T77" fmla="*/ 3240 h 7936"/>
              <a:gd name="T78" fmla="*/ 3113 w 5704"/>
              <a:gd name="T79" fmla="*/ 2935 h 7936"/>
              <a:gd name="T80" fmla="*/ 2827 w 5704"/>
              <a:gd name="T81" fmla="*/ 2659 h 7936"/>
              <a:gd name="T82" fmla="*/ 2528 w 5704"/>
              <a:gd name="T83" fmla="*/ 2419 h 7936"/>
              <a:gd name="T84" fmla="*/ 2207 w 5704"/>
              <a:gd name="T85" fmla="*/ 2203 h 7936"/>
              <a:gd name="T86" fmla="*/ 1863 w 5704"/>
              <a:gd name="T87" fmla="*/ 2013 h 7936"/>
              <a:gd name="T88" fmla="*/ 1502 w 5704"/>
              <a:gd name="T89" fmla="*/ 1852 h 7936"/>
              <a:gd name="T90" fmla="*/ 1121 w 5704"/>
              <a:gd name="T91" fmla="*/ 1720 h 7936"/>
              <a:gd name="T92" fmla="*/ 726 w 5704"/>
              <a:gd name="T93" fmla="*/ 1620 h 7936"/>
              <a:gd name="T94" fmla="*/ 316 w 5704"/>
              <a:gd name="T95" fmla="*/ 1553 h 7936"/>
              <a:gd name="T96" fmla="*/ 0 w 5704"/>
              <a:gd name="T97" fmla="*/ 0 h 7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04" h="7936">
                <a:moveTo>
                  <a:pt x="0" y="0"/>
                </a:moveTo>
                <a:lnTo>
                  <a:pt x="143" y="8"/>
                </a:lnTo>
                <a:lnTo>
                  <a:pt x="285" y="19"/>
                </a:lnTo>
                <a:lnTo>
                  <a:pt x="425" y="33"/>
                </a:lnTo>
                <a:lnTo>
                  <a:pt x="566" y="50"/>
                </a:lnTo>
                <a:lnTo>
                  <a:pt x="704" y="70"/>
                </a:lnTo>
                <a:lnTo>
                  <a:pt x="843" y="92"/>
                </a:lnTo>
                <a:lnTo>
                  <a:pt x="980" y="118"/>
                </a:lnTo>
                <a:lnTo>
                  <a:pt x="1114" y="147"/>
                </a:lnTo>
                <a:lnTo>
                  <a:pt x="1249" y="178"/>
                </a:lnTo>
                <a:lnTo>
                  <a:pt x="1382" y="213"/>
                </a:lnTo>
                <a:lnTo>
                  <a:pt x="1515" y="249"/>
                </a:lnTo>
                <a:lnTo>
                  <a:pt x="1645" y="289"/>
                </a:lnTo>
                <a:lnTo>
                  <a:pt x="1775" y="332"/>
                </a:lnTo>
                <a:lnTo>
                  <a:pt x="1902" y="377"/>
                </a:lnTo>
                <a:lnTo>
                  <a:pt x="2029" y="425"/>
                </a:lnTo>
                <a:lnTo>
                  <a:pt x="2154" y="475"/>
                </a:lnTo>
                <a:lnTo>
                  <a:pt x="2278" y="528"/>
                </a:lnTo>
                <a:lnTo>
                  <a:pt x="2400" y="584"/>
                </a:lnTo>
                <a:lnTo>
                  <a:pt x="2520" y="642"/>
                </a:lnTo>
                <a:lnTo>
                  <a:pt x="2639" y="702"/>
                </a:lnTo>
                <a:lnTo>
                  <a:pt x="2756" y="765"/>
                </a:lnTo>
                <a:lnTo>
                  <a:pt x="2872" y="831"/>
                </a:lnTo>
                <a:lnTo>
                  <a:pt x="2987" y="898"/>
                </a:lnTo>
                <a:lnTo>
                  <a:pt x="3098" y="968"/>
                </a:lnTo>
                <a:lnTo>
                  <a:pt x="3209" y="1040"/>
                </a:lnTo>
                <a:lnTo>
                  <a:pt x="3318" y="1114"/>
                </a:lnTo>
                <a:lnTo>
                  <a:pt x="3424" y="1190"/>
                </a:lnTo>
                <a:lnTo>
                  <a:pt x="3528" y="1269"/>
                </a:lnTo>
                <a:lnTo>
                  <a:pt x="3631" y="1349"/>
                </a:lnTo>
                <a:lnTo>
                  <a:pt x="3732" y="1433"/>
                </a:lnTo>
                <a:lnTo>
                  <a:pt x="3830" y="1517"/>
                </a:lnTo>
                <a:lnTo>
                  <a:pt x="3927" y="1605"/>
                </a:lnTo>
                <a:lnTo>
                  <a:pt x="4029" y="1700"/>
                </a:lnTo>
                <a:lnTo>
                  <a:pt x="4128" y="1798"/>
                </a:lnTo>
                <a:lnTo>
                  <a:pt x="4225" y="1899"/>
                </a:lnTo>
                <a:lnTo>
                  <a:pt x="4318" y="2002"/>
                </a:lnTo>
                <a:lnTo>
                  <a:pt x="4410" y="2106"/>
                </a:lnTo>
                <a:lnTo>
                  <a:pt x="4499" y="2212"/>
                </a:lnTo>
                <a:lnTo>
                  <a:pt x="4585" y="2321"/>
                </a:lnTo>
                <a:lnTo>
                  <a:pt x="4668" y="2432"/>
                </a:lnTo>
                <a:lnTo>
                  <a:pt x="4748" y="2544"/>
                </a:lnTo>
                <a:lnTo>
                  <a:pt x="4825" y="2659"/>
                </a:lnTo>
                <a:lnTo>
                  <a:pt x="4901" y="2774"/>
                </a:lnTo>
                <a:lnTo>
                  <a:pt x="4972" y="2893"/>
                </a:lnTo>
                <a:lnTo>
                  <a:pt x="5040" y="3013"/>
                </a:lnTo>
                <a:lnTo>
                  <a:pt x="5106" y="3135"/>
                </a:lnTo>
                <a:lnTo>
                  <a:pt x="5168" y="3258"/>
                </a:lnTo>
                <a:lnTo>
                  <a:pt x="5227" y="3382"/>
                </a:lnTo>
                <a:lnTo>
                  <a:pt x="5283" y="3508"/>
                </a:lnTo>
                <a:lnTo>
                  <a:pt x="5335" y="3637"/>
                </a:lnTo>
                <a:lnTo>
                  <a:pt x="5385" y="3766"/>
                </a:lnTo>
                <a:lnTo>
                  <a:pt x="5431" y="3897"/>
                </a:lnTo>
                <a:lnTo>
                  <a:pt x="5474" y="4029"/>
                </a:lnTo>
                <a:lnTo>
                  <a:pt x="5513" y="4163"/>
                </a:lnTo>
                <a:lnTo>
                  <a:pt x="5548" y="4298"/>
                </a:lnTo>
                <a:lnTo>
                  <a:pt x="5581" y="4433"/>
                </a:lnTo>
                <a:lnTo>
                  <a:pt x="5609" y="4572"/>
                </a:lnTo>
                <a:lnTo>
                  <a:pt x="5634" y="4710"/>
                </a:lnTo>
                <a:lnTo>
                  <a:pt x="5656" y="4849"/>
                </a:lnTo>
                <a:lnTo>
                  <a:pt x="5672" y="4990"/>
                </a:lnTo>
                <a:lnTo>
                  <a:pt x="5686" y="5132"/>
                </a:lnTo>
                <a:lnTo>
                  <a:pt x="5696" y="5275"/>
                </a:lnTo>
                <a:lnTo>
                  <a:pt x="5702" y="5419"/>
                </a:lnTo>
                <a:lnTo>
                  <a:pt x="5704" y="5564"/>
                </a:lnTo>
                <a:lnTo>
                  <a:pt x="5704" y="5621"/>
                </a:lnTo>
                <a:lnTo>
                  <a:pt x="5702" y="5679"/>
                </a:lnTo>
                <a:lnTo>
                  <a:pt x="5699" y="5738"/>
                </a:lnTo>
                <a:lnTo>
                  <a:pt x="5695" y="5799"/>
                </a:lnTo>
                <a:lnTo>
                  <a:pt x="5690" y="5861"/>
                </a:lnTo>
                <a:lnTo>
                  <a:pt x="5684" y="5925"/>
                </a:lnTo>
                <a:lnTo>
                  <a:pt x="5676" y="5988"/>
                </a:lnTo>
                <a:lnTo>
                  <a:pt x="5667" y="6055"/>
                </a:lnTo>
                <a:lnTo>
                  <a:pt x="5658" y="6121"/>
                </a:lnTo>
                <a:lnTo>
                  <a:pt x="5647" y="6189"/>
                </a:lnTo>
                <a:lnTo>
                  <a:pt x="5635" y="6258"/>
                </a:lnTo>
                <a:lnTo>
                  <a:pt x="5624" y="6328"/>
                </a:lnTo>
                <a:lnTo>
                  <a:pt x="5609" y="6398"/>
                </a:lnTo>
                <a:lnTo>
                  <a:pt x="5595" y="6471"/>
                </a:lnTo>
                <a:lnTo>
                  <a:pt x="5579" y="6543"/>
                </a:lnTo>
                <a:lnTo>
                  <a:pt x="5562" y="6616"/>
                </a:lnTo>
                <a:lnTo>
                  <a:pt x="5545" y="6692"/>
                </a:lnTo>
                <a:lnTo>
                  <a:pt x="5526" y="6766"/>
                </a:lnTo>
                <a:lnTo>
                  <a:pt x="5507" y="6843"/>
                </a:lnTo>
                <a:lnTo>
                  <a:pt x="5485" y="6920"/>
                </a:lnTo>
                <a:lnTo>
                  <a:pt x="5464" y="6996"/>
                </a:lnTo>
                <a:lnTo>
                  <a:pt x="5442" y="7076"/>
                </a:lnTo>
                <a:lnTo>
                  <a:pt x="5418" y="7155"/>
                </a:lnTo>
                <a:lnTo>
                  <a:pt x="5394" y="7234"/>
                </a:lnTo>
                <a:lnTo>
                  <a:pt x="5370" y="7314"/>
                </a:lnTo>
                <a:lnTo>
                  <a:pt x="5344" y="7395"/>
                </a:lnTo>
                <a:lnTo>
                  <a:pt x="5316" y="7476"/>
                </a:lnTo>
                <a:lnTo>
                  <a:pt x="5288" y="7559"/>
                </a:lnTo>
                <a:lnTo>
                  <a:pt x="5260" y="7640"/>
                </a:lnTo>
                <a:lnTo>
                  <a:pt x="5230" y="7724"/>
                </a:lnTo>
                <a:lnTo>
                  <a:pt x="5201" y="7807"/>
                </a:lnTo>
                <a:lnTo>
                  <a:pt x="5169" y="7891"/>
                </a:lnTo>
                <a:lnTo>
                  <a:pt x="5152" y="7936"/>
                </a:lnTo>
                <a:lnTo>
                  <a:pt x="3515" y="7936"/>
                </a:lnTo>
                <a:lnTo>
                  <a:pt x="3547" y="7864"/>
                </a:lnTo>
                <a:lnTo>
                  <a:pt x="3577" y="7790"/>
                </a:lnTo>
                <a:lnTo>
                  <a:pt x="3607" y="7718"/>
                </a:lnTo>
                <a:lnTo>
                  <a:pt x="3637" y="7646"/>
                </a:lnTo>
                <a:lnTo>
                  <a:pt x="3666" y="7574"/>
                </a:lnTo>
                <a:lnTo>
                  <a:pt x="3693" y="7503"/>
                </a:lnTo>
                <a:lnTo>
                  <a:pt x="3722" y="7432"/>
                </a:lnTo>
                <a:lnTo>
                  <a:pt x="3748" y="7362"/>
                </a:lnTo>
                <a:lnTo>
                  <a:pt x="3797" y="7227"/>
                </a:lnTo>
                <a:lnTo>
                  <a:pt x="3844" y="7093"/>
                </a:lnTo>
                <a:lnTo>
                  <a:pt x="3889" y="6962"/>
                </a:lnTo>
                <a:lnTo>
                  <a:pt x="3931" y="6835"/>
                </a:lnTo>
                <a:lnTo>
                  <a:pt x="3970" y="6709"/>
                </a:lnTo>
                <a:lnTo>
                  <a:pt x="4005" y="6586"/>
                </a:lnTo>
                <a:lnTo>
                  <a:pt x="4037" y="6467"/>
                </a:lnTo>
                <a:lnTo>
                  <a:pt x="4067" y="6350"/>
                </a:lnTo>
                <a:lnTo>
                  <a:pt x="4081" y="6293"/>
                </a:lnTo>
                <a:lnTo>
                  <a:pt x="4094" y="6238"/>
                </a:lnTo>
                <a:lnTo>
                  <a:pt x="4106" y="6182"/>
                </a:lnTo>
                <a:lnTo>
                  <a:pt x="4116" y="6129"/>
                </a:lnTo>
                <a:lnTo>
                  <a:pt x="4127" y="6076"/>
                </a:lnTo>
                <a:lnTo>
                  <a:pt x="4136" y="6024"/>
                </a:lnTo>
                <a:lnTo>
                  <a:pt x="4145" y="5972"/>
                </a:lnTo>
                <a:lnTo>
                  <a:pt x="4152" y="5922"/>
                </a:lnTo>
                <a:lnTo>
                  <a:pt x="4159" y="5874"/>
                </a:lnTo>
                <a:lnTo>
                  <a:pt x="4165" y="5825"/>
                </a:lnTo>
                <a:lnTo>
                  <a:pt x="4171" y="5779"/>
                </a:lnTo>
                <a:lnTo>
                  <a:pt x="4174" y="5733"/>
                </a:lnTo>
                <a:lnTo>
                  <a:pt x="4178" y="5690"/>
                </a:lnTo>
                <a:lnTo>
                  <a:pt x="4180" y="5646"/>
                </a:lnTo>
                <a:lnTo>
                  <a:pt x="4181" y="5604"/>
                </a:lnTo>
                <a:lnTo>
                  <a:pt x="4181" y="5564"/>
                </a:lnTo>
                <a:lnTo>
                  <a:pt x="4180" y="5460"/>
                </a:lnTo>
                <a:lnTo>
                  <a:pt x="4176" y="5357"/>
                </a:lnTo>
                <a:lnTo>
                  <a:pt x="4169" y="5256"/>
                </a:lnTo>
                <a:lnTo>
                  <a:pt x="4159" y="5154"/>
                </a:lnTo>
                <a:lnTo>
                  <a:pt x="4147" y="5054"/>
                </a:lnTo>
                <a:lnTo>
                  <a:pt x="4132" y="4953"/>
                </a:lnTo>
                <a:lnTo>
                  <a:pt x="4113" y="4854"/>
                </a:lnTo>
                <a:lnTo>
                  <a:pt x="4093" y="4756"/>
                </a:lnTo>
                <a:lnTo>
                  <a:pt x="4069" y="4658"/>
                </a:lnTo>
                <a:lnTo>
                  <a:pt x="4044" y="4561"/>
                </a:lnTo>
                <a:lnTo>
                  <a:pt x="4016" y="4465"/>
                </a:lnTo>
                <a:lnTo>
                  <a:pt x="3985" y="4371"/>
                </a:lnTo>
                <a:lnTo>
                  <a:pt x="3952" y="4277"/>
                </a:lnTo>
                <a:lnTo>
                  <a:pt x="3915" y="4184"/>
                </a:lnTo>
                <a:lnTo>
                  <a:pt x="3878" y="4093"/>
                </a:lnTo>
                <a:lnTo>
                  <a:pt x="3837" y="4002"/>
                </a:lnTo>
                <a:lnTo>
                  <a:pt x="3795" y="3912"/>
                </a:lnTo>
                <a:lnTo>
                  <a:pt x="3750" y="3824"/>
                </a:lnTo>
                <a:lnTo>
                  <a:pt x="3703" y="3736"/>
                </a:lnTo>
                <a:lnTo>
                  <a:pt x="3653" y="3651"/>
                </a:lnTo>
                <a:lnTo>
                  <a:pt x="3601" y="3566"/>
                </a:lnTo>
                <a:lnTo>
                  <a:pt x="3547" y="3482"/>
                </a:lnTo>
                <a:lnTo>
                  <a:pt x="3491" y="3400"/>
                </a:lnTo>
                <a:lnTo>
                  <a:pt x="3433" y="3319"/>
                </a:lnTo>
                <a:lnTo>
                  <a:pt x="3373" y="3240"/>
                </a:lnTo>
                <a:lnTo>
                  <a:pt x="3312" y="3161"/>
                </a:lnTo>
                <a:lnTo>
                  <a:pt x="3247" y="3084"/>
                </a:lnTo>
                <a:lnTo>
                  <a:pt x="3181" y="3010"/>
                </a:lnTo>
                <a:lnTo>
                  <a:pt x="3113" y="2935"/>
                </a:lnTo>
                <a:lnTo>
                  <a:pt x="3043" y="2863"/>
                </a:lnTo>
                <a:lnTo>
                  <a:pt x="2971" y="2792"/>
                </a:lnTo>
                <a:lnTo>
                  <a:pt x="2898" y="2722"/>
                </a:lnTo>
                <a:lnTo>
                  <a:pt x="2827" y="2659"/>
                </a:lnTo>
                <a:lnTo>
                  <a:pt x="2755" y="2596"/>
                </a:lnTo>
                <a:lnTo>
                  <a:pt x="2681" y="2536"/>
                </a:lnTo>
                <a:lnTo>
                  <a:pt x="2605" y="2477"/>
                </a:lnTo>
                <a:lnTo>
                  <a:pt x="2528" y="2419"/>
                </a:lnTo>
                <a:lnTo>
                  <a:pt x="2450" y="2362"/>
                </a:lnTo>
                <a:lnTo>
                  <a:pt x="2370" y="2308"/>
                </a:lnTo>
                <a:lnTo>
                  <a:pt x="2289" y="2253"/>
                </a:lnTo>
                <a:lnTo>
                  <a:pt x="2207" y="2203"/>
                </a:lnTo>
                <a:lnTo>
                  <a:pt x="2123" y="2153"/>
                </a:lnTo>
                <a:lnTo>
                  <a:pt x="2038" y="2104"/>
                </a:lnTo>
                <a:lnTo>
                  <a:pt x="1951" y="2057"/>
                </a:lnTo>
                <a:lnTo>
                  <a:pt x="1863" y="2013"/>
                </a:lnTo>
                <a:lnTo>
                  <a:pt x="1775" y="1970"/>
                </a:lnTo>
                <a:lnTo>
                  <a:pt x="1685" y="1928"/>
                </a:lnTo>
                <a:lnTo>
                  <a:pt x="1594" y="1889"/>
                </a:lnTo>
                <a:lnTo>
                  <a:pt x="1502" y="1852"/>
                </a:lnTo>
                <a:lnTo>
                  <a:pt x="1408" y="1816"/>
                </a:lnTo>
                <a:lnTo>
                  <a:pt x="1314" y="1782"/>
                </a:lnTo>
                <a:lnTo>
                  <a:pt x="1218" y="1750"/>
                </a:lnTo>
                <a:lnTo>
                  <a:pt x="1121" y="1720"/>
                </a:lnTo>
                <a:lnTo>
                  <a:pt x="1023" y="1692"/>
                </a:lnTo>
                <a:lnTo>
                  <a:pt x="925" y="1666"/>
                </a:lnTo>
                <a:lnTo>
                  <a:pt x="826" y="1641"/>
                </a:lnTo>
                <a:lnTo>
                  <a:pt x="726" y="1620"/>
                </a:lnTo>
                <a:lnTo>
                  <a:pt x="624" y="1600"/>
                </a:lnTo>
                <a:lnTo>
                  <a:pt x="522" y="1582"/>
                </a:lnTo>
                <a:lnTo>
                  <a:pt x="420" y="1566"/>
                </a:lnTo>
                <a:lnTo>
                  <a:pt x="316" y="1553"/>
                </a:lnTo>
                <a:lnTo>
                  <a:pt x="212" y="1541"/>
                </a:lnTo>
                <a:lnTo>
                  <a:pt x="107" y="1531"/>
                </a:lnTo>
                <a:lnTo>
                  <a:pt x="0" y="1524"/>
                </a:lnTo>
                <a:lnTo>
                  <a:pt x="0" y="0"/>
                </a:lnTo>
                <a:close/>
              </a:path>
            </a:pathLst>
          </a:custGeom>
          <a:solidFill>
            <a:srgbClr val="E45448"/>
          </a:solidFill>
          <a:ln w="19050" cap="flat" cmpd="sng" algn="ctr">
            <a:solidFill>
              <a:srgbClr val="D9D9D9"/>
            </a:solidFill>
            <a:prstDash val="solid"/>
            <a:miter lim="800000"/>
          </a:ln>
          <a:effectLst/>
        </p:spPr>
        <p:txBody>
          <a:bodyPr rtlCol="0" anchor="ctr"/>
          <a:lstStyle/>
          <a:p>
            <a:pPr algn="ctr">
              <a:defRPr/>
            </a:pPr>
            <a:endParaRPr lang="zh-CN" altLang="en-US" sz="1400" kern="0" dirty="0">
              <a:solidFill>
                <a:prstClr val="white"/>
              </a:solidFill>
              <a:latin typeface="字魂105号-简雅黑" panose="00000500000000000000" pitchFamily="2" charset="-122"/>
            </a:endParaRPr>
          </a:p>
        </p:txBody>
      </p:sp>
      <p:sp>
        <p:nvSpPr>
          <p:cNvPr id="44" name="Freeform 12">
            <a:extLst>
              <a:ext uri="{FF2B5EF4-FFF2-40B4-BE49-F238E27FC236}">
                <a16:creationId xmlns="" xmlns:a16="http://schemas.microsoft.com/office/drawing/2014/main" id="{EB89E916-CF65-41EE-9A9E-BB4D217ADC4B}"/>
              </a:ext>
            </a:extLst>
          </p:cNvPr>
          <p:cNvSpPr>
            <a:spLocks noChangeAspect="1"/>
          </p:cNvSpPr>
          <p:nvPr/>
        </p:nvSpPr>
        <p:spPr bwMode="auto">
          <a:xfrm>
            <a:off x="423352" y="1966929"/>
            <a:ext cx="1149231" cy="1598772"/>
          </a:xfrm>
          <a:custGeom>
            <a:avLst/>
            <a:gdLst>
              <a:gd name="T0" fmla="*/ 474 w 5704"/>
              <a:gd name="T1" fmla="*/ 7724 h 7936"/>
              <a:gd name="T2" fmla="*/ 360 w 5704"/>
              <a:gd name="T3" fmla="*/ 7395 h 7936"/>
              <a:gd name="T4" fmla="*/ 262 w 5704"/>
              <a:gd name="T5" fmla="*/ 7076 h 7936"/>
              <a:gd name="T6" fmla="*/ 178 w 5704"/>
              <a:gd name="T7" fmla="*/ 6766 h 7936"/>
              <a:gd name="T8" fmla="*/ 109 w 5704"/>
              <a:gd name="T9" fmla="*/ 6471 h 7936"/>
              <a:gd name="T10" fmla="*/ 57 w 5704"/>
              <a:gd name="T11" fmla="*/ 6189 h 7936"/>
              <a:gd name="T12" fmla="*/ 20 w 5704"/>
              <a:gd name="T13" fmla="*/ 5925 h 7936"/>
              <a:gd name="T14" fmla="*/ 2 w 5704"/>
              <a:gd name="T15" fmla="*/ 5679 h 7936"/>
              <a:gd name="T16" fmla="*/ 8 w 5704"/>
              <a:gd name="T17" fmla="*/ 5275 h 7936"/>
              <a:gd name="T18" fmla="*/ 70 w 5704"/>
              <a:gd name="T19" fmla="*/ 4710 h 7936"/>
              <a:gd name="T20" fmla="*/ 191 w 5704"/>
              <a:gd name="T21" fmla="*/ 4163 h 7936"/>
              <a:gd name="T22" fmla="*/ 369 w 5704"/>
              <a:gd name="T23" fmla="*/ 3637 h 7936"/>
              <a:gd name="T24" fmla="*/ 598 w 5704"/>
              <a:gd name="T25" fmla="*/ 3135 h 7936"/>
              <a:gd name="T26" fmla="*/ 879 w 5704"/>
              <a:gd name="T27" fmla="*/ 2659 h 7936"/>
              <a:gd name="T28" fmla="*/ 1205 w 5704"/>
              <a:gd name="T29" fmla="*/ 2212 h 7936"/>
              <a:gd name="T30" fmla="*/ 1576 w 5704"/>
              <a:gd name="T31" fmla="*/ 1798 h 7936"/>
              <a:gd name="T32" fmla="*/ 1972 w 5704"/>
              <a:gd name="T33" fmla="*/ 1433 h 7936"/>
              <a:gd name="T34" fmla="*/ 2386 w 5704"/>
              <a:gd name="T35" fmla="*/ 1114 h 7936"/>
              <a:gd name="T36" fmla="*/ 2832 w 5704"/>
              <a:gd name="T37" fmla="*/ 831 h 7936"/>
              <a:gd name="T38" fmla="*/ 3304 w 5704"/>
              <a:gd name="T39" fmla="*/ 584 h 7936"/>
              <a:gd name="T40" fmla="*/ 3802 w 5704"/>
              <a:gd name="T41" fmla="*/ 377 h 7936"/>
              <a:gd name="T42" fmla="*/ 4322 w 5704"/>
              <a:gd name="T43" fmla="*/ 213 h 7936"/>
              <a:gd name="T44" fmla="*/ 4861 w 5704"/>
              <a:gd name="T45" fmla="*/ 92 h 7936"/>
              <a:gd name="T46" fmla="*/ 5419 w 5704"/>
              <a:gd name="T47" fmla="*/ 19 h 7936"/>
              <a:gd name="T48" fmla="*/ 5597 w 5704"/>
              <a:gd name="T49" fmla="*/ 1531 h 7936"/>
              <a:gd name="T50" fmla="*/ 5182 w 5704"/>
              <a:gd name="T51" fmla="*/ 1582 h 7936"/>
              <a:gd name="T52" fmla="*/ 4779 w 5704"/>
              <a:gd name="T53" fmla="*/ 1666 h 7936"/>
              <a:gd name="T54" fmla="*/ 4390 w 5704"/>
              <a:gd name="T55" fmla="*/ 1782 h 7936"/>
              <a:gd name="T56" fmla="*/ 4019 w 5704"/>
              <a:gd name="T57" fmla="*/ 1928 h 7936"/>
              <a:gd name="T58" fmla="*/ 3666 w 5704"/>
              <a:gd name="T59" fmla="*/ 2104 h 7936"/>
              <a:gd name="T60" fmla="*/ 3334 w 5704"/>
              <a:gd name="T61" fmla="*/ 2308 h 7936"/>
              <a:gd name="T62" fmla="*/ 3023 w 5704"/>
              <a:gd name="T63" fmla="*/ 2536 h 7936"/>
              <a:gd name="T64" fmla="*/ 2733 w 5704"/>
              <a:gd name="T65" fmla="*/ 2792 h 7936"/>
              <a:gd name="T66" fmla="*/ 2457 w 5704"/>
              <a:gd name="T67" fmla="*/ 3084 h 7936"/>
              <a:gd name="T68" fmla="*/ 2213 w 5704"/>
              <a:gd name="T69" fmla="*/ 3400 h 7936"/>
              <a:gd name="T70" fmla="*/ 2001 w 5704"/>
              <a:gd name="T71" fmla="*/ 3736 h 7936"/>
              <a:gd name="T72" fmla="*/ 1826 w 5704"/>
              <a:gd name="T73" fmla="*/ 4093 h 7936"/>
              <a:gd name="T74" fmla="*/ 1688 w 5704"/>
              <a:gd name="T75" fmla="*/ 4465 h 7936"/>
              <a:gd name="T76" fmla="*/ 1591 w 5704"/>
              <a:gd name="T77" fmla="*/ 4854 h 7936"/>
              <a:gd name="T78" fmla="*/ 1535 w 5704"/>
              <a:gd name="T79" fmla="*/ 5256 h 7936"/>
              <a:gd name="T80" fmla="*/ 1523 w 5704"/>
              <a:gd name="T81" fmla="*/ 5604 h 7936"/>
              <a:gd name="T82" fmla="*/ 1533 w 5704"/>
              <a:gd name="T83" fmla="*/ 5779 h 7936"/>
              <a:gd name="T84" fmla="*/ 1559 w 5704"/>
              <a:gd name="T85" fmla="*/ 5972 h 7936"/>
              <a:gd name="T86" fmla="*/ 1598 w 5704"/>
              <a:gd name="T87" fmla="*/ 6182 h 7936"/>
              <a:gd name="T88" fmla="*/ 1667 w 5704"/>
              <a:gd name="T89" fmla="*/ 6467 h 7936"/>
              <a:gd name="T90" fmla="*/ 1815 w 5704"/>
              <a:gd name="T91" fmla="*/ 6962 h 7936"/>
              <a:gd name="T92" fmla="*/ 1982 w 5704"/>
              <a:gd name="T93" fmla="*/ 7432 h 7936"/>
              <a:gd name="T94" fmla="*/ 2097 w 5704"/>
              <a:gd name="T95" fmla="*/ 7718 h 7936"/>
              <a:gd name="T96" fmla="*/ 552 w 5704"/>
              <a:gd name="T97" fmla="*/ 7936 h 7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04" h="7936">
                <a:moveTo>
                  <a:pt x="552" y="7936"/>
                </a:moveTo>
                <a:lnTo>
                  <a:pt x="535" y="7891"/>
                </a:lnTo>
                <a:lnTo>
                  <a:pt x="503" y="7807"/>
                </a:lnTo>
                <a:lnTo>
                  <a:pt x="474" y="7724"/>
                </a:lnTo>
                <a:lnTo>
                  <a:pt x="444" y="7640"/>
                </a:lnTo>
                <a:lnTo>
                  <a:pt x="416" y="7559"/>
                </a:lnTo>
                <a:lnTo>
                  <a:pt x="388" y="7476"/>
                </a:lnTo>
                <a:lnTo>
                  <a:pt x="360" y="7395"/>
                </a:lnTo>
                <a:lnTo>
                  <a:pt x="334" y="7314"/>
                </a:lnTo>
                <a:lnTo>
                  <a:pt x="310" y="7234"/>
                </a:lnTo>
                <a:lnTo>
                  <a:pt x="286" y="7155"/>
                </a:lnTo>
                <a:lnTo>
                  <a:pt x="262" y="7076"/>
                </a:lnTo>
                <a:lnTo>
                  <a:pt x="240" y="6996"/>
                </a:lnTo>
                <a:lnTo>
                  <a:pt x="219" y="6920"/>
                </a:lnTo>
                <a:lnTo>
                  <a:pt x="197" y="6843"/>
                </a:lnTo>
                <a:lnTo>
                  <a:pt x="178" y="6766"/>
                </a:lnTo>
                <a:lnTo>
                  <a:pt x="159" y="6692"/>
                </a:lnTo>
                <a:lnTo>
                  <a:pt x="142" y="6616"/>
                </a:lnTo>
                <a:lnTo>
                  <a:pt x="125" y="6543"/>
                </a:lnTo>
                <a:lnTo>
                  <a:pt x="109" y="6471"/>
                </a:lnTo>
                <a:lnTo>
                  <a:pt x="95" y="6398"/>
                </a:lnTo>
                <a:lnTo>
                  <a:pt x="80" y="6328"/>
                </a:lnTo>
                <a:lnTo>
                  <a:pt x="69" y="6258"/>
                </a:lnTo>
                <a:lnTo>
                  <a:pt x="57" y="6189"/>
                </a:lnTo>
                <a:lnTo>
                  <a:pt x="46" y="6121"/>
                </a:lnTo>
                <a:lnTo>
                  <a:pt x="37" y="6055"/>
                </a:lnTo>
                <a:lnTo>
                  <a:pt x="28" y="5988"/>
                </a:lnTo>
                <a:lnTo>
                  <a:pt x="20" y="5925"/>
                </a:lnTo>
                <a:lnTo>
                  <a:pt x="14" y="5861"/>
                </a:lnTo>
                <a:lnTo>
                  <a:pt x="9" y="5799"/>
                </a:lnTo>
                <a:lnTo>
                  <a:pt x="5" y="5738"/>
                </a:lnTo>
                <a:lnTo>
                  <a:pt x="2" y="5679"/>
                </a:lnTo>
                <a:lnTo>
                  <a:pt x="0" y="5621"/>
                </a:lnTo>
                <a:lnTo>
                  <a:pt x="0" y="5564"/>
                </a:lnTo>
                <a:lnTo>
                  <a:pt x="2" y="5419"/>
                </a:lnTo>
                <a:lnTo>
                  <a:pt x="8" y="5275"/>
                </a:lnTo>
                <a:lnTo>
                  <a:pt x="18" y="5132"/>
                </a:lnTo>
                <a:lnTo>
                  <a:pt x="32" y="4990"/>
                </a:lnTo>
                <a:lnTo>
                  <a:pt x="48" y="4849"/>
                </a:lnTo>
                <a:lnTo>
                  <a:pt x="70" y="4710"/>
                </a:lnTo>
                <a:lnTo>
                  <a:pt x="95" y="4572"/>
                </a:lnTo>
                <a:lnTo>
                  <a:pt x="123" y="4433"/>
                </a:lnTo>
                <a:lnTo>
                  <a:pt x="156" y="4298"/>
                </a:lnTo>
                <a:lnTo>
                  <a:pt x="191" y="4163"/>
                </a:lnTo>
                <a:lnTo>
                  <a:pt x="230" y="4029"/>
                </a:lnTo>
                <a:lnTo>
                  <a:pt x="273" y="3897"/>
                </a:lnTo>
                <a:lnTo>
                  <a:pt x="319" y="3766"/>
                </a:lnTo>
                <a:lnTo>
                  <a:pt x="369" y="3637"/>
                </a:lnTo>
                <a:lnTo>
                  <a:pt x="421" y="3508"/>
                </a:lnTo>
                <a:lnTo>
                  <a:pt x="477" y="3382"/>
                </a:lnTo>
                <a:lnTo>
                  <a:pt x="536" y="3258"/>
                </a:lnTo>
                <a:lnTo>
                  <a:pt x="598" y="3135"/>
                </a:lnTo>
                <a:lnTo>
                  <a:pt x="664" y="3013"/>
                </a:lnTo>
                <a:lnTo>
                  <a:pt x="732" y="2893"/>
                </a:lnTo>
                <a:lnTo>
                  <a:pt x="803" y="2774"/>
                </a:lnTo>
                <a:lnTo>
                  <a:pt x="879" y="2659"/>
                </a:lnTo>
                <a:lnTo>
                  <a:pt x="956" y="2544"/>
                </a:lnTo>
                <a:lnTo>
                  <a:pt x="1036" y="2432"/>
                </a:lnTo>
                <a:lnTo>
                  <a:pt x="1119" y="2321"/>
                </a:lnTo>
                <a:lnTo>
                  <a:pt x="1205" y="2212"/>
                </a:lnTo>
                <a:lnTo>
                  <a:pt x="1294" y="2106"/>
                </a:lnTo>
                <a:lnTo>
                  <a:pt x="1386" y="2002"/>
                </a:lnTo>
                <a:lnTo>
                  <a:pt x="1479" y="1899"/>
                </a:lnTo>
                <a:lnTo>
                  <a:pt x="1576" y="1798"/>
                </a:lnTo>
                <a:lnTo>
                  <a:pt x="1675" y="1700"/>
                </a:lnTo>
                <a:lnTo>
                  <a:pt x="1777" y="1605"/>
                </a:lnTo>
                <a:lnTo>
                  <a:pt x="1874" y="1517"/>
                </a:lnTo>
                <a:lnTo>
                  <a:pt x="1972" y="1433"/>
                </a:lnTo>
                <a:lnTo>
                  <a:pt x="2073" y="1349"/>
                </a:lnTo>
                <a:lnTo>
                  <a:pt x="2176" y="1269"/>
                </a:lnTo>
                <a:lnTo>
                  <a:pt x="2280" y="1190"/>
                </a:lnTo>
                <a:lnTo>
                  <a:pt x="2386" y="1114"/>
                </a:lnTo>
                <a:lnTo>
                  <a:pt x="2495" y="1040"/>
                </a:lnTo>
                <a:lnTo>
                  <a:pt x="2606" y="968"/>
                </a:lnTo>
                <a:lnTo>
                  <a:pt x="2717" y="898"/>
                </a:lnTo>
                <a:lnTo>
                  <a:pt x="2832" y="831"/>
                </a:lnTo>
                <a:lnTo>
                  <a:pt x="2948" y="765"/>
                </a:lnTo>
                <a:lnTo>
                  <a:pt x="3065" y="702"/>
                </a:lnTo>
                <a:lnTo>
                  <a:pt x="3184" y="642"/>
                </a:lnTo>
                <a:lnTo>
                  <a:pt x="3304" y="584"/>
                </a:lnTo>
                <a:lnTo>
                  <a:pt x="3426" y="528"/>
                </a:lnTo>
                <a:lnTo>
                  <a:pt x="3550" y="475"/>
                </a:lnTo>
                <a:lnTo>
                  <a:pt x="3675" y="425"/>
                </a:lnTo>
                <a:lnTo>
                  <a:pt x="3802" y="377"/>
                </a:lnTo>
                <a:lnTo>
                  <a:pt x="3929" y="332"/>
                </a:lnTo>
                <a:lnTo>
                  <a:pt x="4059" y="289"/>
                </a:lnTo>
                <a:lnTo>
                  <a:pt x="4189" y="249"/>
                </a:lnTo>
                <a:lnTo>
                  <a:pt x="4322" y="213"/>
                </a:lnTo>
                <a:lnTo>
                  <a:pt x="4455" y="178"/>
                </a:lnTo>
                <a:lnTo>
                  <a:pt x="4590" y="147"/>
                </a:lnTo>
                <a:lnTo>
                  <a:pt x="4724" y="118"/>
                </a:lnTo>
                <a:lnTo>
                  <a:pt x="4861" y="92"/>
                </a:lnTo>
                <a:lnTo>
                  <a:pt x="5000" y="70"/>
                </a:lnTo>
                <a:lnTo>
                  <a:pt x="5138" y="50"/>
                </a:lnTo>
                <a:lnTo>
                  <a:pt x="5279" y="33"/>
                </a:lnTo>
                <a:lnTo>
                  <a:pt x="5419" y="19"/>
                </a:lnTo>
                <a:lnTo>
                  <a:pt x="5561" y="8"/>
                </a:lnTo>
                <a:lnTo>
                  <a:pt x="5704" y="0"/>
                </a:lnTo>
                <a:lnTo>
                  <a:pt x="5704" y="1524"/>
                </a:lnTo>
                <a:lnTo>
                  <a:pt x="5597" y="1531"/>
                </a:lnTo>
                <a:lnTo>
                  <a:pt x="5492" y="1541"/>
                </a:lnTo>
                <a:lnTo>
                  <a:pt x="5388" y="1553"/>
                </a:lnTo>
                <a:lnTo>
                  <a:pt x="5284" y="1566"/>
                </a:lnTo>
                <a:lnTo>
                  <a:pt x="5182" y="1582"/>
                </a:lnTo>
                <a:lnTo>
                  <a:pt x="5080" y="1600"/>
                </a:lnTo>
                <a:lnTo>
                  <a:pt x="4978" y="1620"/>
                </a:lnTo>
                <a:lnTo>
                  <a:pt x="4878" y="1641"/>
                </a:lnTo>
                <a:lnTo>
                  <a:pt x="4779" y="1666"/>
                </a:lnTo>
                <a:lnTo>
                  <a:pt x="4681" y="1692"/>
                </a:lnTo>
                <a:lnTo>
                  <a:pt x="4583" y="1720"/>
                </a:lnTo>
                <a:lnTo>
                  <a:pt x="4486" y="1750"/>
                </a:lnTo>
                <a:lnTo>
                  <a:pt x="4390" y="1782"/>
                </a:lnTo>
                <a:lnTo>
                  <a:pt x="4296" y="1816"/>
                </a:lnTo>
                <a:lnTo>
                  <a:pt x="4202" y="1852"/>
                </a:lnTo>
                <a:lnTo>
                  <a:pt x="4110" y="1889"/>
                </a:lnTo>
                <a:lnTo>
                  <a:pt x="4019" y="1928"/>
                </a:lnTo>
                <a:lnTo>
                  <a:pt x="3929" y="1970"/>
                </a:lnTo>
                <a:lnTo>
                  <a:pt x="3841" y="2013"/>
                </a:lnTo>
                <a:lnTo>
                  <a:pt x="3753" y="2057"/>
                </a:lnTo>
                <a:lnTo>
                  <a:pt x="3666" y="2104"/>
                </a:lnTo>
                <a:lnTo>
                  <a:pt x="3581" y="2153"/>
                </a:lnTo>
                <a:lnTo>
                  <a:pt x="3497" y="2203"/>
                </a:lnTo>
                <a:lnTo>
                  <a:pt x="3415" y="2253"/>
                </a:lnTo>
                <a:lnTo>
                  <a:pt x="3334" y="2308"/>
                </a:lnTo>
                <a:lnTo>
                  <a:pt x="3254" y="2362"/>
                </a:lnTo>
                <a:lnTo>
                  <a:pt x="3176" y="2419"/>
                </a:lnTo>
                <a:lnTo>
                  <a:pt x="3099" y="2477"/>
                </a:lnTo>
                <a:lnTo>
                  <a:pt x="3023" y="2536"/>
                </a:lnTo>
                <a:lnTo>
                  <a:pt x="2949" y="2596"/>
                </a:lnTo>
                <a:lnTo>
                  <a:pt x="2877" y="2659"/>
                </a:lnTo>
                <a:lnTo>
                  <a:pt x="2806" y="2722"/>
                </a:lnTo>
                <a:lnTo>
                  <a:pt x="2733" y="2792"/>
                </a:lnTo>
                <a:lnTo>
                  <a:pt x="2661" y="2863"/>
                </a:lnTo>
                <a:lnTo>
                  <a:pt x="2591" y="2935"/>
                </a:lnTo>
                <a:lnTo>
                  <a:pt x="2523" y="3010"/>
                </a:lnTo>
                <a:lnTo>
                  <a:pt x="2457" y="3084"/>
                </a:lnTo>
                <a:lnTo>
                  <a:pt x="2392" y="3161"/>
                </a:lnTo>
                <a:lnTo>
                  <a:pt x="2331" y="3240"/>
                </a:lnTo>
                <a:lnTo>
                  <a:pt x="2271" y="3319"/>
                </a:lnTo>
                <a:lnTo>
                  <a:pt x="2213" y="3400"/>
                </a:lnTo>
                <a:lnTo>
                  <a:pt x="2157" y="3482"/>
                </a:lnTo>
                <a:lnTo>
                  <a:pt x="2103" y="3566"/>
                </a:lnTo>
                <a:lnTo>
                  <a:pt x="2051" y="3651"/>
                </a:lnTo>
                <a:lnTo>
                  <a:pt x="2001" y="3736"/>
                </a:lnTo>
                <a:lnTo>
                  <a:pt x="1954" y="3824"/>
                </a:lnTo>
                <a:lnTo>
                  <a:pt x="1909" y="3912"/>
                </a:lnTo>
                <a:lnTo>
                  <a:pt x="1867" y="4002"/>
                </a:lnTo>
                <a:lnTo>
                  <a:pt x="1826" y="4093"/>
                </a:lnTo>
                <a:lnTo>
                  <a:pt x="1789" y="4184"/>
                </a:lnTo>
                <a:lnTo>
                  <a:pt x="1752" y="4277"/>
                </a:lnTo>
                <a:lnTo>
                  <a:pt x="1719" y="4371"/>
                </a:lnTo>
                <a:lnTo>
                  <a:pt x="1688" y="4465"/>
                </a:lnTo>
                <a:lnTo>
                  <a:pt x="1660" y="4561"/>
                </a:lnTo>
                <a:lnTo>
                  <a:pt x="1635" y="4658"/>
                </a:lnTo>
                <a:lnTo>
                  <a:pt x="1611" y="4756"/>
                </a:lnTo>
                <a:lnTo>
                  <a:pt x="1591" y="4854"/>
                </a:lnTo>
                <a:lnTo>
                  <a:pt x="1572" y="4953"/>
                </a:lnTo>
                <a:lnTo>
                  <a:pt x="1557" y="5054"/>
                </a:lnTo>
                <a:lnTo>
                  <a:pt x="1545" y="5154"/>
                </a:lnTo>
                <a:lnTo>
                  <a:pt x="1535" y="5256"/>
                </a:lnTo>
                <a:lnTo>
                  <a:pt x="1528" y="5357"/>
                </a:lnTo>
                <a:lnTo>
                  <a:pt x="1524" y="5460"/>
                </a:lnTo>
                <a:lnTo>
                  <a:pt x="1523" y="5564"/>
                </a:lnTo>
                <a:lnTo>
                  <a:pt x="1523" y="5604"/>
                </a:lnTo>
                <a:lnTo>
                  <a:pt x="1524" y="5646"/>
                </a:lnTo>
                <a:lnTo>
                  <a:pt x="1526" y="5690"/>
                </a:lnTo>
                <a:lnTo>
                  <a:pt x="1530" y="5733"/>
                </a:lnTo>
                <a:lnTo>
                  <a:pt x="1533" y="5779"/>
                </a:lnTo>
                <a:lnTo>
                  <a:pt x="1539" y="5825"/>
                </a:lnTo>
                <a:lnTo>
                  <a:pt x="1545" y="5874"/>
                </a:lnTo>
                <a:lnTo>
                  <a:pt x="1552" y="5922"/>
                </a:lnTo>
                <a:lnTo>
                  <a:pt x="1559" y="5972"/>
                </a:lnTo>
                <a:lnTo>
                  <a:pt x="1568" y="6024"/>
                </a:lnTo>
                <a:lnTo>
                  <a:pt x="1577" y="6076"/>
                </a:lnTo>
                <a:lnTo>
                  <a:pt x="1588" y="6129"/>
                </a:lnTo>
                <a:lnTo>
                  <a:pt x="1598" y="6182"/>
                </a:lnTo>
                <a:lnTo>
                  <a:pt x="1610" y="6238"/>
                </a:lnTo>
                <a:lnTo>
                  <a:pt x="1623" y="6293"/>
                </a:lnTo>
                <a:lnTo>
                  <a:pt x="1637" y="6350"/>
                </a:lnTo>
                <a:lnTo>
                  <a:pt x="1667" y="6467"/>
                </a:lnTo>
                <a:lnTo>
                  <a:pt x="1699" y="6586"/>
                </a:lnTo>
                <a:lnTo>
                  <a:pt x="1734" y="6709"/>
                </a:lnTo>
                <a:lnTo>
                  <a:pt x="1773" y="6835"/>
                </a:lnTo>
                <a:lnTo>
                  <a:pt x="1815" y="6962"/>
                </a:lnTo>
                <a:lnTo>
                  <a:pt x="1860" y="7093"/>
                </a:lnTo>
                <a:lnTo>
                  <a:pt x="1907" y="7227"/>
                </a:lnTo>
                <a:lnTo>
                  <a:pt x="1956" y="7362"/>
                </a:lnTo>
                <a:lnTo>
                  <a:pt x="1982" y="7432"/>
                </a:lnTo>
                <a:lnTo>
                  <a:pt x="2011" y="7503"/>
                </a:lnTo>
                <a:lnTo>
                  <a:pt x="2038" y="7574"/>
                </a:lnTo>
                <a:lnTo>
                  <a:pt x="2067" y="7646"/>
                </a:lnTo>
                <a:lnTo>
                  <a:pt x="2097" y="7718"/>
                </a:lnTo>
                <a:lnTo>
                  <a:pt x="2127" y="7790"/>
                </a:lnTo>
                <a:lnTo>
                  <a:pt x="2157" y="7864"/>
                </a:lnTo>
                <a:lnTo>
                  <a:pt x="2189" y="7936"/>
                </a:lnTo>
                <a:lnTo>
                  <a:pt x="552" y="7936"/>
                </a:lnTo>
                <a:close/>
              </a:path>
            </a:pathLst>
          </a:custGeom>
          <a:solidFill>
            <a:srgbClr val="0E7779"/>
          </a:solidFill>
          <a:ln w="19050" cap="flat" cmpd="sng" algn="ctr">
            <a:solidFill>
              <a:srgbClr val="D9D9D9"/>
            </a:solidFill>
            <a:prstDash val="solid"/>
            <a:miter lim="800000"/>
          </a:ln>
          <a:effectLst/>
        </p:spPr>
        <p:txBody>
          <a:bodyPr anchor="ctr"/>
          <a:lstStyle/>
          <a:p>
            <a:pPr algn="ctr" defTabSz="609309">
              <a:defRPr/>
            </a:pPr>
            <a:endParaRPr lang="zh-CN" altLang="en-US" sz="900" kern="0" dirty="0">
              <a:solidFill>
                <a:srgbClr val="FFFFFF"/>
              </a:solidFill>
              <a:latin typeface="字魂105号-简雅黑" panose="00000500000000000000" pitchFamily="2" charset="-122"/>
              <a:ea typeface="宋体" panose="02010600030101010101" pitchFamily="2" charset="-122"/>
            </a:endParaRPr>
          </a:p>
        </p:txBody>
      </p:sp>
      <p:sp>
        <p:nvSpPr>
          <p:cNvPr id="45" name="Freeform 13">
            <a:extLst>
              <a:ext uri="{FF2B5EF4-FFF2-40B4-BE49-F238E27FC236}">
                <a16:creationId xmlns="" xmlns:a16="http://schemas.microsoft.com/office/drawing/2014/main" id="{B3FF1C66-6CA0-4420-83E5-F2C93474DFA4}"/>
              </a:ext>
            </a:extLst>
          </p:cNvPr>
          <p:cNvSpPr>
            <a:spLocks noChangeAspect="1"/>
          </p:cNvSpPr>
          <p:nvPr/>
        </p:nvSpPr>
        <p:spPr bwMode="auto">
          <a:xfrm>
            <a:off x="1684968" y="3678088"/>
            <a:ext cx="992134" cy="1323246"/>
          </a:xfrm>
          <a:custGeom>
            <a:avLst/>
            <a:gdLst>
              <a:gd name="T0" fmla="*/ 1333 w 4924"/>
              <a:gd name="T1" fmla="*/ 5049 h 6567"/>
              <a:gd name="T2" fmla="*/ 1356 w 4924"/>
              <a:gd name="T3" fmla="*/ 5026 h 6567"/>
              <a:gd name="T4" fmla="*/ 1380 w 4924"/>
              <a:gd name="T5" fmla="*/ 4978 h 6567"/>
              <a:gd name="T6" fmla="*/ 1404 w 4924"/>
              <a:gd name="T7" fmla="*/ 4910 h 6567"/>
              <a:gd name="T8" fmla="*/ 1432 w 4924"/>
              <a:gd name="T9" fmla="*/ 4792 h 6567"/>
              <a:gd name="T10" fmla="*/ 1472 w 4924"/>
              <a:gd name="T11" fmla="*/ 4575 h 6567"/>
              <a:gd name="T12" fmla="*/ 1509 w 4924"/>
              <a:gd name="T13" fmla="*/ 4336 h 6567"/>
              <a:gd name="T14" fmla="*/ 1542 w 4924"/>
              <a:gd name="T15" fmla="*/ 4100 h 6567"/>
              <a:gd name="T16" fmla="*/ 1553 w 4924"/>
              <a:gd name="T17" fmla="*/ 4018 h 6567"/>
              <a:gd name="T18" fmla="*/ 1557 w 4924"/>
              <a:gd name="T19" fmla="*/ 3979 h 6567"/>
              <a:gd name="T20" fmla="*/ 1574 w 4924"/>
              <a:gd name="T21" fmla="*/ 3867 h 6567"/>
              <a:gd name="T22" fmla="*/ 1618 w 4924"/>
              <a:gd name="T23" fmla="*/ 3629 h 6567"/>
              <a:gd name="T24" fmla="*/ 1673 w 4924"/>
              <a:gd name="T25" fmla="*/ 3388 h 6567"/>
              <a:gd name="T26" fmla="*/ 1739 w 4924"/>
              <a:gd name="T27" fmla="*/ 3145 h 6567"/>
              <a:gd name="T28" fmla="*/ 1815 w 4924"/>
              <a:gd name="T29" fmla="*/ 2900 h 6567"/>
              <a:gd name="T30" fmla="*/ 1899 w 4924"/>
              <a:gd name="T31" fmla="*/ 2657 h 6567"/>
              <a:gd name="T32" fmla="*/ 1997 w 4924"/>
              <a:gd name="T33" fmla="*/ 2401 h 6567"/>
              <a:gd name="T34" fmla="*/ 2103 w 4924"/>
              <a:gd name="T35" fmla="*/ 2148 h 6567"/>
              <a:gd name="T36" fmla="*/ 2215 w 4924"/>
              <a:gd name="T37" fmla="*/ 1903 h 6567"/>
              <a:gd name="T38" fmla="*/ 2333 w 4924"/>
              <a:gd name="T39" fmla="*/ 1666 h 6567"/>
              <a:gd name="T40" fmla="*/ 2455 w 4924"/>
              <a:gd name="T41" fmla="*/ 1441 h 6567"/>
              <a:gd name="T42" fmla="*/ 2533 w 4924"/>
              <a:gd name="T43" fmla="*/ 1304 h 6567"/>
              <a:gd name="T44" fmla="*/ 2570 w 4924"/>
              <a:gd name="T45" fmla="*/ 1241 h 6567"/>
              <a:gd name="T46" fmla="*/ 2598 w 4924"/>
              <a:gd name="T47" fmla="*/ 1194 h 6567"/>
              <a:gd name="T48" fmla="*/ 2730 w 4924"/>
              <a:gd name="T49" fmla="*/ 975 h 6567"/>
              <a:gd name="T50" fmla="*/ 2859 w 4924"/>
              <a:gd name="T51" fmla="*/ 754 h 6567"/>
              <a:gd name="T52" fmla="*/ 2983 w 4924"/>
              <a:gd name="T53" fmla="*/ 530 h 6567"/>
              <a:gd name="T54" fmla="*/ 3104 w 4924"/>
              <a:gd name="T55" fmla="*/ 303 h 6567"/>
              <a:gd name="T56" fmla="*/ 3218 w 4924"/>
              <a:gd name="T57" fmla="*/ 76 h 6567"/>
              <a:gd name="T58" fmla="*/ 4870 w 4924"/>
              <a:gd name="T59" fmla="*/ 127 h 6567"/>
              <a:gd name="T60" fmla="*/ 4696 w 4924"/>
              <a:gd name="T61" fmla="*/ 507 h 6567"/>
              <a:gd name="T62" fmla="*/ 4511 w 4924"/>
              <a:gd name="T63" fmla="*/ 886 h 6567"/>
              <a:gd name="T64" fmla="*/ 4313 w 4924"/>
              <a:gd name="T65" fmla="*/ 1263 h 6567"/>
              <a:gd name="T66" fmla="*/ 4106 w 4924"/>
              <a:gd name="T67" fmla="*/ 1634 h 6567"/>
              <a:gd name="T68" fmla="*/ 3888 w 4924"/>
              <a:gd name="T69" fmla="*/ 1997 h 6567"/>
              <a:gd name="T70" fmla="*/ 3854 w 4924"/>
              <a:gd name="T71" fmla="*/ 2052 h 6567"/>
              <a:gd name="T72" fmla="*/ 3820 w 4924"/>
              <a:gd name="T73" fmla="*/ 2108 h 6567"/>
              <a:gd name="T74" fmla="*/ 3777 w 4924"/>
              <a:gd name="T75" fmla="*/ 2182 h 6567"/>
              <a:gd name="T76" fmla="*/ 3680 w 4924"/>
              <a:gd name="T77" fmla="*/ 2362 h 6567"/>
              <a:gd name="T78" fmla="*/ 3586 w 4924"/>
              <a:gd name="T79" fmla="*/ 2554 h 6567"/>
              <a:gd name="T80" fmla="*/ 3494 w 4924"/>
              <a:gd name="T81" fmla="*/ 2755 h 6567"/>
              <a:gd name="T82" fmla="*/ 3407 w 4924"/>
              <a:gd name="T83" fmla="*/ 2961 h 6567"/>
              <a:gd name="T84" fmla="*/ 3326 w 4924"/>
              <a:gd name="T85" fmla="*/ 3174 h 6567"/>
              <a:gd name="T86" fmla="*/ 3261 w 4924"/>
              <a:gd name="T87" fmla="*/ 3363 h 6567"/>
              <a:gd name="T88" fmla="*/ 3202 w 4924"/>
              <a:gd name="T89" fmla="*/ 3551 h 6567"/>
              <a:gd name="T90" fmla="*/ 3151 w 4924"/>
              <a:gd name="T91" fmla="*/ 3738 h 6567"/>
              <a:gd name="T92" fmla="*/ 3108 w 4924"/>
              <a:gd name="T93" fmla="*/ 3921 h 6567"/>
              <a:gd name="T94" fmla="*/ 3075 w 4924"/>
              <a:gd name="T95" fmla="*/ 4099 h 6567"/>
              <a:gd name="T96" fmla="*/ 3054 w 4924"/>
              <a:gd name="T97" fmla="*/ 4246 h 6567"/>
              <a:gd name="T98" fmla="*/ 3047 w 4924"/>
              <a:gd name="T99" fmla="*/ 4295 h 6567"/>
              <a:gd name="T100" fmla="*/ 3046 w 4924"/>
              <a:gd name="T101" fmla="*/ 4303 h 6567"/>
              <a:gd name="T102" fmla="*/ 2978 w 4924"/>
              <a:gd name="T103" fmla="*/ 4766 h 6567"/>
              <a:gd name="T104" fmla="*/ 2922 w 4924"/>
              <a:gd name="T105" fmla="*/ 5054 h 6567"/>
              <a:gd name="T106" fmla="*/ 2849 w 4924"/>
              <a:gd name="T107" fmla="*/ 5340 h 6567"/>
              <a:gd name="T108" fmla="*/ 2750 w 4924"/>
              <a:gd name="T109" fmla="*/ 5615 h 6567"/>
              <a:gd name="T110" fmla="*/ 2622 w 4924"/>
              <a:gd name="T111" fmla="*/ 5872 h 6567"/>
              <a:gd name="T112" fmla="*/ 2457 w 4924"/>
              <a:gd name="T113" fmla="*/ 6100 h 6567"/>
              <a:gd name="T114" fmla="*/ 2252 w 4924"/>
              <a:gd name="T115" fmla="*/ 6291 h 6567"/>
              <a:gd name="T116" fmla="*/ 1998 w 4924"/>
              <a:gd name="T117" fmla="*/ 6439 h 6567"/>
              <a:gd name="T118" fmla="*/ 1691 w 4924"/>
              <a:gd name="T119" fmla="*/ 6533 h 6567"/>
              <a:gd name="T120" fmla="*/ 1323 w 4924"/>
              <a:gd name="T121" fmla="*/ 6567 h 6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4" h="6567">
                <a:moveTo>
                  <a:pt x="0" y="5051"/>
                </a:moveTo>
                <a:lnTo>
                  <a:pt x="1323" y="5051"/>
                </a:lnTo>
                <a:lnTo>
                  <a:pt x="1333" y="5049"/>
                </a:lnTo>
                <a:lnTo>
                  <a:pt x="1341" y="5045"/>
                </a:lnTo>
                <a:lnTo>
                  <a:pt x="1348" y="5036"/>
                </a:lnTo>
                <a:lnTo>
                  <a:pt x="1356" y="5026"/>
                </a:lnTo>
                <a:lnTo>
                  <a:pt x="1365" y="5013"/>
                </a:lnTo>
                <a:lnTo>
                  <a:pt x="1373" y="4996"/>
                </a:lnTo>
                <a:lnTo>
                  <a:pt x="1380" y="4978"/>
                </a:lnTo>
                <a:lnTo>
                  <a:pt x="1388" y="4957"/>
                </a:lnTo>
                <a:lnTo>
                  <a:pt x="1395" y="4935"/>
                </a:lnTo>
                <a:lnTo>
                  <a:pt x="1404" y="4910"/>
                </a:lnTo>
                <a:lnTo>
                  <a:pt x="1411" y="4883"/>
                </a:lnTo>
                <a:lnTo>
                  <a:pt x="1418" y="4854"/>
                </a:lnTo>
                <a:lnTo>
                  <a:pt x="1432" y="4792"/>
                </a:lnTo>
                <a:lnTo>
                  <a:pt x="1446" y="4724"/>
                </a:lnTo>
                <a:lnTo>
                  <a:pt x="1459" y="4651"/>
                </a:lnTo>
                <a:lnTo>
                  <a:pt x="1472" y="4575"/>
                </a:lnTo>
                <a:lnTo>
                  <a:pt x="1485" y="4496"/>
                </a:lnTo>
                <a:lnTo>
                  <a:pt x="1497" y="4416"/>
                </a:lnTo>
                <a:lnTo>
                  <a:pt x="1509" y="4336"/>
                </a:lnTo>
                <a:lnTo>
                  <a:pt x="1521" y="4255"/>
                </a:lnTo>
                <a:lnTo>
                  <a:pt x="1531" y="4176"/>
                </a:lnTo>
                <a:lnTo>
                  <a:pt x="1542" y="4100"/>
                </a:lnTo>
                <a:lnTo>
                  <a:pt x="1547" y="4065"/>
                </a:lnTo>
                <a:lnTo>
                  <a:pt x="1550" y="4038"/>
                </a:lnTo>
                <a:lnTo>
                  <a:pt x="1553" y="4018"/>
                </a:lnTo>
                <a:lnTo>
                  <a:pt x="1555" y="4004"/>
                </a:lnTo>
                <a:lnTo>
                  <a:pt x="1556" y="3991"/>
                </a:lnTo>
                <a:lnTo>
                  <a:pt x="1557" y="3979"/>
                </a:lnTo>
                <a:lnTo>
                  <a:pt x="1560" y="3963"/>
                </a:lnTo>
                <a:lnTo>
                  <a:pt x="1562" y="3943"/>
                </a:lnTo>
                <a:lnTo>
                  <a:pt x="1574" y="3867"/>
                </a:lnTo>
                <a:lnTo>
                  <a:pt x="1587" y="3787"/>
                </a:lnTo>
                <a:lnTo>
                  <a:pt x="1602" y="3708"/>
                </a:lnTo>
                <a:lnTo>
                  <a:pt x="1618" y="3629"/>
                </a:lnTo>
                <a:lnTo>
                  <a:pt x="1635" y="3549"/>
                </a:lnTo>
                <a:lnTo>
                  <a:pt x="1653" y="3468"/>
                </a:lnTo>
                <a:lnTo>
                  <a:pt x="1673" y="3388"/>
                </a:lnTo>
                <a:lnTo>
                  <a:pt x="1694" y="3306"/>
                </a:lnTo>
                <a:lnTo>
                  <a:pt x="1716" y="3225"/>
                </a:lnTo>
                <a:lnTo>
                  <a:pt x="1739" y="3145"/>
                </a:lnTo>
                <a:lnTo>
                  <a:pt x="1763" y="3063"/>
                </a:lnTo>
                <a:lnTo>
                  <a:pt x="1789" y="2981"/>
                </a:lnTo>
                <a:lnTo>
                  <a:pt x="1815" y="2900"/>
                </a:lnTo>
                <a:lnTo>
                  <a:pt x="1842" y="2818"/>
                </a:lnTo>
                <a:lnTo>
                  <a:pt x="1870" y="2738"/>
                </a:lnTo>
                <a:lnTo>
                  <a:pt x="1899" y="2657"/>
                </a:lnTo>
                <a:lnTo>
                  <a:pt x="1931" y="2571"/>
                </a:lnTo>
                <a:lnTo>
                  <a:pt x="1962" y="2486"/>
                </a:lnTo>
                <a:lnTo>
                  <a:pt x="1997" y="2401"/>
                </a:lnTo>
                <a:lnTo>
                  <a:pt x="2031" y="2316"/>
                </a:lnTo>
                <a:lnTo>
                  <a:pt x="2066" y="2232"/>
                </a:lnTo>
                <a:lnTo>
                  <a:pt x="2103" y="2148"/>
                </a:lnTo>
                <a:lnTo>
                  <a:pt x="2140" y="2066"/>
                </a:lnTo>
                <a:lnTo>
                  <a:pt x="2178" y="1984"/>
                </a:lnTo>
                <a:lnTo>
                  <a:pt x="2215" y="1903"/>
                </a:lnTo>
                <a:lnTo>
                  <a:pt x="2254" y="1823"/>
                </a:lnTo>
                <a:lnTo>
                  <a:pt x="2293" y="1744"/>
                </a:lnTo>
                <a:lnTo>
                  <a:pt x="2333" y="1666"/>
                </a:lnTo>
                <a:lnTo>
                  <a:pt x="2374" y="1590"/>
                </a:lnTo>
                <a:lnTo>
                  <a:pt x="2414" y="1515"/>
                </a:lnTo>
                <a:lnTo>
                  <a:pt x="2455" y="1441"/>
                </a:lnTo>
                <a:lnTo>
                  <a:pt x="2495" y="1369"/>
                </a:lnTo>
                <a:lnTo>
                  <a:pt x="2518" y="1330"/>
                </a:lnTo>
                <a:lnTo>
                  <a:pt x="2533" y="1304"/>
                </a:lnTo>
                <a:lnTo>
                  <a:pt x="2543" y="1287"/>
                </a:lnTo>
                <a:lnTo>
                  <a:pt x="2546" y="1281"/>
                </a:lnTo>
                <a:lnTo>
                  <a:pt x="2570" y="1241"/>
                </a:lnTo>
                <a:lnTo>
                  <a:pt x="2585" y="1216"/>
                </a:lnTo>
                <a:lnTo>
                  <a:pt x="2593" y="1202"/>
                </a:lnTo>
                <a:lnTo>
                  <a:pt x="2598" y="1194"/>
                </a:lnTo>
                <a:lnTo>
                  <a:pt x="2643" y="1122"/>
                </a:lnTo>
                <a:lnTo>
                  <a:pt x="2687" y="1048"/>
                </a:lnTo>
                <a:lnTo>
                  <a:pt x="2730" y="975"/>
                </a:lnTo>
                <a:lnTo>
                  <a:pt x="2774" y="902"/>
                </a:lnTo>
                <a:lnTo>
                  <a:pt x="2817" y="827"/>
                </a:lnTo>
                <a:lnTo>
                  <a:pt x="2859" y="754"/>
                </a:lnTo>
                <a:lnTo>
                  <a:pt x="2901" y="680"/>
                </a:lnTo>
                <a:lnTo>
                  <a:pt x="2942" y="604"/>
                </a:lnTo>
                <a:lnTo>
                  <a:pt x="2983" y="530"/>
                </a:lnTo>
                <a:lnTo>
                  <a:pt x="3023" y="454"/>
                </a:lnTo>
                <a:lnTo>
                  <a:pt x="3064" y="378"/>
                </a:lnTo>
                <a:lnTo>
                  <a:pt x="3104" y="303"/>
                </a:lnTo>
                <a:lnTo>
                  <a:pt x="3143" y="227"/>
                </a:lnTo>
                <a:lnTo>
                  <a:pt x="3181" y="151"/>
                </a:lnTo>
                <a:lnTo>
                  <a:pt x="3218" y="76"/>
                </a:lnTo>
                <a:lnTo>
                  <a:pt x="3256" y="0"/>
                </a:lnTo>
                <a:lnTo>
                  <a:pt x="4924" y="0"/>
                </a:lnTo>
                <a:lnTo>
                  <a:pt x="4870" y="127"/>
                </a:lnTo>
                <a:lnTo>
                  <a:pt x="4813" y="253"/>
                </a:lnTo>
                <a:lnTo>
                  <a:pt x="4755" y="380"/>
                </a:lnTo>
                <a:lnTo>
                  <a:pt x="4696" y="507"/>
                </a:lnTo>
                <a:lnTo>
                  <a:pt x="4636" y="634"/>
                </a:lnTo>
                <a:lnTo>
                  <a:pt x="4573" y="760"/>
                </a:lnTo>
                <a:lnTo>
                  <a:pt x="4511" y="886"/>
                </a:lnTo>
                <a:lnTo>
                  <a:pt x="4446" y="1013"/>
                </a:lnTo>
                <a:lnTo>
                  <a:pt x="4380" y="1138"/>
                </a:lnTo>
                <a:lnTo>
                  <a:pt x="4313" y="1263"/>
                </a:lnTo>
                <a:lnTo>
                  <a:pt x="4245" y="1387"/>
                </a:lnTo>
                <a:lnTo>
                  <a:pt x="4175" y="1512"/>
                </a:lnTo>
                <a:lnTo>
                  <a:pt x="4106" y="1634"/>
                </a:lnTo>
                <a:lnTo>
                  <a:pt x="4033" y="1756"/>
                </a:lnTo>
                <a:lnTo>
                  <a:pt x="3961" y="1877"/>
                </a:lnTo>
                <a:lnTo>
                  <a:pt x="3888" y="1997"/>
                </a:lnTo>
                <a:lnTo>
                  <a:pt x="3868" y="2029"/>
                </a:lnTo>
                <a:lnTo>
                  <a:pt x="3859" y="2044"/>
                </a:lnTo>
                <a:lnTo>
                  <a:pt x="3854" y="2052"/>
                </a:lnTo>
                <a:lnTo>
                  <a:pt x="3848" y="2060"/>
                </a:lnTo>
                <a:lnTo>
                  <a:pt x="3830" y="2091"/>
                </a:lnTo>
                <a:lnTo>
                  <a:pt x="3820" y="2108"/>
                </a:lnTo>
                <a:lnTo>
                  <a:pt x="3814" y="2118"/>
                </a:lnTo>
                <a:lnTo>
                  <a:pt x="3810" y="2124"/>
                </a:lnTo>
                <a:lnTo>
                  <a:pt x="3777" y="2182"/>
                </a:lnTo>
                <a:lnTo>
                  <a:pt x="3745" y="2241"/>
                </a:lnTo>
                <a:lnTo>
                  <a:pt x="3712" y="2301"/>
                </a:lnTo>
                <a:lnTo>
                  <a:pt x="3680" y="2362"/>
                </a:lnTo>
                <a:lnTo>
                  <a:pt x="3648" y="2425"/>
                </a:lnTo>
                <a:lnTo>
                  <a:pt x="3616" y="2489"/>
                </a:lnTo>
                <a:lnTo>
                  <a:pt x="3586" y="2554"/>
                </a:lnTo>
                <a:lnTo>
                  <a:pt x="3555" y="2620"/>
                </a:lnTo>
                <a:lnTo>
                  <a:pt x="3524" y="2686"/>
                </a:lnTo>
                <a:lnTo>
                  <a:pt x="3494" y="2755"/>
                </a:lnTo>
                <a:lnTo>
                  <a:pt x="3464" y="2823"/>
                </a:lnTo>
                <a:lnTo>
                  <a:pt x="3436" y="2892"/>
                </a:lnTo>
                <a:lnTo>
                  <a:pt x="3407" y="2961"/>
                </a:lnTo>
                <a:lnTo>
                  <a:pt x="3379" y="3032"/>
                </a:lnTo>
                <a:lnTo>
                  <a:pt x="3352" y="3103"/>
                </a:lnTo>
                <a:lnTo>
                  <a:pt x="3326" y="3174"/>
                </a:lnTo>
                <a:lnTo>
                  <a:pt x="3303" y="3237"/>
                </a:lnTo>
                <a:lnTo>
                  <a:pt x="3282" y="3299"/>
                </a:lnTo>
                <a:lnTo>
                  <a:pt x="3261" y="3363"/>
                </a:lnTo>
                <a:lnTo>
                  <a:pt x="3241" y="3426"/>
                </a:lnTo>
                <a:lnTo>
                  <a:pt x="3221" y="3488"/>
                </a:lnTo>
                <a:lnTo>
                  <a:pt x="3202" y="3551"/>
                </a:lnTo>
                <a:lnTo>
                  <a:pt x="3184" y="3614"/>
                </a:lnTo>
                <a:lnTo>
                  <a:pt x="3168" y="3675"/>
                </a:lnTo>
                <a:lnTo>
                  <a:pt x="3151" y="3738"/>
                </a:lnTo>
                <a:lnTo>
                  <a:pt x="3136" y="3799"/>
                </a:lnTo>
                <a:lnTo>
                  <a:pt x="3121" y="3859"/>
                </a:lnTo>
                <a:lnTo>
                  <a:pt x="3108" y="3921"/>
                </a:lnTo>
                <a:lnTo>
                  <a:pt x="3097" y="3981"/>
                </a:lnTo>
                <a:lnTo>
                  <a:pt x="3086" y="4040"/>
                </a:lnTo>
                <a:lnTo>
                  <a:pt x="3075" y="4099"/>
                </a:lnTo>
                <a:lnTo>
                  <a:pt x="3067" y="4158"/>
                </a:lnTo>
                <a:lnTo>
                  <a:pt x="3060" y="4209"/>
                </a:lnTo>
                <a:lnTo>
                  <a:pt x="3054" y="4246"/>
                </a:lnTo>
                <a:lnTo>
                  <a:pt x="3051" y="4271"/>
                </a:lnTo>
                <a:lnTo>
                  <a:pt x="3048" y="4287"/>
                </a:lnTo>
                <a:lnTo>
                  <a:pt x="3047" y="4295"/>
                </a:lnTo>
                <a:lnTo>
                  <a:pt x="3047" y="4299"/>
                </a:lnTo>
                <a:lnTo>
                  <a:pt x="3046" y="4301"/>
                </a:lnTo>
                <a:lnTo>
                  <a:pt x="3046" y="4303"/>
                </a:lnTo>
                <a:lnTo>
                  <a:pt x="3021" y="4483"/>
                </a:lnTo>
                <a:lnTo>
                  <a:pt x="2994" y="4671"/>
                </a:lnTo>
                <a:lnTo>
                  <a:pt x="2978" y="4766"/>
                </a:lnTo>
                <a:lnTo>
                  <a:pt x="2961" y="4861"/>
                </a:lnTo>
                <a:lnTo>
                  <a:pt x="2943" y="4958"/>
                </a:lnTo>
                <a:lnTo>
                  <a:pt x="2922" y="5054"/>
                </a:lnTo>
                <a:lnTo>
                  <a:pt x="2901" y="5151"/>
                </a:lnTo>
                <a:lnTo>
                  <a:pt x="2876" y="5245"/>
                </a:lnTo>
                <a:lnTo>
                  <a:pt x="2849" y="5340"/>
                </a:lnTo>
                <a:lnTo>
                  <a:pt x="2819" y="5433"/>
                </a:lnTo>
                <a:lnTo>
                  <a:pt x="2786" y="5526"/>
                </a:lnTo>
                <a:lnTo>
                  <a:pt x="2750" y="5615"/>
                </a:lnTo>
                <a:lnTo>
                  <a:pt x="2712" y="5703"/>
                </a:lnTo>
                <a:lnTo>
                  <a:pt x="2668" y="5789"/>
                </a:lnTo>
                <a:lnTo>
                  <a:pt x="2622" y="5872"/>
                </a:lnTo>
                <a:lnTo>
                  <a:pt x="2571" y="5951"/>
                </a:lnTo>
                <a:lnTo>
                  <a:pt x="2517" y="6027"/>
                </a:lnTo>
                <a:lnTo>
                  <a:pt x="2457" y="6100"/>
                </a:lnTo>
                <a:lnTo>
                  <a:pt x="2394" y="6168"/>
                </a:lnTo>
                <a:lnTo>
                  <a:pt x="2325" y="6232"/>
                </a:lnTo>
                <a:lnTo>
                  <a:pt x="2252" y="6291"/>
                </a:lnTo>
                <a:lnTo>
                  <a:pt x="2173" y="6346"/>
                </a:lnTo>
                <a:lnTo>
                  <a:pt x="2088" y="6395"/>
                </a:lnTo>
                <a:lnTo>
                  <a:pt x="1998" y="6439"/>
                </a:lnTo>
                <a:lnTo>
                  <a:pt x="1901" y="6477"/>
                </a:lnTo>
                <a:lnTo>
                  <a:pt x="1799" y="6509"/>
                </a:lnTo>
                <a:lnTo>
                  <a:pt x="1691" y="6533"/>
                </a:lnTo>
                <a:lnTo>
                  <a:pt x="1575" y="6552"/>
                </a:lnTo>
                <a:lnTo>
                  <a:pt x="1453" y="6563"/>
                </a:lnTo>
                <a:lnTo>
                  <a:pt x="1323" y="6567"/>
                </a:lnTo>
                <a:lnTo>
                  <a:pt x="0" y="6567"/>
                </a:lnTo>
                <a:lnTo>
                  <a:pt x="0" y="5051"/>
                </a:lnTo>
                <a:close/>
              </a:path>
            </a:pathLst>
          </a:custGeom>
          <a:solidFill>
            <a:srgbClr val="4E3F52"/>
          </a:solidFill>
          <a:ln w="19050" cap="flat" cmpd="sng" algn="ctr">
            <a:solidFill>
              <a:srgbClr val="D9D9D9"/>
            </a:solidFill>
            <a:prstDash val="solid"/>
            <a:miter lim="800000"/>
          </a:ln>
          <a:effectLst/>
        </p:spPr>
        <p:txBody>
          <a:bodyPr rtlCol="0" anchor="ctr"/>
          <a:lstStyle/>
          <a:p>
            <a:pPr algn="ctr">
              <a:defRPr/>
            </a:pPr>
            <a:endParaRPr lang="zh-CN" altLang="en-US" sz="1400" kern="0" dirty="0">
              <a:solidFill>
                <a:prstClr val="white"/>
              </a:solidFill>
              <a:latin typeface="字魂105号-简雅黑" panose="00000500000000000000" pitchFamily="2" charset="-122"/>
            </a:endParaRPr>
          </a:p>
        </p:txBody>
      </p:sp>
      <p:sp>
        <p:nvSpPr>
          <p:cNvPr id="46" name="Freeform 14">
            <a:extLst>
              <a:ext uri="{FF2B5EF4-FFF2-40B4-BE49-F238E27FC236}">
                <a16:creationId xmlns="" xmlns:a16="http://schemas.microsoft.com/office/drawing/2014/main" id="{3A0974B5-60A0-4F72-9138-BB3F2E2FB2EA}"/>
              </a:ext>
            </a:extLst>
          </p:cNvPr>
          <p:cNvSpPr>
            <a:spLocks noChangeAspect="1"/>
          </p:cNvSpPr>
          <p:nvPr/>
        </p:nvSpPr>
        <p:spPr bwMode="auto">
          <a:xfrm>
            <a:off x="580450" y="3678088"/>
            <a:ext cx="992134" cy="1323246"/>
          </a:xfrm>
          <a:custGeom>
            <a:avLst/>
            <a:gdLst>
              <a:gd name="T0" fmla="*/ 3471 w 4924"/>
              <a:gd name="T1" fmla="*/ 6563 h 6567"/>
              <a:gd name="T2" fmla="*/ 3125 w 4924"/>
              <a:gd name="T3" fmla="*/ 6509 h 6567"/>
              <a:gd name="T4" fmla="*/ 2836 w 4924"/>
              <a:gd name="T5" fmla="*/ 6395 h 6567"/>
              <a:gd name="T6" fmla="*/ 2599 w 4924"/>
              <a:gd name="T7" fmla="*/ 6232 h 6567"/>
              <a:gd name="T8" fmla="*/ 2407 w 4924"/>
              <a:gd name="T9" fmla="*/ 6027 h 6567"/>
              <a:gd name="T10" fmla="*/ 2256 w 4924"/>
              <a:gd name="T11" fmla="*/ 5789 h 6567"/>
              <a:gd name="T12" fmla="*/ 2138 w 4924"/>
              <a:gd name="T13" fmla="*/ 5526 h 6567"/>
              <a:gd name="T14" fmla="*/ 2048 w 4924"/>
              <a:gd name="T15" fmla="*/ 5245 h 6567"/>
              <a:gd name="T16" fmla="*/ 1981 w 4924"/>
              <a:gd name="T17" fmla="*/ 4958 h 6567"/>
              <a:gd name="T18" fmla="*/ 1930 w 4924"/>
              <a:gd name="T19" fmla="*/ 4671 h 6567"/>
              <a:gd name="T20" fmla="*/ 1878 w 4924"/>
              <a:gd name="T21" fmla="*/ 4301 h 6567"/>
              <a:gd name="T22" fmla="*/ 1876 w 4924"/>
              <a:gd name="T23" fmla="*/ 4287 h 6567"/>
              <a:gd name="T24" fmla="*/ 1864 w 4924"/>
              <a:gd name="T25" fmla="*/ 4209 h 6567"/>
              <a:gd name="T26" fmla="*/ 1838 w 4924"/>
              <a:gd name="T27" fmla="*/ 4040 h 6567"/>
              <a:gd name="T28" fmla="*/ 1803 w 4924"/>
              <a:gd name="T29" fmla="*/ 3859 h 6567"/>
              <a:gd name="T30" fmla="*/ 1756 w 4924"/>
              <a:gd name="T31" fmla="*/ 3675 h 6567"/>
              <a:gd name="T32" fmla="*/ 1703 w 4924"/>
              <a:gd name="T33" fmla="*/ 3488 h 6567"/>
              <a:gd name="T34" fmla="*/ 1642 w 4924"/>
              <a:gd name="T35" fmla="*/ 3299 h 6567"/>
              <a:gd name="T36" fmla="*/ 1572 w 4924"/>
              <a:gd name="T37" fmla="*/ 3103 h 6567"/>
              <a:gd name="T38" fmla="*/ 1488 w 4924"/>
              <a:gd name="T39" fmla="*/ 2892 h 6567"/>
              <a:gd name="T40" fmla="*/ 1400 w 4924"/>
              <a:gd name="T41" fmla="*/ 2686 h 6567"/>
              <a:gd name="T42" fmla="*/ 1308 w 4924"/>
              <a:gd name="T43" fmla="*/ 2489 h 6567"/>
              <a:gd name="T44" fmla="*/ 1212 w 4924"/>
              <a:gd name="T45" fmla="*/ 2301 h 6567"/>
              <a:gd name="T46" fmla="*/ 1114 w 4924"/>
              <a:gd name="T47" fmla="*/ 2124 h 6567"/>
              <a:gd name="T48" fmla="*/ 1094 w 4924"/>
              <a:gd name="T49" fmla="*/ 2091 h 6567"/>
              <a:gd name="T50" fmla="*/ 1065 w 4924"/>
              <a:gd name="T51" fmla="*/ 2044 h 6567"/>
              <a:gd name="T52" fmla="*/ 963 w 4924"/>
              <a:gd name="T53" fmla="*/ 1877 h 6567"/>
              <a:gd name="T54" fmla="*/ 749 w 4924"/>
              <a:gd name="T55" fmla="*/ 1512 h 6567"/>
              <a:gd name="T56" fmla="*/ 544 w 4924"/>
              <a:gd name="T57" fmla="*/ 1138 h 6567"/>
              <a:gd name="T58" fmla="*/ 351 w 4924"/>
              <a:gd name="T59" fmla="*/ 760 h 6567"/>
              <a:gd name="T60" fmla="*/ 169 w 4924"/>
              <a:gd name="T61" fmla="*/ 380 h 6567"/>
              <a:gd name="T62" fmla="*/ 0 w 4924"/>
              <a:gd name="T63" fmla="*/ 0 h 6567"/>
              <a:gd name="T64" fmla="*/ 1743 w 4924"/>
              <a:gd name="T65" fmla="*/ 151 h 6567"/>
              <a:gd name="T66" fmla="*/ 1860 w 4924"/>
              <a:gd name="T67" fmla="*/ 378 h 6567"/>
              <a:gd name="T68" fmla="*/ 1982 w 4924"/>
              <a:gd name="T69" fmla="*/ 604 h 6567"/>
              <a:gd name="T70" fmla="*/ 2107 w 4924"/>
              <a:gd name="T71" fmla="*/ 827 h 6567"/>
              <a:gd name="T72" fmla="*/ 2237 w 4924"/>
              <a:gd name="T73" fmla="*/ 1048 h 6567"/>
              <a:gd name="T74" fmla="*/ 2331 w 4924"/>
              <a:gd name="T75" fmla="*/ 1202 h 6567"/>
              <a:gd name="T76" fmla="*/ 2378 w 4924"/>
              <a:gd name="T77" fmla="*/ 1281 h 6567"/>
              <a:gd name="T78" fmla="*/ 2406 w 4924"/>
              <a:gd name="T79" fmla="*/ 1330 h 6567"/>
              <a:gd name="T80" fmla="*/ 2510 w 4924"/>
              <a:gd name="T81" fmla="*/ 1515 h 6567"/>
              <a:gd name="T82" fmla="*/ 2631 w 4924"/>
              <a:gd name="T83" fmla="*/ 1744 h 6567"/>
              <a:gd name="T84" fmla="*/ 2746 w 4924"/>
              <a:gd name="T85" fmla="*/ 1984 h 6567"/>
              <a:gd name="T86" fmla="*/ 2858 w 4924"/>
              <a:gd name="T87" fmla="*/ 2232 h 6567"/>
              <a:gd name="T88" fmla="*/ 2962 w 4924"/>
              <a:gd name="T89" fmla="*/ 2486 h 6567"/>
              <a:gd name="T90" fmla="*/ 3054 w 4924"/>
              <a:gd name="T91" fmla="*/ 2738 h 6567"/>
              <a:gd name="T92" fmla="*/ 3135 w 4924"/>
              <a:gd name="T93" fmla="*/ 2981 h 6567"/>
              <a:gd name="T94" fmla="*/ 3208 w 4924"/>
              <a:gd name="T95" fmla="*/ 3225 h 6567"/>
              <a:gd name="T96" fmla="*/ 3271 w 4924"/>
              <a:gd name="T97" fmla="*/ 3468 h 6567"/>
              <a:gd name="T98" fmla="*/ 3322 w 4924"/>
              <a:gd name="T99" fmla="*/ 3708 h 6567"/>
              <a:gd name="T100" fmla="*/ 3362 w 4924"/>
              <a:gd name="T101" fmla="*/ 3943 h 6567"/>
              <a:gd name="T102" fmla="*/ 3368 w 4924"/>
              <a:gd name="T103" fmla="*/ 3991 h 6567"/>
              <a:gd name="T104" fmla="*/ 3374 w 4924"/>
              <a:gd name="T105" fmla="*/ 4038 h 6567"/>
              <a:gd name="T106" fmla="*/ 3393 w 4924"/>
              <a:gd name="T107" fmla="*/ 4176 h 6567"/>
              <a:gd name="T108" fmla="*/ 3427 w 4924"/>
              <a:gd name="T109" fmla="*/ 4416 h 6567"/>
              <a:gd name="T110" fmla="*/ 3465 w 4924"/>
              <a:gd name="T111" fmla="*/ 4651 h 6567"/>
              <a:gd name="T112" fmla="*/ 3506 w 4924"/>
              <a:gd name="T113" fmla="*/ 4854 h 6567"/>
              <a:gd name="T114" fmla="*/ 3529 w 4924"/>
              <a:gd name="T115" fmla="*/ 4935 h 6567"/>
              <a:gd name="T116" fmla="*/ 3551 w 4924"/>
              <a:gd name="T117" fmla="*/ 4996 h 6567"/>
              <a:gd name="T118" fmla="*/ 3576 w 4924"/>
              <a:gd name="T119" fmla="*/ 5036 h 6567"/>
              <a:gd name="T120" fmla="*/ 3601 w 4924"/>
              <a:gd name="T121" fmla="*/ 5051 h 6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24" h="6567">
                <a:moveTo>
                  <a:pt x="4924" y="6567"/>
                </a:moveTo>
                <a:lnTo>
                  <a:pt x="3601" y="6567"/>
                </a:lnTo>
                <a:lnTo>
                  <a:pt x="3471" y="6563"/>
                </a:lnTo>
                <a:lnTo>
                  <a:pt x="3349" y="6552"/>
                </a:lnTo>
                <a:lnTo>
                  <a:pt x="3233" y="6533"/>
                </a:lnTo>
                <a:lnTo>
                  <a:pt x="3125" y="6509"/>
                </a:lnTo>
                <a:lnTo>
                  <a:pt x="3023" y="6477"/>
                </a:lnTo>
                <a:lnTo>
                  <a:pt x="2926" y="6439"/>
                </a:lnTo>
                <a:lnTo>
                  <a:pt x="2836" y="6395"/>
                </a:lnTo>
                <a:lnTo>
                  <a:pt x="2751" y="6346"/>
                </a:lnTo>
                <a:lnTo>
                  <a:pt x="2672" y="6291"/>
                </a:lnTo>
                <a:lnTo>
                  <a:pt x="2599" y="6232"/>
                </a:lnTo>
                <a:lnTo>
                  <a:pt x="2530" y="6168"/>
                </a:lnTo>
                <a:lnTo>
                  <a:pt x="2467" y="6100"/>
                </a:lnTo>
                <a:lnTo>
                  <a:pt x="2407" y="6027"/>
                </a:lnTo>
                <a:lnTo>
                  <a:pt x="2353" y="5951"/>
                </a:lnTo>
                <a:lnTo>
                  <a:pt x="2302" y="5872"/>
                </a:lnTo>
                <a:lnTo>
                  <a:pt x="2256" y="5789"/>
                </a:lnTo>
                <a:lnTo>
                  <a:pt x="2213" y="5703"/>
                </a:lnTo>
                <a:lnTo>
                  <a:pt x="2174" y="5615"/>
                </a:lnTo>
                <a:lnTo>
                  <a:pt x="2138" y="5526"/>
                </a:lnTo>
                <a:lnTo>
                  <a:pt x="2105" y="5433"/>
                </a:lnTo>
                <a:lnTo>
                  <a:pt x="2075" y="5340"/>
                </a:lnTo>
                <a:lnTo>
                  <a:pt x="2048" y="5245"/>
                </a:lnTo>
                <a:lnTo>
                  <a:pt x="2023" y="5151"/>
                </a:lnTo>
                <a:lnTo>
                  <a:pt x="2002" y="5054"/>
                </a:lnTo>
                <a:lnTo>
                  <a:pt x="1981" y="4958"/>
                </a:lnTo>
                <a:lnTo>
                  <a:pt x="1963" y="4861"/>
                </a:lnTo>
                <a:lnTo>
                  <a:pt x="1946" y="4766"/>
                </a:lnTo>
                <a:lnTo>
                  <a:pt x="1930" y="4671"/>
                </a:lnTo>
                <a:lnTo>
                  <a:pt x="1903" y="4483"/>
                </a:lnTo>
                <a:lnTo>
                  <a:pt x="1878" y="4303"/>
                </a:lnTo>
                <a:lnTo>
                  <a:pt x="1878" y="4301"/>
                </a:lnTo>
                <a:lnTo>
                  <a:pt x="1877" y="4299"/>
                </a:lnTo>
                <a:lnTo>
                  <a:pt x="1877" y="4295"/>
                </a:lnTo>
                <a:lnTo>
                  <a:pt x="1876" y="4287"/>
                </a:lnTo>
                <a:lnTo>
                  <a:pt x="1873" y="4271"/>
                </a:lnTo>
                <a:lnTo>
                  <a:pt x="1870" y="4246"/>
                </a:lnTo>
                <a:lnTo>
                  <a:pt x="1864" y="4209"/>
                </a:lnTo>
                <a:lnTo>
                  <a:pt x="1857" y="4158"/>
                </a:lnTo>
                <a:lnTo>
                  <a:pt x="1849" y="4099"/>
                </a:lnTo>
                <a:lnTo>
                  <a:pt x="1838" y="4040"/>
                </a:lnTo>
                <a:lnTo>
                  <a:pt x="1827" y="3981"/>
                </a:lnTo>
                <a:lnTo>
                  <a:pt x="1816" y="3921"/>
                </a:lnTo>
                <a:lnTo>
                  <a:pt x="1803" y="3859"/>
                </a:lnTo>
                <a:lnTo>
                  <a:pt x="1788" y="3799"/>
                </a:lnTo>
                <a:lnTo>
                  <a:pt x="1773" y="3738"/>
                </a:lnTo>
                <a:lnTo>
                  <a:pt x="1756" y="3675"/>
                </a:lnTo>
                <a:lnTo>
                  <a:pt x="1740" y="3614"/>
                </a:lnTo>
                <a:lnTo>
                  <a:pt x="1722" y="3551"/>
                </a:lnTo>
                <a:lnTo>
                  <a:pt x="1703" y="3488"/>
                </a:lnTo>
                <a:lnTo>
                  <a:pt x="1683" y="3426"/>
                </a:lnTo>
                <a:lnTo>
                  <a:pt x="1663" y="3363"/>
                </a:lnTo>
                <a:lnTo>
                  <a:pt x="1642" y="3299"/>
                </a:lnTo>
                <a:lnTo>
                  <a:pt x="1621" y="3237"/>
                </a:lnTo>
                <a:lnTo>
                  <a:pt x="1598" y="3174"/>
                </a:lnTo>
                <a:lnTo>
                  <a:pt x="1572" y="3103"/>
                </a:lnTo>
                <a:lnTo>
                  <a:pt x="1545" y="3032"/>
                </a:lnTo>
                <a:lnTo>
                  <a:pt x="1517" y="2961"/>
                </a:lnTo>
                <a:lnTo>
                  <a:pt x="1488" y="2892"/>
                </a:lnTo>
                <a:lnTo>
                  <a:pt x="1460" y="2823"/>
                </a:lnTo>
                <a:lnTo>
                  <a:pt x="1430" y="2755"/>
                </a:lnTo>
                <a:lnTo>
                  <a:pt x="1400" y="2686"/>
                </a:lnTo>
                <a:lnTo>
                  <a:pt x="1369" y="2620"/>
                </a:lnTo>
                <a:lnTo>
                  <a:pt x="1338" y="2554"/>
                </a:lnTo>
                <a:lnTo>
                  <a:pt x="1308" y="2489"/>
                </a:lnTo>
                <a:lnTo>
                  <a:pt x="1276" y="2425"/>
                </a:lnTo>
                <a:lnTo>
                  <a:pt x="1244" y="2362"/>
                </a:lnTo>
                <a:lnTo>
                  <a:pt x="1212" y="2301"/>
                </a:lnTo>
                <a:lnTo>
                  <a:pt x="1179" y="2241"/>
                </a:lnTo>
                <a:lnTo>
                  <a:pt x="1147" y="2182"/>
                </a:lnTo>
                <a:lnTo>
                  <a:pt x="1114" y="2124"/>
                </a:lnTo>
                <a:lnTo>
                  <a:pt x="1110" y="2118"/>
                </a:lnTo>
                <a:lnTo>
                  <a:pt x="1104" y="2108"/>
                </a:lnTo>
                <a:lnTo>
                  <a:pt x="1094" y="2091"/>
                </a:lnTo>
                <a:lnTo>
                  <a:pt x="1076" y="2060"/>
                </a:lnTo>
                <a:lnTo>
                  <a:pt x="1070" y="2052"/>
                </a:lnTo>
                <a:lnTo>
                  <a:pt x="1065" y="2044"/>
                </a:lnTo>
                <a:lnTo>
                  <a:pt x="1056" y="2029"/>
                </a:lnTo>
                <a:lnTo>
                  <a:pt x="1036" y="1997"/>
                </a:lnTo>
                <a:lnTo>
                  <a:pt x="963" y="1877"/>
                </a:lnTo>
                <a:lnTo>
                  <a:pt x="891" y="1756"/>
                </a:lnTo>
                <a:lnTo>
                  <a:pt x="818" y="1634"/>
                </a:lnTo>
                <a:lnTo>
                  <a:pt x="749" y="1512"/>
                </a:lnTo>
                <a:lnTo>
                  <a:pt x="679" y="1387"/>
                </a:lnTo>
                <a:lnTo>
                  <a:pt x="611" y="1263"/>
                </a:lnTo>
                <a:lnTo>
                  <a:pt x="544" y="1138"/>
                </a:lnTo>
                <a:lnTo>
                  <a:pt x="478" y="1013"/>
                </a:lnTo>
                <a:lnTo>
                  <a:pt x="413" y="886"/>
                </a:lnTo>
                <a:lnTo>
                  <a:pt x="351" y="760"/>
                </a:lnTo>
                <a:lnTo>
                  <a:pt x="288" y="634"/>
                </a:lnTo>
                <a:lnTo>
                  <a:pt x="228" y="507"/>
                </a:lnTo>
                <a:lnTo>
                  <a:pt x="169" y="380"/>
                </a:lnTo>
                <a:lnTo>
                  <a:pt x="111" y="253"/>
                </a:lnTo>
                <a:lnTo>
                  <a:pt x="54" y="127"/>
                </a:lnTo>
                <a:lnTo>
                  <a:pt x="0" y="0"/>
                </a:lnTo>
                <a:lnTo>
                  <a:pt x="1668" y="0"/>
                </a:lnTo>
                <a:lnTo>
                  <a:pt x="1706" y="76"/>
                </a:lnTo>
                <a:lnTo>
                  <a:pt x="1743" y="151"/>
                </a:lnTo>
                <a:lnTo>
                  <a:pt x="1781" y="227"/>
                </a:lnTo>
                <a:lnTo>
                  <a:pt x="1820" y="303"/>
                </a:lnTo>
                <a:lnTo>
                  <a:pt x="1860" y="378"/>
                </a:lnTo>
                <a:lnTo>
                  <a:pt x="1901" y="454"/>
                </a:lnTo>
                <a:lnTo>
                  <a:pt x="1941" y="530"/>
                </a:lnTo>
                <a:lnTo>
                  <a:pt x="1982" y="604"/>
                </a:lnTo>
                <a:lnTo>
                  <a:pt x="2023" y="680"/>
                </a:lnTo>
                <a:lnTo>
                  <a:pt x="2065" y="754"/>
                </a:lnTo>
                <a:lnTo>
                  <a:pt x="2107" y="827"/>
                </a:lnTo>
                <a:lnTo>
                  <a:pt x="2150" y="902"/>
                </a:lnTo>
                <a:lnTo>
                  <a:pt x="2194" y="975"/>
                </a:lnTo>
                <a:lnTo>
                  <a:pt x="2237" y="1048"/>
                </a:lnTo>
                <a:lnTo>
                  <a:pt x="2281" y="1122"/>
                </a:lnTo>
                <a:lnTo>
                  <a:pt x="2326" y="1194"/>
                </a:lnTo>
                <a:lnTo>
                  <a:pt x="2331" y="1202"/>
                </a:lnTo>
                <a:lnTo>
                  <a:pt x="2339" y="1216"/>
                </a:lnTo>
                <a:lnTo>
                  <a:pt x="2354" y="1241"/>
                </a:lnTo>
                <a:lnTo>
                  <a:pt x="2378" y="1281"/>
                </a:lnTo>
                <a:lnTo>
                  <a:pt x="2381" y="1287"/>
                </a:lnTo>
                <a:lnTo>
                  <a:pt x="2391" y="1304"/>
                </a:lnTo>
                <a:lnTo>
                  <a:pt x="2406" y="1330"/>
                </a:lnTo>
                <a:lnTo>
                  <a:pt x="2429" y="1369"/>
                </a:lnTo>
                <a:lnTo>
                  <a:pt x="2469" y="1441"/>
                </a:lnTo>
                <a:lnTo>
                  <a:pt x="2510" y="1515"/>
                </a:lnTo>
                <a:lnTo>
                  <a:pt x="2550" y="1590"/>
                </a:lnTo>
                <a:lnTo>
                  <a:pt x="2591" y="1666"/>
                </a:lnTo>
                <a:lnTo>
                  <a:pt x="2631" y="1744"/>
                </a:lnTo>
                <a:lnTo>
                  <a:pt x="2670" y="1823"/>
                </a:lnTo>
                <a:lnTo>
                  <a:pt x="2709" y="1903"/>
                </a:lnTo>
                <a:lnTo>
                  <a:pt x="2746" y="1984"/>
                </a:lnTo>
                <a:lnTo>
                  <a:pt x="2784" y="2066"/>
                </a:lnTo>
                <a:lnTo>
                  <a:pt x="2821" y="2148"/>
                </a:lnTo>
                <a:lnTo>
                  <a:pt x="2858" y="2232"/>
                </a:lnTo>
                <a:lnTo>
                  <a:pt x="2893" y="2316"/>
                </a:lnTo>
                <a:lnTo>
                  <a:pt x="2927" y="2401"/>
                </a:lnTo>
                <a:lnTo>
                  <a:pt x="2962" y="2486"/>
                </a:lnTo>
                <a:lnTo>
                  <a:pt x="2993" y="2571"/>
                </a:lnTo>
                <a:lnTo>
                  <a:pt x="3025" y="2657"/>
                </a:lnTo>
                <a:lnTo>
                  <a:pt x="3054" y="2738"/>
                </a:lnTo>
                <a:lnTo>
                  <a:pt x="3082" y="2818"/>
                </a:lnTo>
                <a:lnTo>
                  <a:pt x="3109" y="2900"/>
                </a:lnTo>
                <a:lnTo>
                  <a:pt x="3135" y="2981"/>
                </a:lnTo>
                <a:lnTo>
                  <a:pt x="3161" y="3063"/>
                </a:lnTo>
                <a:lnTo>
                  <a:pt x="3185" y="3145"/>
                </a:lnTo>
                <a:lnTo>
                  <a:pt x="3208" y="3225"/>
                </a:lnTo>
                <a:lnTo>
                  <a:pt x="3230" y="3306"/>
                </a:lnTo>
                <a:lnTo>
                  <a:pt x="3251" y="3388"/>
                </a:lnTo>
                <a:lnTo>
                  <a:pt x="3271" y="3468"/>
                </a:lnTo>
                <a:lnTo>
                  <a:pt x="3289" y="3549"/>
                </a:lnTo>
                <a:lnTo>
                  <a:pt x="3306" y="3629"/>
                </a:lnTo>
                <a:lnTo>
                  <a:pt x="3322" y="3708"/>
                </a:lnTo>
                <a:lnTo>
                  <a:pt x="3337" y="3787"/>
                </a:lnTo>
                <a:lnTo>
                  <a:pt x="3350" y="3867"/>
                </a:lnTo>
                <a:lnTo>
                  <a:pt x="3362" y="3943"/>
                </a:lnTo>
                <a:lnTo>
                  <a:pt x="3364" y="3963"/>
                </a:lnTo>
                <a:lnTo>
                  <a:pt x="3367" y="3979"/>
                </a:lnTo>
                <a:lnTo>
                  <a:pt x="3368" y="3991"/>
                </a:lnTo>
                <a:lnTo>
                  <a:pt x="3369" y="4004"/>
                </a:lnTo>
                <a:lnTo>
                  <a:pt x="3371" y="4018"/>
                </a:lnTo>
                <a:lnTo>
                  <a:pt x="3374" y="4038"/>
                </a:lnTo>
                <a:lnTo>
                  <a:pt x="3377" y="4065"/>
                </a:lnTo>
                <a:lnTo>
                  <a:pt x="3382" y="4100"/>
                </a:lnTo>
                <a:lnTo>
                  <a:pt x="3393" y="4176"/>
                </a:lnTo>
                <a:lnTo>
                  <a:pt x="3403" y="4255"/>
                </a:lnTo>
                <a:lnTo>
                  <a:pt x="3415" y="4336"/>
                </a:lnTo>
                <a:lnTo>
                  <a:pt x="3427" y="4416"/>
                </a:lnTo>
                <a:lnTo>
                  <a:pt x="3439" y="4496"/>
                </a:lnTo>
                <a:lnTo>
                  <a:pt x="3452" y="4575"/>
                </a:lnTo>
                <a:lnTo>
                  <a:pt x="3465" y="4651"/>
                </a:lnTo>
                <a:lnTo>
                  <a:pt x="3478" y="4724"/>
                </a:lnTo>
                <a:lnTo>
                  <a:pt x="3492" y="4792"/>
                </a:lnTo>
                <a:lnTo>
                  <a:pt x="3506" y="4854"/>
                </a:lnTo>
                <a:lnTo>
                  <a:pt x="3513" y="4883"/>
                </a:lnTo>
                <a:lnTo>
                  <a:pt x="3520" y="4910"/>
                </a:lnTo>
                <a:lnTo>
                  <a:pt x="3529" y="4935"/>
                </a:lnTo>
                <a:lnTo>
                  <a:pt x="3536" y="4957"/>
                </a:lnTo>
                <a:lnTo>
                  <a:pt x="3544" y="4978"/>
                </a:lnTo>
                <a:lnTo>
                  <a:pt x="3551" y="4996"/>
                </a:lnTo>
                <a:lnTo>
                  <a:pt x="3559" y="5013"/>
                </a:lnTo>
                <a:lnTo>
                  <a:pt x="3568" y="5026"/>
                </a:lnTo>
                <a:lnTo>
                  <a:pt x="3576" y="5036"/>
                </a:lnTo>
                <a:lnTo>
                  <a:pt x="3583" y="5045"/>
                </a:lnTo>
                <a:lnTo>
                  <a:pt x="3591" y="5049"/>
                </a:lnTo>
                <a:lnTo>
                  <a:pt x="3601" y="5051"/>
                </a:lnTo>
                <a:lnTo>
                  <a:pt x="4924" y="5051"/>
                </a:lnTo>
                <a:lnTo>
                  <a:pt x="4924" y="6567"/>
                </a:lnTo>
                <a:close/>
              </a:path>
            </a:pathLst>
          </a:custGeom>
          <a:solidFill>
            <a:srgbClr val="EFA32E"/>
          </a:solidFill>
          <a:ln w="19050" cap="flat" cmpd="sng" algn="ctr">
            <a:solidFill>
              <a:srgbClr val="D9D9D9"/>
            </a:solidFill>
            <a:prstDash val="solid"/>
            <a:miter lim="800000"/>
          </a:ln>
          <a:effectLst/>
        </p:spPr>
        <p:txBody>
          <a:bodyPr rtlCol="0" anchor="ctr"/>
          <a:lstStyle/>
          <a:p>
            <a:pPr algn="ctr">
              <a:defRPr/>
            </a:pPr>
            <a:endParaRPr lang="zh-CN" altLang="en-US" sz="1400" kern="0" dirty="0">
              <a:solidFill>
                <a:prstClr val="white"/>
              </a:solidFill>
              <a:latin typeface="字魂105号-简雅黑" panose="00000500000000000000" pitchFamily="2" charset="-122"/>
            </a:endParaRPr>
          </a:p>
        </p:txBody>
      </p:sp>
      <p:sp>
        <p:nvSpPr>
          <p:cNvPr id="47" name="Freeform 15">
            <a:extLst>
              <a:ext uri="{FF2B5EF4-FFF2-40B4-BE49-F238E27FC236}">
                <a16:creationId xmlns="" xmlns:a16="http://schemas.microsoft.com/office/drawing/2014/main" id="{14C3FF2D-9464-409A-A9AD-84804F057F96}"/>
              </a:ext>
            </a:extLst>
          </p:cNvPr>
          <p:cNvSpPr>
            <a:spLocks noChangeAspect="1"/>
          </p:cNvSpPr>
          <p:nvPr/>
        </p:nvSpPr>
        <p:spPr bwMode="auto">
          <a:xfrm>
            <a:off x="997363" y="5093176"/>
            <a:ext cx="1262825" cy="285193"/>
          </a:xfrm>
          <a:custGeom>
            <a:avLst/>
            <a:gdLst>
              <a:gd name="T0" fmla="*/ 5600 w 6274"/>
              <a:gd name="T1" fmla="*/ 2 h 1422"/>
              <a:gd name="T2" fmla="*/ 5707 w 6274"/>
              <a:gd name="T3" fmla="*/ 16 h 1422"/>
              <a:gd name="T4" fmla="*/ 5807 w 6274"/>
              <a:gd name="T5" fmla="*/ 44 h 1422"/>
              <a:gd name="T6" fmla="*/ 5901 w 6274"/>
              <a:gd name="T7" fmla="*/ 87 h 1422"/>
              <a:gd name="T8" fmla="*/ 5988 w 6274"/>
              <a:gd name="T9" fmla="*/ 142 h 1422"/>
              <a:gd name="T10" fmla="*/ 6066 w 6274"/>
              <a:gd name="T11" fmla="*/ 210 h 1422"/>
              <a:gd name="T12" fmla="*/ 6132 w 6274"/>
              <a:gd name="T13" fmla="*/ 288 h 1422"/>
              <a:gd name="T14" fmla="*/ 6189 w 6274"/>
              <a:gd name="T15" fmla="*/ 374 h 1422"/>
              <a:gd name="T16" fmla="*/ 6231 w 6274"/>
              <a:gd name="T17" fmla="*/ 468 h 1422"/>
              <a:gd name="T18" fmla="*/ 6259 w 6274"/>
              <a:gd name="T19" fmla="*/ 569 h 1422"/>
              <a:gd name="T20" fmla="*/ 6274 w 6274"/>
              <a:gd name="T21" fmla="*/ 675 h 1422"/>
              <a:gd name="T22" fmla="*/ 6274 w 6274"/>
              <a:gd name="T23" fmla="*/ 748 h 1422"/>
              <a:gd name="T24" fmla="*/ 6259 w 6274"/>
              <a:gd name="T25" fmla="*/ 855 h 1422"/>
              <a:gd name="T26" fmla="*/ 6231 w 6274"/>
              <a:gd name="T27" fmla="*/ 955 h 1422"/>
              <a:gd name="T28" fmla="*/ 6189 w 6274"/>
              <a:gd name="T29" fmla="*/ 1050 h 1422"/>
              <a:gd name="T30" fmla="*/ 6132 w 6274"/>
              <a:gd name="T31" fmla="*/ 1136 h 1422"/>
              <a:gd name="T32" fmla="*/ 6066 w 6274"/>
              <a:gd name="T33" fmla="*/ 1214 h 1422"/>
              <a:gd name="T34" fmla="*/ 5988 w 6274"/>
              <a:gd name="T35" fmla="*/ 1280 h 1422"/>
              <a:gd name="T36" fmla="*/ 5901 w 6274"/>
              <a:gd name="T37" fmla="*/ 1336 h 1422"/>
              <a:gd name="T38" fmla="*/ 5807 w 6274"/>
              <a:gd name="T39" fmla="*/ 1379 h 1422"/>
              <a:gd name="T40" fmla="*/ 5707 w 6274"/>
              <a:gd name="T41" fmla="*/ 1408 h 1422"/>
              <a:gd name="T42" fmla="*/ 5600 w 6274"/>
              <a:gd name="T43" fmla="*/ 1422 h 1422"/>
              <a:gd name="T44" fmla="*/ 674 w 6274"/>
              <a:gd name="T45" fmla="*/ 1422 h 1422"/>
              <a:gd name="T46" fmla="*/ 567 w 6274"/>
              <a:gd name="T47" fmla="*/ 1408 h 1422"/>
              <a:gd name="T48" fmla="*/ 467 w 6274"/>
              <a:gd name="T49" fmla="*/ 1379 h 1422"/>
              <a:gd name="T50" fmla="*/ 373 w 6274"/>
              <a:gd name="T51" fmla="*/ 1336 h 1422"/>
              <a:gd name="T52" fmla="*/ 286 w 6274"/>
              <a:gd name="T53" fmla="*/ 1280 h 1422"/>
              <a:gd name="T54" fmla="*/ 208 w 6274"/>
              <a:gd name="T55" fmla="*/ 1214 h 1422"/>
              <a:gd name="T56" fmla="*/ 142 w 6274"/>
              <a:gd name="T57" fmla="*/ 1136 h 1422"/>
              <a:gd name="T58" fmla="*/ 85 w 6274"/>
              <a:gd name="T59" fmla="*/ 1050 h 1422"/>
              <a:gd name="T60" fmla="*/ 43 w 6274"/>
              <a:gd name="T61" fmla="*/ 955 h 1422"/>
              <a:gd name="T62" fmla="*/ 15 w 6274"/>
              <a:gd name="T63" fmla="*/ 855 h 1422"/>
              <a:gd name="T64" fmla="*/ 0 w 6274"/>
              <a:gd name="T65" fmla="*/ 748 h 1422"/>
              <a:gd name="T66" fmla="*/ 0 w 6274"/>
              <a:gd name="T67" fmla="*/ 675 h 1422"/>
              <a:gd name="T68" fmla="*/ 15 w 6274"/>
              <a:gd name="T69" fmla="*/ 569 h 1422"/>
              <a:gd name="T70" fmla="*/ 43 w 6274"/>
              <a:gd name="T71" fmla="*/ 468 h 1422"/>
              <a:gd name="T72" fmla="*/ 85 w 6274"/>
              <a:gd name="T73" fmla="*/ 374 h 1422"/>
              <a:gd name="T74" fmla="*/ 142 w 6274"/>
              <a:gd name="T75" fmla="*/ 288 h 1422"/>
              <a:gd name="T76" fmla="*/ 208 w 6274"/>
              <a:gd name="T77" fmla="*/ 210 h 1422"/>
              <a:gd name="T78" fmla="*/ 286 w 6274"/>
              <a:gd name="T79" fmla="*/ 142 h 1422"/>
              <a:gd name="T80" fmla="*/ 373 w 6274"/>
              <a:gd name="T81" fmla="*/ 87 h 1422"/>
              <a:gd name="T82" fmla="*/ 467 w 6274"/>
              <a:gd name="T83" fmla="*/ 44 h 1422"/>
              <a:gd name="T84" fmla="*/ 567 w 6274"/>
              <a:gd name="T85" fmla="*/ 16 h 1422"/>
              <a:gd name="T86" fmla="*/ 674 w 6274"/>
              <a:gd name="T87" fmla="*/ 2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74" h="1422">
                <a:moveTo>
                  <a:pt x="710" y="0"/>
                </a:moveTo>
                <a:lnTo>
                  <a:pt x="5564" y="0"/>
                </a:lnTo>
                <a:lnTo>
                  <a:pt x="5600" y="2"/>
                </a:lnTo>
                <a:lnTo>
                  <a:pt x="5636" y="4"/>
                </a:lnTo>
                <a:lnTo>
                  <a:pt x="5671" y="9"/>
                </a:lnTo>
                <a:lnTo>
                  <a:pt x="5707" y="16"/>
                </a:lnTo>
                <a:lnTo>
                  <a:pt x="5741" y="23"/>
                </a:lnTo>
                <a:lnTo>
                  <a:pt x="5774" y="34"/>
                </a:lnTo>
                <a:lnTo>
                  <a:pt x="5807" y="44"/>
                </a:lnTo>
                <a:lnTo>
                  <a:pt x="5839" y="57"/>
                </a:lnTo>
                <a:lnTo>
                  <a:pt x="5871" y="71"/>
                </a:lnTo>
                <a:lnTo>
                  <a:pt x="5901" y="87"/>
                </a:lnTo>
                <a:lnTo>
                  <a:pt x="5931" y="104"/>
                </a:lnTo>
                <a:lnTo>
                  <a:pt x="5961" y="122"/>
                </a:lnTo>
                <a:lnTo>
                  <a:pt x="5988" y="142"/>
                </a:lnTo>
                <a:lnTo>
                  <a:pt x="6015" y="164"/>
                </a:lnTo>
                <a:lnTo>
                  <a:pt x="6041" y="186"/>
                </a:lnTo>
                <a:lnTo>
                  <a:pt x="6066" y="210"/>
                </a:lnTo>
                <a:lnTo>
                  <a:pt x="6089" y="234"/>
                </a:lnTo>
                <a:lnTo>
                  <a:pt x="6112" y="260"/>
                </a:lnTo>
                <a:lnTo>
                  <a:pt x="6132" y="288"/>
                </a:lnTo>
                <a:lnTo>
                  <a:pt x="6152" y="315"/>
                </a:lnTo>
                <a:lnTo>
                  <a:pt x="6171" y="344"/>
                </a:lnTo>
                <a:lnTo>
                  <a:pt x="6189" y="374"/>
                </a:lnTo>
                <a:lnTo>
                  <a:pt x="6204" y="405"/>
                </a:lnTo>
                <a:lnTo>
                  <a:pt x="6218" y="435"/>
                </a:lnTo>
                <a:lnTo>
                  <a:pt x="6231" y="468"/>
                </a:lnTo>
                <a:lnTo>
                  <a:pt x="6242" y="500"/>
                </a:lnTo>
                <a:lnTo>
                  <a:pt x="6251" y="535"/>
                </a:lnTo>
                <a:lnTo>
                  <a:pt x="6259" y="569"/>
                </a:lnTo>
                <a:lnTo>
                  <a:pt x="6265" y="604"/>
                </a:lnTo>
                <a:lnTo>
                  <a:pt x="6270" y="640"/>
                </a:lnTo>
                <a:lnTo>
                  <a:pt x="6274" y="675"/>
                </a:lnTo>
                <a:lnTo>
                  <a:pt x="6274" y="712"/>
                </a:lnTo>
                <a:lnTo>
                  <a:pt x="6274" y="712"/>
                </a:lnTo>
                <a:lnTo>
                  <a:pt x="6274" y="748"/>
                </a:lnTo>
                <a:lnTo>
                  <a:pt x="6270" y="784"/>
                </a:lnTo>
                <a:lnTo>
                  <a:pt x="6265" y="819"/>
                </a:lnTo>
                <a:lnTo>
                  <a:pt x="6259" y="855"/>
                </a:lnTo>
                <a:lnTo>
                  <a:pt x="6251" y="889"/>
                </a:lnTo>
                <a:lnTo>
                  <a:pt x="6242" y="922"/>
                </a:lnTo>
                <a:lnTo>
                  <a:pt x="6231" y="955"/>
                </a:lnTo>
                <a:lnTo>
                  <a:pt x="6218" y="987"/>
                </a:lnTo>
                <a:lnTo>
                  <a:pt x="6204" y="1019"/>
                </a:lnTo>
                <a:lnTo>
                  <a:pt x="6189" y="1050"/>
                </a:lnTo>
                <a:lnTo>
                  <a:pt x="6171" y="1079"/>
                </a:lnTo>
                <a:lnTo>
                  <a:pt x="6152" y="1109"/>
                </a:lnTo>
                <a:lnTo>
                  <a:pt x="6132" y="1136"/>
                </a:lnTo>
                <a:lnTo>
                  <a:pt x="6112" y="1163"/>
                </a:lnTo>
                <a:lnTo>
                  <a:pt x="6089" y="1189"/>
                </a:lnTo>
                <a:lnTo>
                  <a:pt x="6066" y="1214"/>
                </a:lnTo>
                <a:lnTo>
                  <a:pt x="6041" y="1238"/>
                </a:lnTo>
                <a:lnTo>
                  <a:pt x="6015" y="1260"/>
                </a:lnTo>
                <a:lnTo>
                  <a:pt x="5988" y="1280"/>
                </a:lnTo>
                <a:lnTo>
                  <a:pt x="5961" y="1300"/>
                </a:lnTo>
                <a:lnTo>
                  <a:pt x="5931" y="1319"/>
                </a:lnTo>
                <a:lnTo>
                  <a:pt x="5901" y="1336"/>
                </a:lnTo>
                <a:lnTo>
                  <a:pt x="5871" y="1352"/>
                </a:lnTo>
                <a:lnTo>
                  <a:pt x="5839" y="1366"/>
                </a:lnTo>
                <a:lnTo>
                  <a:pt x="5807" y="1379"/>
                </a:lnTo>
                <a:lnTo>
                  <a:pt x="5774" y="1390"/>
                </a:lnTo>
                <a:lnTo>
                  <a:pt x="5741" y="1400"/>
                </a:lnTo>
                <a:lnTo>
                  <a:pt x="5707" y="1408"/>
                </a:lnTo>
                <a:lnTo>
                  <a:pt x="5671" y="1414"/>
                </a:lnTo>
                <a:lnTo>
                  <a:pt x="5636" y="1418"/>
                </a:lnTo>
                <a:lnTo>
                  <a:pt x="5600" y="1422"/>
                </a:lnTo>
                <a:lnTo>
                  <a:pt x="5564" y="1422"/>
                </a:lnTo>
                <a:lnTo>
                  <a:pt x="710" y="1422"/>
                </a:lnTo>
                <a:lnTo>
                  <a:pt x="674" y="1422"/>
                </a:lnTo>
                <a:lnTo>
                  <a:pt x="638" y="1418"/>
                </a:lnTo>
                <a:lnTo>
                  <a:pt x="603" y="1414"/>
                </a:lnTo>
                <a:lnTo>
                  <a:pt x="567" y="1408"/>
                </a:lnTo>
                <a:lnTo>
                  <a:pt x="533" y="1400"/>
                </a:lnTo>
                <a:lnTo>
                  <a:pt x="500" y="1390"/>
                </a:lnTo>
                <a:lnTo>
                  <a:pt x="467" y="1379"/>
                </a:lnTo>
                <a:lnTo>
                  <a:pt x="435" y="1366"/>
                </a:lnTo>
                <a:lnTo>
                  <a:pt x="403" y="1352"/>
                </a:lnTo>
                <a:lnTo>
                  <a:pt x="373" y="1336"/>
                </a:lnTo>
                <a:lnTo>
                  <a:pt x="343" y="1319"/>
                </a:lnTo>
                <a:lnTo>
                  <a:pt x="313" y="1300"/>
                </a:lnTo>
                <a:lnTo>
                  <a:pt x="286" y="1280"/>
                </a:lnTo>
                <a:lnTo>
                  <a:pt x="259" y="1260"/>
                </a:lnTo>
                <a:lnTo>
                  <a:pt x="233" y="1238"/>
                </a:lnTo>
                <a:lnTo>
                  <a:pt x="208" y="1214"/>
                </a:lnTo>
                <a:lnTo>
                  <a:pt x="185" y="1189"/>
                </a:lnTo>
                <a:lnTo>
                  <a:pt x="162" y="1163"/>
                </a:lnTo>
                <a:lnTo>
                  <a:pt x="142" y="1136"/>
                </a:lnTo>
                <a:lnTo>
                  <a:pt x="122" y="1109"/>
                </a:lnTo>
                <a:lnTo>
                  <a:pt x="103" y="1079"/>
                </a:lnTo>
                <a:lnTo>
                  <a:pt x="85" y="1050"/>
                </a:lnTo>
                <a:lnTo>
                  <a:pt x="70" y="1019"/>
                </a:lnTo>
                <a:lnTo>
                  <a:pt x="56" y="987"/>
                </a:lnTo>
                <a:lnTo>
                  <a:pt x="43" y="955"/>
                </a:lnTo>
                <a:lnTo>
                  <a:pt x="32" y="922"/>
                </a:lnTo>
                <a:lnTo>
                  <a:pt x="23" y="889"/>
                </a:lnTo>
                <a:lnTo>
                  <a:pt x="15" y="855"/>
                </a:lnTo>
                <a:lnTo>
                  <a:pt x="9" y="819"/>
                </a:lnTo>
                <a:lnTo>
                  <a:pt x="4" y="784"/>
                </a:lnTo>
                <a:lnTo>
                  <a:pt x="0" y="748"/>
                </a:lnTo>
                <a:lnTo>
                  <a:pt x="0" y="712"/>
                </a:lnTo>
                <a:lnTo>
                  <a:pt x="0" y="712"/>
                </a:lnTo>
                <a:lnTo>
                  <a:pt x="0" y="675"/>
                </a:lnTo>
                <a:lnTo>
                  <a:pt x="4" y="640"/>
                </a:lnTo>
                <a:lnTo>
                  <a:pt x="9" y="604"/>
                </a:lnTo>
                <a:lnTo>
                  <a:pt x="15" y="569"/>
                </a:lnTo>
                <a:lnTo>
                  <a:pt x="23" y="535"/>
                </a:lnTo>
                <a:lnTo>
                  <a:pt x="32" y="500"/>
                </a:lnTo>
                <a:lnTo>
                  <a:pt x="43" y="468"/>
                </a:lnTo>
                <a:lnTo>
                  <a:pt x="56" y="435"/>
                </a:lnTo>
                <a:lnTo>
                  <a:pt x="70" y="405"/>
                </a:lnTo>
                <a:lnTo>
                  <a:pt x="85" y="374"/>
                </a:lnTo>
                <a:lnTo>
                  <a:pt x="103" y="344"/>
                </a:lnTo>
                <a:lnTo>
                  <a:pt x="122" y="315"/>
                </a:lnTo>
                <a:lnTo>
                  <a:pt x="142" y="288"/>
                </a:lnTo>
                <a:lnTo>
                  <a:pt x="162" y="260"/>
                </a:lnTo>
                <a:lnTo>
                  <a:pt x="185" y="234"/>
                </a:lnTo>
                <a:lnTo>
                  <a:pt x="208" y="210"/>
                </a:lnTo>
                <a:lnTo>
                  <a:pt x="233" y="186"/>
                </a:lnTo>
                <a:lnTo>
                  <a:pt x="259" y="164"/>
                </a:lnTo>
                <a:lnTo>
                  <a:pt x="286" y="142"/>
                </a:lnTo>
                <a:lnTo>
                  <a:pt x="313" y="122"/>
                </a:lnTo>
                <a:lnTo>
                  <a:pt x="343" y="104"/>
                </a:lnTo>
                <a:lnTo>
                  <a:pt x="373" y="87"/>
                </a:lnTo>
                <a:lnTo>
                  <a:pt x="403" y="71"/>
                </a:lnTo>
                <a:lnTo>
                  <a:pt x="435" y="57"/>
                </a:lnTo>
                <a:lnTo>
                  <a:pt x="467" y="44"/>
                </a:lnTo>
                <a:lnTo>
                  <a:pt x="500" y="34"/>
                </a:lnTo>
                <a:lnTo>
                  <a:pt x="533" y="23"/>
                </a:lnTo>
                <a:lnTo>
                  <a:pt x="567" y="16"/>
                </a:lnTo>
                <a:lnTo>
                  <a:pt x="603" y="9"/>
                </a:lnTo>
                <a:lnTo>
                  <a:pt x="638" y="4"/>
                </a:lnTo>
                <a:lnTo>
                  <a:pt x="674" y="2"/>
                </a:lnTo>
                <a:lnTo>
                  <a:pt x="710" y="0"/>
                </a:lnTo>
                <a:close/>
              </a:path>
            </a:pathLst>
          </a:custGeom>
          <a:solidFill>
            <a:srgbClr val="EFA32E"/>
          </a:solidFill>
          <a:ln w="19050" cap="flat" cmpd="sng" algn="ctr">
            <a:solidFill>
              <a:srgbClr val="D9D9D9"/>
            </a:solidFill>
            <a:prstDash val="solid"/>
            <a:miter lim="800000"/>
          </a:ln>
          <a:effectLst/>
        </p:spPr>
        <p:txBody>
          <a:bodyPr rtlCol="0" anchor="ctr"/>
          <a:lstStyle/>
          <a:p>
            <a:pPr algn="ctr">
              <a:defRPr/>
            </a:pPr>
            <a:endParaRPr lang="zh-CN" altLang="en-US" sz="1400" kern="0" dirty="0">
              <a:solidFill>
                <a:prstClr val="white"/>
              </a:solidFill>
              <a:latin typeface="字魂105号-简雅黑" panose="00000500000000000000" pitchFamily="2" charset="-122"/>
            </a:endParaRPr>
          </a:p>
        </p:txBody>
      </p:sp>
      <p:sp>
        <p:nvSpPr>
          <p:cNvPr id="48" name="Freeform 16">
            <a:extLst>
              <a:ext uri="{FF2B5EF4-FFF2-40B4-BE49-F238E27FC236}">
                <a16:creationId xmlns="" xmlns:a16="http://schemas.microsoft.com/office/drawing/2014/main" id="{D10C6538-BD8A-4224-AE04-6CA47D45B4E5}"/>
              </a:ext>
            </a:extLst>
          </p:cNvPr>
          <p:cNvSpPr>
            <a:spLocks noChangeAspect="1"/>
          </p:cNvSpPr>
          <p:nvPr/>
        </p:nvSpPr>
        <p:spPr bwMode="auto">
          <a:xfrm>
            <a:off x="997363" y="5488336"/>
            <a:ext cx="1262825" cy="286401"/>
          </a:xfrm>
          <a:custGeom>
            <a:avLst/>
            <a:gdLst>
              <a:gd name="T0" fmla="*/ 5600 w 6274"/>
              <a:gd name="T1" fmla="*/ 1 h 1421"/>
              <a:gd name="T2" fmla="*/ 5707 w 6274"/>
              <a:gd name="T3" fmla="*/ 14 h 1421"/>
              <a:gd name="T4" fmla="*/ 5807 w 6274"/>
              <a:gd name="T5" fmla="*/ 43 h 1421"/>
              <a:gd name="T6" fmla="*/ 5901 w 6274"/>
              <a:gd name="T7" fmla="*/ 86 h 1421"/>
              <a:gd name="T8" fmla="*/ 5988 w 6274"/>
              <a:gd name="T9" fmla="*/ 141 h 1421"/>
              <a:gd name="T10" fmla="*/ 6066 w 6274"/>
              <a:gd name="T11" fmla="*/ 209 h 1421"/>
              <a:gd name="T12" fmla="*/ 6132 w 6274"/>
              <a:gd name="T13" fmla="*/ 285 h 1421"/>
              <a:gd name="T14" fmla="*/ 6189 w 6274"/>
              <a:gd name="T15" fmla="*/ 372 h 1421"/>
              <a:gd name="T16" fmla="*/ 6231 w 6274"/>
              <a:gd name="T17" fmla="*/ 466 h 1421"/>
              <a:gd name="T18" fmla="*/ 6259 w 6274"/>
              <a:gd name="T19" fmla="*/ 568 h 1421"/>
              <a:gd name="T20" fmla="*/ 6274 w 6274"/>
              <a:gd name="T21" fmla="*/ 674 h 1421"/>
              <a:gd name="T22" fmla="*/ 6270 w 6274"/>
              <a:gd name="T23" fmla="*/ 783 h 1421"/>
              <a:gd name="T24" fmla="*/ 6251 w 6274"/>
              <a:gd name="T25" fmla="*/ 887 h 1421"/>
              <a:gd name="T26" fmla="*/ 6218 w 6274"/>
              <a:gd name="T27" fmla="*/ 986 h 1421"/>
              <a:gd name="T28" fmla="*/ 6171 w 6274"/>
              <a:gd name="T29" fmla="*/ 1078 h 1421"/>
              <a:gd name="T30" fmla="*/ 6112 w 6274"/>
              <a:gd name="T31" fmla="*/ 1162 h 1421"/>
              <a:gd name="T32" fmla="*/ 6041 w 6274"/>
              <a:gd name="T33" fmla="*/ 1235 h 1421"/>
              <a:gd name="T34" fmla="*/ 5961 w 6274"/>
              <a:gd name="T35" fmla="*/ 1299 h 1421"/>
              <a:gd name="T36" fmla="*/ 5871 w 6274"/>
              <a:gd name="T37" fmla="*/ 1350 h 1421"/>
              <a:gd name="T38" fmla="*/ 5774 w 6274"/>
              <a:gd name="T39" fmla="*/ 1389 h 1421"/>
              <a:gd name="T40" fmla="*/ 5671 w 6274"/>
              <a:gd name="T41" fmla="*/ 1413 h 1421"/>
              <a:gd name="T42" fmla="*/ 5564 w 6274"/>
              <a:gd name="T43" fmla="*/ 1421 h 1421"/>
              <a:gd name="T44" fmla="*/ 638 w 6274"/>
              <a:gd name="T45" fmla="*/ 1417 h 1421"/>
              <a:gd name="T46" fmla="*/ 533 w 6274"/>
              <a:gd name="T47" fmla="*/ 1399 h 1421"/>
              <a:gd name="T48" fmla="*/ 435 w 6274"/>
              <a:gd name="T49" fmla="*/ 1365 h 1421"/>
              <a:gd name="T50" fmla="*/ 343 w 6274"/>
              <a:gd name="T51" fmla="*/ 1318 h 1421"/>
              <a:gd name="T52" fmla="*/ 259 w 6274"/>
              <a:gd name="T53" fmla="*/ 1258 h 1421"/>
              <a:gd name="T54" fmla="*/ 185 w 6274"/>
              <a:gd name="T55" fmla="*/ 1187 h 1421"/>
              <a:gd name="T56" fmla="*/ 122 w 6274"/>
              <a:gd name="T57" fmla="*/ 1107 h 1421"/>
              <a:gd name="T58" fmla="*/ 70 w 6274"/>
              <a:gd name="T59" fmla="*/ 1018 h 1421"/>
              <a:gd name="T60" fmla="*/ 32 w 6274"/>
              <a:gd name="T61" fmla="*/ 921 h 1421"/>
              <a:gd name="T62" fmla="*/ 9 w 6274"/>
              <a:gd name="T63" fmla="*/ 818 h 1421"/>
              <a:gd name="T64" fmla="*/ 0 w 6274"/>
              <a:gd name="T65" fmla="*/ 711 h 1421"/>
              <a:gd name="T66" fmla="*/ 9 w 6274"/>
              <a:gd name="T67" fmla="*/ 602 h 1421"/>
              <a:gd name="T68" fmla="*/ 32 w 6274"/>
              <a:gd name="T69" fmla="*/ 499 h 1421"/>
              <a:gd name="T70" fmla="*/ 70 w 6274"/>
              <a:gd name="T71" fmla="*/ 402 h 1421"/>
              <a:gd name="T72" fmla="*/ 122 w 6274"/>
              <a:gd name="T73" fmla="*/ 314 h 1421"/>
              <a:gd name="T74" fmla="*/ 185 w 6274"/>
              <a:gd name="T75" fmla="*/ 233 h 1421"/>
              <a:gd name="T76" fmla="*/ 259 w 6274"/>
              <a:gd name="T77" fmla="*/ 163 h 1421"/>
              <a:gd name="T78" fmla="*/ 343 w 6274"/>
              <a:gd name="T79" fmla="*/ 102 h 1421"/>
              <a:gd name="T80" fmla="*/ 435 w 6274"/>
              <a:gd name="T81" fmla="*/ 55 h 1421"/>
              <a:gd name="T82" fmla="*/ 533 w 6274"/>
              <a:gd name="T83" fmla="*/ 22 h 1421"/>
              <a:gd name="T84" fmla="*/ 638 w 6274"/>
              <a:gd name="T85" fmla="*/ 3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74" h="1421">
                <a:moveTo>
                  <a:pt x="710" y="0"/>
                </a:moveTo>
                <a:lnTo>
                  <a:pt x="5564" y="0"/>
                </a:lnTo>
                <a:lnTo>
                  <a:pt x="5600" y="1"/>
                </a:lnTo>
                <a:lnTo>
                  <a:pt x="5636" y="3"/>
                </a:lnTo>
                <a:lnTo>
                  <a:pt x="5671" y="8"/>
                </a:lnTo>
                <a:lnTo>
                  <a:pt x="5707" y="14"/>
                </a:lnTo>
                <a:lnTo>
                  <a:pt x="5741" y="22"/>
                </a:lnTo>
                <a:lnTo>
                  <a:pt x="5774" y="31"/>
                </a:lnTo>
                <a:lnTo>
                  <a:pt x="5807" y="43"/>
                </a:lnTo>
                <a:lnTo>
                  <a:pt x="5839" y="55"/>
                </a:lnTo>
                <a:lnTo>
                  <a:pt x="5871" y="70"/>
                </a:lnTo>
                <a:lnTo>
                  <a:pt x="5901" y="86"/>
                </a:lnTo>
                <a:lnTo>
                  <a:pt x="5931" y="102"/>
                </a:lnTo>
                <a:lnTo>
                  <a:pt x="5961" y="121"/>
                </a:lnTo>
                <a:lnTo>
                  <a:pt x="5988" y="141"/>
                </a:lnTo>
                <a:lnTo>
                  <a:pt x="6015" y="163"/>
                </a:lnTo>
                <a:lnTo>
                  <a:pt x="6041" y="185"/>
                </a:lnTo>
                <a:lnTo>
                  <a:pt x="6066" y="209"/>
                </a:lnTo>
                <a:lnTo>
                  <a:pt x="6089" y="233"/>
                </a:lnTo>
                <a:lnTo>
                  <a:pt x="6112" y="258"/>
                </a:lnTo>
                <a:lnTo>
                  <a:pt x="6132" y="285"/>
                </a:lnTo>
                <a:lnTo>
                  <a:pt x="6152" y="314"/>
                </a:lnTo>
                <a:lnTo>
                  <a:pt x="6171" y="342"/>
                </a:lnTo>
                <a:lnTo>
                  <a:pt x="6189" y="372"/>
                </a:lnTo>
                <a:lnTo>
                  <a:pt x="6204" y="402"/>
                </a:lnTo>
                <a:lnTo>
                  <a:pt x="6218" y="434"/>
                </a:lnTo>
                <a:lnTo>
                  <a:pt x="6231" y="466"/>
                </a:lnTo>
                <a:lnTo>
                  <a:pt x="6242" y="499"/>
                </a:lnTo>
                <a:lnTo>
                  <a:pt x="6251" y="534"/>
                </a:lnTo>
                <a:lnTo>
                  <a:pt x="6259" y="568"/>
                </a:lnTo>
                <a:lnTo>
                  <a:pt x="6265" y="602"/>
                </a:lnTo>
                <a:lnTo>
                  <a:pt x="6270" y="638"/>
                </a:lnTo>
                <a:lnTo>
                  <a:pt x="6274" y="674"/>
                </a:lnTo>
                <a:lnTo>
                  <a:pt x="6274" y="711"/>
                </a:lnTo>
                <a:lnTo>
                  <a:pt x="6274" y="746"/>
                </a:lnTo>
                <a:lnTo>
                  <a:pt x="6270" y="783"/>
                </a:lnTo>
                <a:lnTo>
                  <a:pt x="6265" y="818"/>
                </a:lnTo>
                <a:lnTo>
                  <a:pt x="6259" y="853"/>
                </a:lnTo>
                <a:lnTo>
                  <a:pt x="6251" y="887"/>
                </a:lnTo>
                <a:lnTo>
                  <a:pt x="6242" y="921"/>
                </a:lnTo>
                <a:lnTo>
                  <a:pt x="6231" y="954"/>
                </a:lnTo>
                <a:lnTo>
                  <a:pt x="6218" y="986"/>
                </a:lnTo>
                <a:lnTo>
                  <a:pt x="6204" y="1018"/>
                </a:lnTo>
                <a:lnTo>
                  <a:pt x="6189" y="1049"/>
                </a:lnTo>
                <a:lnTo>
                  <a:pt x="6171" y="1078"/>
                </a:lnTo>
                <a:lnTo>
                  <a:pt x="6152" y="1107"/>
                </a:lnTo>
                <a:lnTo>
                  <a:pt x="6132" y="1135"/>
                </a:lnTo>
                <a:lnTo>
                  <a:pt x="6112" y="1162"/>
                </a:lnTo>
                <a:lnTo>
                  <a:pt x="6089" y="1187"/>
                </a:lnTo>
                <a:lnTo>
                  <a:pt x="6066" y="1212"/>
                </a:lnTo>
                <a:lnTo>
                  <a:pt x="6041" y="1235"/>
                </a:lnTo>
                <a:lnTo>
                  <a:pt x="6015" y="1258"/>
                </a:lnTo>
                <a:lnTo>
                  <a:pt x="5988" y="1279"/>
                </a:lnTo>
                <a:lnTo>
                  <a:pt x="5961" y="1299"/>
                </a:lnTo>
                <a:lnTo>
                  <a:pt x="5931" y="1318"/>
                </a:lnTo>
                <a:lnTo>
                  <a:pt x="5901" y="1335"/>
                </a:lnTo>
                <a:lnTo>
                  <a:pt x="5871" y="1350"/>
                </a:lnTo>
                <a:lnTo>
                  <a:pt x="5839" y="1365"/>
                </a:lnTo>
                <a:lnTo>
                  <a:pt x="5807" y="1377"/>
                </a:lnTo>
                <a:lnTo>
                  <a:pt x="5774" y="1389"/>
                </a:lnTo>
                <a:lnTo>
                  <a:pt x="5741" y="1399"/>
                </a:lnTo>
                <a:lnTo>
                  <a:pt x="5707" y="1407"/>
                </a:lnTo>
                <a:lnTo>
                  <a:pt x="5671" y="1413"/>
                </a:lnTo>
                <a:lnTo>
                  <a:pt x="5636" y="1417"/>
                </a:lnTo>
                <a:lnTo>
                  <a:pt x="5600" y="1420"/>
                </a:lnTo>
                <a:lnTo>
                  <a:pt x="5564" y="1421"/>
                </a:lnTo>
                <a:lnTo>
                  <a:pt x="710" y="1421"/>
                </a:lnTo>
                <a:lnTo>
                  <a:pt x="674" y="1420"/>
                </a:lnTo>
                <a:lnTo>
                  <a:pt x="638" y="1417"/>
                </a:lnTo>
                <a:lnTo>
                  <a:pt x="603" y="1413"/>
                </a:lnTo>
                <a:lnTo>
                  <a:pt x="567" y="1407"/>
                </a:lnTo>
                <a:lnTo>
                  <a:pt x="533" y="1399"/>
                </a:lnTo>
                <a:lnTo>
                  <a:pt x="500" y="1389"/>
                </a:lnTo>
                <a:lnTo>
                  <a:pt x="467" y="1377"/>
                </a:lnTo>
                <a:lnTo>
                  <a:pt x="435" y="1365"/>
                </a:lnTo>
                <a:lnTo>
                  <a:pt x="403" y="1350"/>
                </a:lnTo>
                <a:lnTo>
                  <a:pt x="373" y="1335"/>
                </a:lnTo>
                <a:lnTo>
                  <a:pt x="343" y="1318"/>
                </a:lnTo>
                <a:lnTo>
                  <a:pt x="313" y="1299"/>
                </a:lnTo>
                <a:lnTo>
                  <a:pt x="286" y="1279"/>
                </a:lnTo>
                <a:lnTo>
                  <a:pt x="259" y="1258"/>
                </a:lnTo>
                <a:lnTo>
                  <a:pt x="233" y="1235"/>
                </a:lnTo>
                <a:lnTo>
                  <a:pt x="208" y="1212"/>
                </a:lnTo>
                <a:lnTo>
                  <a:pt x="185" y="1187"/>
                </a:lnTo>
                <a:lnTo>
                  <a:pt x="162" y="1162"/>
                </a:lnTo>
                <a:lnTo>
                  <a:pt x="142" y="1135"/>
                </a:lnTo>
                <a:lnTo>
                  <a:pt x="122" y="1107"/>
                </a:lnTo>
                <a:lnTo>
                  <a:pt x="103" y="1078"/>
                </a:lnTo>
                <a:lnTo>
                  <a:pt x="85" y="1049"/>
                </a:lnTo>
                <a:lnTo>
                  <a:pt x="70" y="1018"/>
                </a:lnTo>
                <a:lnTo>
                  <a:pt x="56" y="986"/>
                </a:lnTo>
                <a:lnTo>
                  <a:pt x="43" y="954"/>
                </a:lnTo>
                <a:lnTo>
                  <a:pt x="32" y="921"/>
                </a:lnTo>
                <a:lnTo>
                  <a:pt x="23" y="887"/>
                </a:lnTo>
                <a:lnTo>
                  <a:pt x="15" y="853"/>
                </a:lnTo>
                <a:lnTo>
                  <a:pt x="9" y="818"/>
                </a:lnTo>
                <a:lnTo>
                  <a:pt x="4" y="783"/>
                </a:lnTo>
                <a:lnTo>
                  <a:pt x="0" y="746"/>
                </a:lnTo>
                <a:lnTo>
                  <a:pt x="0" y="711"/>
                </a:lnTo>
                <a:lnTo>
                  <a:pt x="0" y="674"/>
                </a:lnTo>
                <a:lnTo>
                  <a:pt x="4" y="638"/>
                </a:lnTo>
                <a:lnTo>
                  <a:pt x="9" y="602"/>
                </a:lnTo>
                <a:lnTo>
                  <a:pt x="15" y="568"/>
                </a:lnTo>
                <a:lnTo>
                  <a:pt x="23" y="534"/>
                </a:lnTo>
                <a:lnTo>
                  <a:pt x="32" y="499"/>
                </a:lnTo>
                <a:lnTo>
                  <a:pt x="43" y="466"/>
                </a:lnTo>
                <a:lnTo>
                  <a:pt x="56" y="434"/>
                </a:lnTo>
                <a:lnTo>
                  <a:pt x="70" y="402"/>
                </a:lnTo>
                <a:lnTo>
                  <a:pt x="85" y="372"/>
                </a:lnTo>
                <a:lnTo>
                  <a:pt x="103" y="342"/>
                </a:lnTo>
                <a:lnTo>
                  <a:pt x="122" y="314"/>
                </a:lnTo>
                <a:lnTo>
                  <a:pt x="142" y="285"/>
                </a:lnTo>
                <a:lnTo>
                  <a:pt x="162" y="258"/>
                </a:lnTo>
                <a:lnTo>
                  <a:pt x="185" y="233"/>
                </a:lnTo>
                <a:lnTo>
                  <a:pt x="208" y="209"/>
                </a:lnTo>
                <a:lnTo>
                  <a:pt x="233" y="185"/>
                </a:lnTo>
                <a:lnTo>
                  <a:pt x="259" y="163"/>
                </a:lnTo>
                <a:lnTo>
                  <a:pt x="286" y="141"/>
                </a:lnTo>
                <a:lnTo>
                  <a:pt x="313" y="121"/>
                </a:lnTo>
                <a:lnTo>
                  <a:pt x="343" y="102"/>
                </a:lnTo>
                <a:lnTo>
                  <a:pt x="373" y="86"/>
                </a:lnTo>
                <a:lnTo>
                  <a:pt x="403" y="70"/>
                </a:lnTo>
                <a:lnTo>
                  <a:pt x="435" y="55"/>
                </a:lnTo>
                <a:lnTo>
                  <a:pt x="467" y="43"/>
                </a:lnTo>
                <a:lnTo>
                  <a:pt x="500" y="31"/>
                </a:lnTo>
                <a:lnTo>
                  <a:pt x="533" y="22"/>
                </a:lnTo>
                <a:lnTo>
                  <a:pt x="567" y="14"/>
                </a:lnTo>
                <a:lnTo>
                  <a:pt x="603" y="8"/>
                </a:lnTo>
                <a:lnTo>
                  <a:pt x="638" y="3"/>
                </a:lnTo>
                <a:lnTo>
                  <a:pt x="674" y="1"/>
                </a:lnTo>
                <a:lnTo>
                  <a:pt x="710" y="0"/>
                </a:lnTo>
                <a:close/>
              </a:path>
            </a:pathLst>
          </a:custGeom>
          <a:solidFill>
            <a:srgbClr val="4E3F52"/>
          </a:solidFill>
          <a:ln w="19050" cap="flat" cmpd="sng" algn="ctr">
            <a:solidFill>
              <a:srgbClr val="D9D9D9"/>
            </a:solidFill>
            <a:prstDash val="solid"/>
            <a:miter lim="800000"/>
          </a:ln>
          <a:effectLst/>
        </p:spPr>
        <p:txBody>
          <a:bodyPr rtlCol="0" anchor="ctr"/>
          <a:lstStyle/>
          <a:p>
            <a:pPr algn="ctr">
              <a:defRPr/>
            </a:pPr>
            <a:endParaRPr lang="zh-CN" altLang="en-US" sz="1400" kern="0" dirty="0">
              <a:solidFill>
                <a:prstClr val="white"/>
              </a:solidFill>
              <a:latin typeface="字魂105号-简雅黑" panose="00000500000000000000" pitchFamily="2" charset="-122"/>
            </a:endParaRPr>
          </a:p>
        </p:txBody>
      </p:sp>
      <p:sp>
        <p:nvSpPr>
          <p:cNvPr id="49" name="Rectangle 35">
            <a:extLst>
              <a:ext uri="{FF2B5EF4-FFF2-40B4-BE49-F238E27FC236}">
                <a16:creationId xmlns="" xmlns:a16="http://schemas.microsoft.com/office/drawing/2014/main" id="{35387F8C-3363-4287-825D-4E0E3A28AC73}"/>
              </a:ext>
            </a:extLst>
          </p:cNvPr>
          <p:cNvSpPr>
            <a:spLocks noChangeArrowheads="1"/>
          </p:cNvSpPr>
          <p:nvPr/>
        </p:nvSpPr>
        <p:spPr bwMode="auto">
          <a:xfrm>
            <a:off x="953348" y="2831401"/>
            <a:ext cx="1357238" cy="61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999" b="1" dirty="0">
                <a:solidFill>
                  <a:schemeClr val="tx1">
                    <a:lumMod val="75000"/>
                    <a:lumOff val="25000"/>
                  </a:schemeClr>
                </a:solidFill>
                <a:latin typeface="字魂105号-简雅黑" panose="00000500000000000000" pitchFamily="2" charset="-122"/>
                <a:ea typeface="字魂105号-简雅黑" panose="00000500000000000000" pitchFamily="2" charset="-122"/>
              </a:rPr>
              <a:t>场景化</a:t>
            </a:r>
            <a:endParaRPr lang="en-US" altLang="zh-CN" sz="1999" b="1" dirty="0">
              <a:solidFill>
                <a:schemeClr val="tx1">
                  <a:lumMod val="75000"/>
                  <a:lumOff val="25000"/>
                </a:schemeClr>
              </a:solidFill>
              <a:latin typeface="字魂105号-简雅黑" panose="00000500000000000000" pitchFamily="2" charset="-122"/>
              <a:ea typeface="字魂105号-简雅黑" panose="00000500000000000000" pitchFamily="2" charset="-122"/>
            </a:endParaRPr>
          </a:p>
          <a:p>
            <a:pPr algn="ctr" eaLnBrk="1" hangingPunct="1"/>
            <a:r>
              <a:rPr lang="zh-CN" altLang="en-US" sz="1999" b="1" dirty="0">
                <a:solidFill>
                  <a:schemeClr val="tx1">
                    <a:lumMod val="75000"/>
                    <a:lumOff val="25000"/>
                  </a:schemeClr>
                </a:solidFill>
                <a:latin typeface="字魂105号-简雅黑" panose="00000500000000000000" pitchFamily="2" charset="-122"/>
                <a:ea typeface="字魂105号-简雅黑" panose="00000500000000000000" pitchFamily="2" charset="-122"/>
              </a:rPr>
              <a:t>解决方案</a:t>
            </a:r>
            <a:endParaRPr lang="zh-CN" altLang="en-US" sz="1999" b="1" dirty="0">
              <a:solidFill>
                <a:schemeClr val="tx1">
                  <a:lumMod val="75000"/>
                  <a:lumOff val="25000"/>
                </a:schemeClr>
              </a:solidFill>
              <a:ea typeface="宋体" panose="02010600030101010101" pitchFamily="2" charset="-122"/>
            </a:endParaRPr>
          </a:p>
        </p:txBody>
      </p:sp>
      <p:sp>
        <p:nvSpPr>
          <p:cNvPr id="50" name="Freeform 15">
            <a:extLst>
              <a:ext uri="{FF2B5EF4-FFF2-40B4-BE49-F238E27FC236}">
                <a16:creationId xmlns="" xmlns:a16="http://schemas.microsoft.com/office/drawing/2014/main" id="{B533124E-78E8-4C79-AC7B-C3E5112D4098}"/>
              </a:ext>
            </a:extLst>
          </p:cNvPr>
          <p:cNvSpPr>
            <a:spLocks noChangeAspect="1" noEditPoints="1"/>
          </p:cNvSpPr>
          <p:nvPr/>
        </p:nvSpPr>
        <p:spPr bwMode="auto">
          <a:xfrm>
            <a:off x="1323126" y="3749321"/>
            <a:ext cx="620906" cy="580117"/>
          </a:xfrm>
          <a:custGeom>
            <a:avLst/>
            <a:gdLst>
              <a:gd name="T0" fmla="*/ 694 w 1198"/>
              <a:gd name="T1" fmla="*/ 876 h 1121"/>
              <a:gd name="T2" fmla="*/ 474 w 1198"/>
              <a:gd name="T3" fmla="*/ 825 h 1121"/>
              <a:gd name="T4" fmla="*/ 796 w 1198"/>
              <a:gd name="T5" fmla="*/ 423 h 1121"/>
              <a:gd name="T6" fmla="*/ 387 w 1198"/>
              <a:gd name="T7" fmla="*/ 588 h 1121"/>
              <a:gd name="T8" fmla="*/ 779 w 1198"/>
              <a:gd name="T9" fmla="*/ 478 h 1121"/>
              <a:gd name="T10" fmla="*/ 711 w 1198"/>
              <a:gd name="T11" fmla="*/ 819 h 1121"/>
              <a:gd name="T12" fmla="*/ 1198 w 1198"/>
              <a:gd name="T13" fmla="*/ 216 h 1121"/>
              <a:gd name="T14" fmla="*/ 1003 w 1198"/>
              <a:gd name="T15" fmla="*/ 220 h 1121"/>
              <a:gd name="T16" fmla="*/ 588 w 1198"/>
              <a:gd name="T17" fmla="*/ 258 h 1121"/>
              <a:gd name="T18" fmla="*/ 427 w 1198"/>
              <a:gd name="T19" fmla="*/ 872 h 1121"/>
              <a:gd name="T20" fmla="*/ 592 w 1198"/>
              <a:gd name="T21" fmla="*/ 1121 h 1121"/>
              <a:gd name="T22" fmla="*/ 760 w 1198"/>
              <a:gd name="T23" fmla="*/ 867 h 1121"/>
              <a:gd name="T24" fmla="*/ 1016 w 1198"/>
              <a:gd name="T25" fmla="*/ 300 h 1121"/>
              <a:gd name="T26" fmla="*/ 599 w 1198"/>
              <a:gd name="T27" fmla="*/ 455 h 1121"/>
              <a:gd name="T28" fmla="*/ 730 w 1198"/>
              <a:gd name="T29" fmla="*/ 588 h 1121"/>
              <a:gd name="T30" fmla="*/ 768 w 1198"/>
              <a:gd name="T31" fmla="*/ 588 h 1121"/>
              <a:gd name="T32" fmla="*/ 599 w 1198"/>
              <a:gd name="T33" fmla="*/ 419 h 1121"/>
              <a:gd name="T34" fmla="*/ 633 w 1198"/>
              <a:gd name="T35" fmla="*/ 539 h 1121"/>
              <a:gd name="T36" fmla="*/ 599 w 1198"/>
              <a:gd name="T37" fmla="*/ 645 h 1121"/>
              <a:gd name="T38" fmla="*/ 685 w 1198"/>
              <a:gd name="T39" fmla="*/ 550 h 1121"/>
              <a:gd name="T40" fmla="*/ 504 w 1198"/>
              <a:gd name="T41" fmla="*/ 588 h 1121"/>
              <a:gd name="T42" fmla="*/ 601 w 1198"/>
              <a:gd name="T43" fmla="*/ 565 h 1121"/>
              <a:gd name="T44" fmla="*/ 599 w 1198"/>
              <a:gd name="T45" fmla="*/ 609 h 1121"/>
              <a:gd name="T46" fmla="*/ 601 w 1198"/>
              <a:gd name="T47" fmla="*/ 565 h 1121"/>
              <a:gd name="T48" fmla="*/ 563 w 1198"/>
              <a:gd name="T49" fmla="*/ 31 h 1121"/>
              <a:gd name="T50" fmla="*/ 622 w 1198"/>
              <a:gd name="T51" fmla="*/ 173 h 1121"/>
              <a:gd name="T52" fmla="*/ 857 w 1198"/>
              <a:gd name="T53" fmla="*/ 288 h 1121"/>
              <a:gd name="T54" fmla="*/ 912 w 1198"/>
              <a:gd name="T55" fmla="*/ 122 h 1121"/>
              <a:gd name="T56" fmla="*/ 880 w 1198"/>
              <a:gd name="T57" fmla="*/ 275 h 1121"/>
              <a:gd name="T58" fmla="*/ 292 w 1198"/>
              <a:gd name="T59" fmla="*/ 273 h 1121"/>
              <a:gd name="T60" fmla="*/ 262 w 1198"/>
              <a:gd name="T61" fmla="*/ 122 h 1121"/>
              <a:gd name="T62" fmla="*/ 317 w 1198"/>
              <a:gd name="T63" fmla="*/ 285 h 1121"/>
              <a:gd name="T64" fmla="*/ 27 w 1198"/>
              <a:gd name="T65" fmla="*/ 508 h 1121"/>
              <a:gd name="T66" fmla="*/ 180 w 1198"/>
              <a:gd name="T67" fmla="*/ 478 h 1121"/>
              <a:gd name="T68" fmla="*/ 112 w 1198"/>
              <a:gd name="T69" fmla="*/ 880 h 1121"/>
              <a:gd name="T70" fmla="*/ 218 w 1198"/>
              <a:gd name="T71" fmla="*/ 749 h 1121"/>
              <a:gd name="T72" fmla="*/ 129 w 1198"/>
              <a:gd name="T73" fmla="*/ 876 h 1121"/>
              <a:gd name="T74" fmla="*/ 1043 w 1198"/>
              <a:gd name="T75" fmla="*/ 876 h 1121"/>
              <a:gd name="T76" fmla="*/ 954 w 1198"/>
              <a:gd name="T77" fmla="*/ 751 h 1121"/>
              <a:gd name="T78" fmla="*/ 1060 w 1198"/>
              <a:gd name="T79" fmla="*/ 880 h 1121"/>
              <a:gd name="T80" fmla="*/ 992 w 1198"/>
              <a:gd name="T81" fmla="*/ 480 h 1121"/>
              <a:gd name="T82" fmla="*/ 1168 w 1198"/>
              <a:gd name="T83" fmla="*/ 480 h 1121"/>
              <a:gd name="T84" fmla="*/ 1005 w 1198"/>
              <a:gd name="T85" fmla="*/ 537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8" h="1121">
                <a:moveTo>
                  <a:pt x="711" y="819"/>
                </a:moveTo>
                <a:cubicBezTo>
                  <a:pt x="700" y="825"/>
                  <a:pt x="694" y="838"/>
                  <a:pt x="694" y="848"/>
                </a:cubicBezTo>
                <a:lnTo>
                  <a:pt x="694" y="876"/>
                </a:lnTo>
                <a:lnTo>
                  <a:pt x="493" y="876"/>
                </a:lnTo>
                <a:lnTo>
                  <a:pt x="493" y="853"/>
                </a:lnTo>
                <a:cubicBezTo>
                  <a:pt x="493" y="842"/>
                  <a:pt x="487" y="829"/>
                  <a:pt x="474" y="825"/>
                </a:cubicBezTo>
                <a:cubicBezTo>
                  <a:pt x="385" y="781"/>
                  <a:pt x="326" y="687"/>
                  <a:pt x="326" y="586"/>
                </a:cubicBezTo>
                <a:cubicBezTo>
                  <a:pt x="326" y="440"/>
                  <a:pt x="444" y="321"/>
                  <a:pt x="588" y="321"/>
                </a:cubicBezTo>
                <a:cubicBezTo>
                  <a:pt x="673" y="321"/>
                  <a:pt x="747" y="362"/>
                  <a:pt x="796" y="423"/>
                </a:cubicBezTo>
                <a:lnTo>
                  <a:pt x="757" y="450"/>
                </a:lnTo>
                <a:cubicBezTo>
                  <a:pt x="719" y="406"/>
                  <a:pt x="662" y="376"/>
                  <a:pt x="599" y="376"/>
                </a:cubicBezTo>
                <a:cubicBezTo>
                  <a:pt x="482" y="376"/>
                  <a:pt x="387" y="472"/>
                  <a:pt x="387" y="588"/>
                </a:cubicBezTo>
                <a:cubicBezTo>
                  <a:pt x="387" y="704"/>
                  <a:pt x="482" y="797"/>
                  <a:pt x="599" y="797"/>
                </a:cubicBezTo>
                <a:cubicBezTo>
                  <a:pt x="715" y="797"/>
                  <a:pt x="810" y="704"/>
                  <a:pt x="810" y="588"/>
                </a:cubicBezTo>
                <a:cubicBezTo>
                  <a:pt x="810" y="548"/>
                  <a:pt x="798" y="510"/>
                  <a:pt x="779" y="478"/>
                </a:cubicBezTo>
                <a:lnTo>
                  <a:pt x="817" y="450"/>
                </a:lnTo>
                <a:cubicBezTo>
                  <a:pt x="840" y="491"/>
                  <a:pt x="853" y="537"/>
                  <a:pt x="853" y="586"/>
                </a:cubicBezTo>
                <a:cubicBezTo>
                  <a:pt x="853" y="685"/>
                  <a:pt x="800" y="774"/>
                  <a:pt x="711" y="819"/>
                </a:cubicBezTo>
                <a:close/>
                <a:moveTo>
                  <a:pt x="1016" y="300"/>
                </a:moveTo>
                <a:lnTo>
                  <a:pt x="1071" y="309"/>
                </a:lnTo>
                <a:lnTo>
                  <a:pt x="1198" y="216"/>
                </a:lnTo>
                <a:lnTo>
                  <a:pt x="1121" y="205"/>
                </a:lnTo>
                <a:lnTo>
                  <a:pt x="1132" y="127"/>
                </a:lnTo>
                <a:lnTo>
                  <a:pt x="1003" y="220"/>
                </a:lnTo>
                <a:lnTo>
                  <a:pt x="997" y="279"/>
                </a:lnTo>
                <a:lnTo>
                  <a:pt x="848" y="385"/>
                </a:lnTo>
                <a:cubicBezTo>
                  <a:pt x="789" y="307"/>
                  <a:pt x="694" y="258"/>
                  <a:pt x="588" y="258"/>
                </a:cubicBezTo>
                <a:cubicBezTo>
                  <a:pt x="408" y="258"/>
                  <a:pt x="260" y="404"/>
                  <a:pt x="260" y="586"/>
                </a:cubicBezTo>
                <a:cubicBezTo>
                  <a:pt x="260" y="649"/>
                  <a:pt x="279" y="711"/>
                  <a:pt x="311" y="764"/>
                </a:cubicBezTo>
                <a:cubicBezTo>
                  <a:pt x="341" y="808"/>
                  <a:pt x="381" y="846"/>
                  <a:pt x="427" y="872"/>
                </a:cubicBezTo>
                <a:lnTo>
                  <a:pt x="427" y="982"/>
                </a:lnTo>
                <a:cubicBezTo>
                  <a:pt x="427" y="1011"/>
                  <a:pt x="444" y="1037"/>
                  <a:pt x="468" y="1049"/>
                </a:cubicBezTo>
                <a:cubicBezTo>
                  <a:pt x="476" y="1092"/>
                  <a:pt x="529" y="1121"/>
                  <a:pt x="592" y="1121"/>
                </a:cubicBezTo>
                <a:cubicBezTo>
                  <a:pt x="658" y="1121"/>
                  <a:pt x="709" y="1092"/>
                  <a:pt x="719" y="1051"/>
                </a:cubicBezTo>
                <a:cubicBezTo>
                  <a:pt x="743" y="1037"/>
                  <a:pt x="760" y="1011"/>
                  <a:pt x="760" y="982"/>
                </a:cubicBezTo>
                <a:lnTo>
                  <a:pt x="760" y="867"/>
                </a:lnTo>
                <a:cubicBezTo>
                  <a:pt x="859" y="808"/>
                  <a:pt x="918" y="702"/>
                  <a:pt x="918" y="586"/>
                </a:cubicBezTo>
                <a:cubicBezTo>
                  <a:pt x="918" y="522"/>
                  <a:pt x="899" y="463"/>
                  <a:pt x="867" y="412"/>
                </a:cubicBezTo>
                <a:lnTo>
                  <a:pt x="1016" y="300"/>
                </a:lnTo>
                <a:close/>
                <a:moveTo>
                  <a:pt x="724" y="474"/>
                </a:moveTo>
                <a:lnTo>
                  <a:pt x="694" y="495"/>
                </a:lnTo>
                <a:cubicBezTo>
                  <a:pt x="671" y="469"/>
                  <a:pt x="637" y="455"/>
                  <a:pt x="599" y="455"/>
                </a:cubicBezTo>
                <a:cubicBezTo>
                  <a:pt x="525" y="455"/>
                  <a:pt x="465" y="514"/>
                  <a:pt x="465" y="588"/>
                </a:cubicBezTo>
                <a:cubicBezTo>
                  <a:pt x="465" y="660"/>
                  <a:pt x="525" y="719"/>
                  <a:pt x="599" y="719"/>
                </a:cubicBezTo>
                <a:cubicBezTo>
                  <a:pt x="673" y="719"/>
                  <a:pt x="730" y="660"/>
                  <a:pt x="730" y="588"/>
                </a:cubicBezTo>
                <a:cubicBezTo>
                  <a:pt x="730" y="565"/>
                  <a:pt x="726" y="544"/>
                  <a:pt x="717" y="527"/>
                </a:cubicBezTo>
                <a:lnTo>
                  <a:pt x="745" y="503"/>
                </a:lnTo>
                <a:cubicBezTo>
                  <a:pt x="760" y="529"/>
                  <a:pt x="768" y="556"/>
                  <a:pt x="768" y="588"/>
                </a:cubicBezTo>
                <a:cubicBezTo>
                  <a:pt x="768" y="681"/>
                  <a:pt x="692" y="755"/>
                  <a:pt x="599" y="755"/>
                </a:cubicBezTo>
                <a:cubicBezTo>
                  <a:pt x="506" y="755"/>
                  <a:pt x="429" y="681"/>
                  <a:pt x="429" y="588"/>
                </a:cubicBezTo>
                <a:cubicBezTo>
                  <a:pt x="429" y="495"/>
                  <a:pt x="506" y="419"/>
                  <a:pt x="599" y="419"/>
                </a:cubicBezTo>
                <a:cubicBezTo>
                  <a:pt x="647" y="419"/>
                  <a:pt x="692" y="440"/>
                  <a:pt x="724" y="474"/>
                </a:cubicBezTo>
                <a:close/>
                <a:moveTo>
                  <a:pt x="662" y="518"/>
                </a:moveTo>
                <a:lnTo>
                  <a:pt x="633" y="539"/>
                </a:lnTo>
                <a:cubicBezTo>
                  <a:pt x="622" y="533"/>
                  <a:pt x="611" y="529"/>
                  <a:pt x="599" y="529"/>
                </a:cubicBezTo>
                <a:cubicBezTo>
                  <a:pt x="567" y="529"/>
                  <a:pt x="539" y="556"/>
                  <a:pt x="539" y="588"/>
                </a:cubicBezTo>
                <a:cubicBezTo>
                  <a:pt x="539" y="620"/>
                  <a:pt x="567" y="645"/>
                  <a:pt x="599" y="645"/>
                </a:cubicBezTo>
                <a:cubicBezTo>
                  <a:pt x="630" y="645"/>
                  <a:pt x="658" y="620"/>
                  <a:pt x="658" y="588"/>
                </a:cubicBezTo>
                <a:cubicBezTo>
                  <a:pt x="658" y="582"/>
                  <a:pt x="656" y="577"/>
                  <a:pt x="654" y="573"/>
                </a:cubicBezTo>
                <a:lnTo>
                  <a:pt x="685" y="550"/>
                </a:lnTo>
                <a:cubicBezTo>
                  <a:pt x="690" y="560"/>
                  <a:pt x="692" y="575"/>
                  <a:pt x="692" y="588"/>
                </a:cubicBezTo>
                <a:cubicBezTo>
                  <a:pt x="692" y="639"/>
                  <a:pt x="650" y="681"/>
                  <a:pt x="599" y="681"/>
                </a:cubicBezTo>
                <a:cubicBezTo>
                  <a:pt x="546" y="681"/>
                  <a:pt x="504" y="639"/>
                  <a:pt x="504" y="588"/>
                </a:cubicBezTo>
                <a:cubicBezTo>
                  <a:pt x="504" y="535"/>
                  <a:pt x="546" y="495"/>
                  <a:pt x="599" y="495"/>
                </a:cubicBezTo>
                <a:cubicBezTo>
                  <a:pt x="624" y="495"/>
                  <a:pt x="645" y="503"/>
                  <a:pt x="662" y="518"/>
                </a:cubicBezTo>
                <a:close/>
                <a:moveTo>
                  <a:pt x="601" y="565"/>
                </a:moveTo>
                <a:lnTo>
                  <a:pt x="597" y="590"/>
                </a:lnTo>
                <a:lnTo>
                  <a:pt x="620" y="592"/>
                </a:lnTo>
                <a:cubicBezTo>
                  <a:pt x="618" y="603"/>
                  <a:pt x="609" y="609"/>
                  <a:pt x="599" y="609"/>
                </a:cubicBezTo>
                <a:cubicBezTo>
                  <a:pt x="586" y="609"/>
                  <a:pt x="575" y="601"/>
                  <a:pt x="575" y="588"/>
                </a:cubicBezTo>
                <a:cubicBezTo>
                  <a:pt x="575" y="575"/>
                  <a:pt x="586" y="565"/>
                  <a:pt x="599" y="565"/>
                </a:cubicBezTo>
                <a:cubicBezTo>
                  <a:pt x="599" y="565"/>
                  <a:pt x="601" y="565"/>
                  <a:pt x="601" y="565"/>
                </a:cubicBezTo>
                <a:close/>
                <a:moveTo>
                  <a:pt x="592" y="203"/>
                </a:moveTo>
                <a:cubicBezTo>
                  <a:pt x="578" y="203"/>
                  <a:pt x="565" y="190"/>
                  <a:pt x="565" y="173"/>
                </a:cubicBezTo>
                <a:lnTo>
                  <a:pt x="563" y="31"/>
                </a:lnTo>
                <a:cubicBezTo>
                  <a:pt x="563" y="15"/>
                  <a:pt x="575" y="2"/>
                  <a:pt x="592" y="2"/>
                </a:cubicBezTo>
                <a:cubicBezTo>
                  <a:pt x="607" y="0"/>
                  <a:pt x="620" y="15"/>
                  <a:pt x="620" y="29"/>
                </a:cubicBezTo>
                <a:lnTo>
                  <a:pt x="622" y="173"/>
                </a:lnTo>
                <a:cubicBezTo>
                  <a:pt x="622" y="188"/>
                  <a:pt x="609" y="203"/>
                  <a:pt x="592" y="203"/>
                </a:cubicBezTo>
                <a:cubicBezTo>
                  <a:pt x="592" y="203"/>
                  <a:pt x="592" y="203"/>
                  <a:pt x="592" y="203"/>
                </a:cubicBezTo>
                <a:close/>
                <a:moveTo>
                  <a:pt x="857" y="288"/>
                </a:moveTo>
                <a:cubicBezTo>
                  <a:pt x="851" y="288"/>
                  <a:pt x="844" y="285"/>
                  <a:pt x="840" y="281"/>
                </a:cubicBezTo>
                <a:cubicBezTo>
                  <a:pt x="827" y="273"/>
                  <a:pt x="823" y="256"/>
                  <a:pt x="831" y="241"/>
                </a:cubicBezTo>
                <a:lnTo>
                  <a:pt x="912" y="122"/>
                </a:lnTo>
                <a:cubicBezTo>
                  <a:pt x="920" y="110"/>
                  <a:pt x="937" y="106"/>
                  <a:pt x="950" y="114"/>
                </a:cubicBezTo>
                <a:cubicBezTo>
                  <a:pt x="965" y="122"/>
                  <a:pt x="969" y="142"/>
                  <a:pt x="961" y="154"/>
                </a:cubicBezTo>
                <a:lnTo>
                  <a:pt x="880" y="275"/>
                </a:lnTo>
                <a:cubicBezTo>
                  <a:pt x="874" y="281"/>
                  <a:pt x="865" y="288"/>
                  <a:pt x="857" y="288"/>
                </a:cubicBezTo>
                <a:close/>
                <a:moveTo>
                  <a:pt x="317" y="285"/>
                </a:moveTo>
                <a:cubicBezTo>
                  <a:pt x="307" y="285"/>
                  <a:pt x="298" y="281"/>
                  <a:pt x="292" y="273"/>
                </a:cubicBezTo>
                <a:lnTo>
                  <a:pt x="214" y="154"/>
                </a:lnTo>
                <a:cubicBezTo>
                  <a:pt x="203" y="142"/>
                  <a:pt x="207" y="122"/>
                  <a:pt x="222" y="114"/>
                </a:cubicBezTo>
                <a:cubicBezTo>
                  <a:pt x="235" y="106"/>
                  <a:pt x="252" y="108"/>
                  <a:pt x="262" y="122"/>
                </a:cubicBezTo>
                <a:lnTo>
                  <a:pt x="341" y="241"/>
                </a:lnTo>
                <a:cubicBezTo>
                  <a:pt x="349" y="254"/>
                  <a:pt x="345" y="273"/>
                  <a:pt x="332" y="281"/>
                </a:cubicBezTo>
                <a:cubicBezTo>
                  <a:pt x="328" y="285"/>
                  <a:pt x="322" y="285"/>
                  <a:pt x="317" y="285"/>
                </a:cubicBezTo>
                <a:close/>
                <a:moveTo>
                  <a:pt x="173" y="537"/>
                </a:moveTo>
                <a:cubicBezTo>
                  <a:pt x="171" y="537"/>
                  <a:pt x="169" y="535"/>
                  <a:pt x="167" y="535"/>
                </a:cubicBezTo>
                <a:lnTo>
                  <a:pt x="27" y="508"/>
                </a:lnTo>
                <a:cubicBezTo>
                  <a:pt x="10" y="503"/>
                  <a:pt x="0" y="489"/>
                  <a:pt x="4" y="474"/>
                </a:cubicBezTo>
                <a:cubicBezTo>
                  <a:pt x="8" y="457"/>
                  <a:pt x="23" y="448"/>
                  <a:pt x="38" y="450"/>
                </a:cubicBezTo>
                <a:lnTo>
                  <a:pt x="180" y="478"/>
                </a:lnTo>
                <a:cubicBezTo>
                  <a:pt x="195" y="482"/>
                  <a:pt x="205" y="497"/>
                  <a:pt x="201" y="514"/>
                </a:cubicBezTo>
                <a:cubicBezTo>
                  <a:pt x="199" y="527"/>
                  <a:pt x="186" y="537"/>
                  <a:pt x="173" y="537"/>
                </a:cubicBezTo>
                <a:close/>
                <a:moveTo>
                  <a:pt x="112" y="880"/>
                </a:moveTo>
                <a:cubicBezTo>
                  <a:pt x="104" y="880"/>
                  <a:pt x="93" y="876"/>
                  <a:pt x="89" y="865"/>
                </a:cubicBezTo>
                <a:cubicBezTo>
                  <a:pt x="80" y="853"/>
                  <a:pt x="85" y="833"/>
                  <a:pt x="97" y="825"/>
                </a:cubicBezTo>
                <a:lnTo>
                  <a:pt x="218" y="749"/>
                </a:lnTo>
                <a:cubicBezTo>
                  <a:pt x="233" y="740"/>
                  <a:pt x="250" y="745"/>
                  <a:pt x="258" y="759"/>
                </a:cubicBezTo>
                <a:cubicBezTo>
                  <a:pt x="266" y="772"/>
                  <a:pt x="262" y="789"/>
                  <a:pt x="250" y="797"/>
                </a:cubicBezTo>
                <a:lnTo>
                  <a:pt x="129" y="876"/>
                </a:lnTo>
                <a:cubicBezTo>
                  <a:pt x="123" y="878"/>
                  <a:pt x="118" y="880"/>
                  <a:pt x="112" y="880"/>
                </a:cubicBezTo>
                <a:close/>
                <a:moveTo>
                  <a:pt x="1060" y="880"/>
                </a:moveTo>
                <a:cubicBezTo>
                  <a:pt x="1054" y="880"/>
                  <a:pt x="1049" y="880"/>
                  <a:pt x="1043" y="876"/>
                </a:cubicBezTo>
                <a:lnTo>
                  <a:pt x="922" y="800"/>
                </a:lnTo>
                <a:cubicBezTo>
                  <a:pt x="910" y="791"/>
                  <a:pt x="906" y="772"/>
                  <a:pt x="914" y="759"/>
                </a:cubicBezTo>
                <a:cubicBezTo>
                  <a:pt x="922" y="747"/>
                  <a:pt x="939" y="742"/>
                  <a:pt x="954" y="751"/>
                </a:cubicBezTo>
                <a:lnTo>
                  <a:pt x="1075" y="827"/>
                </a:lnTo>
                <a:cubicBezTo>
                  <a:pt x="1088" y="836"/>
                  <a:pt x="1092" y="853"/>
                  <a:pt x="1083" y="867"/>
                </a:cubicBezTo>
                <a:cubicBezTo>
                  <a:pt x="1079" y="876"/>
                  <a:pt x="1071" y="880"/>
                  <a:pt x="1060" y="880"/>
                </a:cubicBezTo>
                <a:close/>
                <a:moveTo>
                  <a:pt x="999" y="537"/>
                </a:moveTo>
                <a:cubicBezTo>
                  <a:pt x="986" y="537"/>
                  <a:pt x="973" y="527"/>
                  <a:pt x="971" y="514"/>
                </a:cubicBezTo>
                <a:cubicBezTo>
                  <a:pt x="967" y="499"/>
                  <a:pt x="978" y="482"/>
                  <a:pt x="992" y="480"/>
                </a:cubicBezTo>
                <a:lnTo>
                  <a:pt x="1134" y="453"/>
                </a:lnTo>
                <a:cubicBezTo>
                  <a:pt x="1149" y="448"/>
                  <a:pt x="1166" y="459"/>
                  <a:pt x="1168" y="474"/>
                </a:cubicBezTo>
                <a:cubicBezTo>
                  <a:pt x="1168" y="476"/>
                  <a:pt x="1168" y="478"/>
                  <a:pt x="1168" y="480"/>
                </a:cubicBezTo>
                <a:lnTo>
                  <a:pt x="1168" y="480"/>
                </a:lnTo>
                <a:cubicBezTo>
                  <a:pt x="1168" y="493"/>
                  <a:pt x="1159" y="505"/>
                  <a:pt x="1145" y="508"/>
                </a:cubicBezTo>
                <a:lnTo>
                  <a:pt x="1005" y="537"/>
                </a:lnTo>
                <a:cubicBezTo>
                  <a:pt x="1003" y="537"/>
                  <a:pt x="1001" y="537"/>
                  <a:pt x="999" y="537"/>
                </a:cubicBez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nvGrpSpPr>
          <p:cNvPr id="13" name="组合 12">
            <a:extLst>
              <a:ext uri="{FF2B5EF4-FFF2-40B4-BE49-F238E27FC236}">
                <a16:creationId xmlns="" xmlns:a16="http://schemas.microsoft.com/office/drawing/2014/main" id="{31561CAC-D7A2-4885-9E66-E6864FF14EDB}"/>
              </a:ext>
            </a:extLst>
          </p:cNvPr>
          <p:cNvGrpSpPr/>
          <p:nvPr/>
        </p:nvGrpSpPr>
        <p:grpSpPr>
          <a:xfrm>
            <a:off x="4181327" y="4147246"/>
            <a:ext cx="5841038" cy="810551"/>
            <a:chOff x="4181327" y="4794633"/>
            <a:chExt cx="6548585" cy="908736"/>
          </a:xfrm>
        </p:grpSpPr>
        <p:sp>
          <p:nvSpPr>
            <p:cNvPr id="59" name="矩形: 圆角 24">
              <a:extLst>
                <a:ext uri="{FF2B5EF4-FFF2-40B4-BE49-F238E27FC236}">
                  <a16:creationId xmlns="" xmlns:a16="http://schemas.microsoft.com/office/drawing/2014/main" id="{54B70B31-BDFA-4E72-BE88-98760B7E955C}"/>
                </a:ext>
              </a:extLst>
            </p:cNvPr>
            <p:cNvSpPr/>
            <p:nvPr/>
          </p:nvSpPr>
          <p:spPr>
            <a:xfrm>
              <a:off x="4181327" y="4815080"/>
              <a:ext cx="816258" cy="888289"/>
            </a:xfrm>
            <a:prstGeom prst="roundRect">
              <a:avLst/>
            </a:prstGeom>
            <a:solidFill>
              <a:srgbClr val="4D6FC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字魂35号-经典雅黑" panose="02000000000000000000" pitchFamily="2" charset="-122"/>
                <a:ea typeface="字魂35号-经典雅黑" panose="02000000000000000000" pitchFamily="2" charset="-122"/>
              </a:endParaRPr>
            </a:p>
          </p:txBody>
        </p:sp>
        <p:sp>
          <p:nvSpPr>
            <p:cNvPr id="35" name="文本框 34">
              <a:extLst>
                <a:ext uri="{FF2B5EF4-FFF2-40B4-BE49-F238E27FC236}">
                  <a16:creationId xmlns="" xmlns:a16="http://schemas.microsoft.com/office/drawing/2014/main" id="{F8394DE5-DF56-4D9E-99AE-B159B5900939}"/>
                </a:ext>
              </a:extLst>
            </p:cNvPr>
            <p:cNvSpPr txBox="1"/>
            <p:nvPr/>
          </p:nvSpPr>
          <p:spPr>
            <a:xfrm>
              <a:off x="5250565" y="4794633"/>
              <a:ext cx="5479347" cy="877815"/>
            </a:xfrm>
            <a:prstGeom prst="rect">
              <a:avLst/>
            </a:prstGeom>
            <a:noFill/>
          </p:spPr>
          <p:txBody>
            <a:bodyPr wrap="square" rtlCol="0">
              <a:spAutoFit/>
            </a:bodyPr>
            <a:lstStyle>
              <a:defPPr>
                <a:defRPr lang="zh-CN"/>
              </a:defPPr>
              <a:lvl1pPr>
                <a:lnSpc>
                  <a:spcPct val="130000"/>
                </a:lnSpc>
                <a:defRPr sz="2400">
                  <a:solidFill>
                    <a:schemeClr val="bg1">
                      <a:lumMod val="50000"/>
                    </a:schemeClr>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r>
                <a:rPr lang="zh-CN" altLang="en-US" sz="2000" b="1" dirty="0">
                  <a:solidFill>
                    <a:schemeClr val="tx1">
                      <a:lumMod val="50000"/>
                      <a:lumOff val="50000"/>
                    </a:schemeClr>
                  </a:solidFill>
                  <a:cs typeface="+mn-cs"/>
                  <a:sym typeface="+mn-ea"/>
                </a:rPr>
                <a:t>政府、园区双创工作解决方案</a:t>
              </a:r>
              <a:endParaRPr lang="en-US" altLang="zh-CN" sz="2000" b="1" dirty="0">
                <a:solidFill>
                  <a:schemeClr val="tx1">
                    <a:lumMod val="50000"/>
                    <a:lumOff val="50000"/>
                  </a:schemeClr>
                </a:solidFill>
                <a:cs typeface="+mn-cs"/>
                <a:sym typeface="+mn-ea"/>
              </a:endParaRPr>
            </a:p>
            <a:p>
              <a:r>
                <a:rPr lang="zh-CN" altLang="en-US" sz="1600" dirty="0">
                  <a:sym typeface="+mn-ea"/>
                </a:rPr>
                <a:t>智库型外脑服务，提供区域知识产权运营和决策辅助</a:t>
              </a:r>
              <a:endParaRPr lang="zh-CN" altLang="en-US" sz="1600" dirty="0"/>
            </a:p>
          </p:txBody>
        </p:sp>
        <p:pic>
          <p:nvPicPr>
            <p:cNvPr id="31" name="图形 30" descr="条形图演示文稿 ">
              <a:extLst>
                <a:ext uri="{FF2B5EF4-FFF2-40B4-BE49-F238E27FC236}">
                  <a16:creationId xmlns="" xmlns:a16="http://schemas.microsoft.com/office/drawing/2014/main" id="{251F1695-F2A7-4131-BF8A-3441003BE13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4386796" y="5065719"/>
              <a:ext cx="499331" cy="543394"/>
            </a:xfrm>
            <a:prstGeom prst="rect">
              <a:avLst/>
            </a:prstGeom>
          </p:spPr>
        </p:pic>
        <p:sp>
          <p:nvSpPr>
            <p:cNvPr id="52" name="椭圆 51">
              <a:extLst>
                <a:ext uri="{FF2B5EF4-FFF2-40B4-BE49-F238E27FC236}">
                  <a16:creationId xmlns="" xmlns:a16="http://schemas.microsoft.com/office/drawing/2014/main" id="{4E0F10D3-6407-42D2-9924-6091491DEC52}"/>
                </a:ext>
              </a:extLst>
            </p:cNvPr>
            <p:cNvSpPr>
              <a:spLocks noChangeAspect="1"/>
            </p:cNvSpPr>
            <p:nvPr/>
          </p:nvSpPr>
          <p:spPr>
            <a:xfrm>
              <a:off x="4292789" y="4964258"/>
              <a:ext cx="593338" cy="593338"/>
            </a:xfrm>
            <a:prstGeom prst="ellipse">
              <a:avLst/>
            </a:prstGeom>
            <a:solidFill>
              <a:srgbClr val="E45448"/>
            </a:solidFill>
            <a:ln w="25400" cap="flat" cmpd="sng" algn="ctr">
              <a:solidFill>
                <a:srgbClr val="D9D9D9"/>
              </a:solidFill>
              <a:prstDash val="solid"/>
              <a:miter lim="800000"/>
            </a:ln>
            <a:effectLst/>
          </p:spPr>
          <p:txBody>
            <a:bodyPr rtlCol="0" anchor="ctr"/>
            <a:lstStyle/>
            <a:p>
              <a:pPr algn="ctr">
                <a:defRPr/>
              </a:pPr>
              <a:endParaRPr lang="zh-CN" altLang="en-US" sz="1200" kern="0" dirty="0">
                <a:solidFill>
                  <a:prstClr val="white"/>
                </a:solidFill>
                <a:latin typeface="字魂105号-简雅黑" panose="00000500000000000000" pitchFamily="2" charset="-122"/>
              </a:endParaRPr>
            </a:p>
          </p:txBody>
        </p:sp>
        <p:sp>
          <p:nvSpPr>
            <p:cNvPr id="53" name="Freeform 172">
              <a:extLst>
                <a:ext uri="{FF2B5EF4-FFF2-40B4-BE49-F238E27FC236}">
                  <a16:creationId xmlns="" xmlns:a16="http://schemas.microsoft.com/office/drawing/2014/main" id="{98DA96E9-4DD5-4BCA-8833-AB7ABEB577B8}"/>
                </a:ext>
              </a:extLst>
            </p:cNvPr>
            <p:cNvSpPr>
              <a:spLocks noChangeAspect="1" noEditPoints="1"/>
            </p:cNvSpPr>
            <p:nvPr/>
          </p:nvSpPr>
          <p:spPr bwMode="auto">
            <a:xfrm>
              <a:off x="4408528" y="5080792"/>
              <a:ext cx="361856" cy="360269"/>
            </a:xfrm>
            <a:custGeom>
              <a:avLst/>
              <a:gdLst>
                <a:gd name="T0" fmla="*/ 500 w 1000"/>
                <a:gd name="T1" fmla="*/ 996 h 996"/>
                <a:gd name="T2" fmla="*/ 94 w 1000"/>
                <a:gd name="T3" fmla="*/ 411 h 996"/>
                <a:gd name="T4" fmla="*/ 191 w 1000"/>
                <a:gd name="T5" fmla="*/ 461 h 996"/>
                <a:gd name="T6" fmla="*/ 265 w 1000"/>
                <a:gd name="T7" fmla="*/ 756 h 996"/>
                <a:gd name="T8" fmla="*/ 282 w 1000"/>
                <a:gd name="T9" fmla="*/ 866 h 996"/>
                <a:gd name="T10" fmla="*/ 336 w 1000"/>
                <a:gd name="T11" fmla="*/ 812 h 996"/>
                <a:gd name="T12" fmla="*/ 398 w 1000"/>
                <a:gd name="T13" fmla="*/ 718 h 996"/>
                <a:gd name="T14" fmla="*/ 386 w 1000"/>
                <a:gd name="T15" fmla="*/ 533 h 996"/>
                <a:gd name="T16" fmla="*/ 252 w 1000"/>
                <a:gd name="T17" fmla="*/ 437 h 996"/>
                <a:gd name="T18" fmla="*/ 184 w 1000"/>
                <a:gd name="T19" fmla="*/ 460 h 996"/>
                <a:gd name="T20" fmla="*/ 100 w 1000"/>
                <a:gd name="T21" fmla="*/ 390 h 996"/>
                <a:gd name="T22" fmla="*/ 184 w 1000"/>
                <a:gd name="T23" fmla="*/ 310 h 996"/>
                <a:gd name="T24" fmla="*/ 267 w 1000"/>
                <a:gd name="T25" fmla="*/ 237 h 996"/>
                <a:gd name="T26" fmla="*/ 363 w 1000"/>
                <a:gd name="T27" fmla="*/ 196 h 996"/>
                <a:gd name="T28" fmla="*/ 349 w 1000"/>
                <a:gd name="T29" fmla="*/ 167 h 996"/>
                <a:gd name="T30" fmla="*/ 398 w 1000"/>
                <a:gd name="T31" fmla="*/ 191 h 996"/>
                <a:gd name="T32" fmla="*/ 359 w 1000"/>
                <a:gd name="T33" fmla="*/ 95 h 996"/>
                <a:gd name="T34" fmla="*/ 266 w 1000"/>
                <a:gd name="T35" fmla="*/ 160 h 996"/>
                <a:gd name="T36" fmla="*/ 269 w 1000"/>
                <a:gd name="T37" fmla="*/ 133 h 996"/>
                <a:gd name="T38" fmla="*/ 283 w 1000"/>
                <a:gd name="T39" fmla="*/ 76 h 996"/>
                <a:gd name="T40" fmla="*/ 364 w 1000"/>
                <a:gd name="T41" fmla="*/ 44 h 996"/>
                <a:gd name="T42" fmla="*/ 331 w 1000"/>
                <a:gd name="T43" fmla="*/ 70 h 996"/>
                <a:gd name="T44" fmla="*/ 389 w 1000"/>
                <a:gd name="T45" fmla="*/ 61 h 996"/>
                <a:gd name="T46" fmla="*/ 391 w 1000"/>
                <a:gd name="T47" fmla="*/ 28 h 996"/>
                <a:gd name="T48" fmla="*/ 463 w 1000"/>
                <a:gd name="T49" fmla="*/ 39 h 996"/>
                <a:gd name="T50" fmla="*/ 547 w 1000"/>
                <a:gd name="T51" fmla="*/ 60 h 996"/>
                <a:gd name="T52" fmla="*/ 732 w 1000"/>
                <a:gd name="T53" fmla="*/ 86 h 996"/>
                <a:gd name="T54" fmla="*/ 739 w 1000"/>
                <a:gd name="T55" fmla="*/ 143 h 996"/>
                <a:gd name="T56" fmla="*/ 671 w 1000"/>
                <a:gd name="T57" fmla="*/ 214 h 996"/>
                <a:gd name="T58" fmla="*/ 623 w 1000"/>
                <a:gd name="T59" fmla="*/ 323 h 996"/>
                <a:gd name="T60" fmla="*/ 588 w 1000"/>
                <a:gd name="T61" fmla="*/ 429 h 996"/>
                <a:gd name="T62" fmla="*/ 751 w 1000"/>
                <a:gd name="T63" fmla="*/ 497 h 996"/>
                <a:gd name="T64" fmla="*/ 767 w 1000"/>
                <a:gd name="T65" fmla="*/ 654 h 996"/>
                <a:gd name="T66" fmla="*/ 877 w 1000"/>
                <a:gd name="T67" fmla="*/ 746 h 996"/>
                <a:gd name="T68" fmla="*/ 948 w 1000"/>
                <a:gd name="T69" fmla="*/ 610 h 996"/>
                <a:gd name="T70" fmla="*/ 309 w 1000"/>
                <a:gd name="T71" fmla="*/ 33 h 996"/>
                <a:gd name="T72" fmla="*/ 333 w 1000"/>
                <a:gd name="T73" fmla="*/ 24 h 996"/>
                <a:gd name="T74" fmla="*/ 814 w 1000"/>
                <a:gd name="T75" fmla="*/ 129 h 996"/>
                <a:gd name="T76" fmla="*/ 797 w 1000"/>
                <a:gd name="T77" fmla="*/ 108 h 996"/>
                <a:gd name="T78" fmla="*/ 899 w 1000"/>
                <a:gd name="T79" fmla="*/ 195 h 996"/>
                <a:gd name="T80" fmla="*/ 865 w 1000"/>
                <a:gd name="T81" fmla="*/ 204 h 996"/>
                <a:gd name="T82" fmla="*/ 995 w 1000"/>
                <a:gd name="T83" fmla="*/ 426 h 996"/>
                <a:gd name="T84" fmla="*/ 923 w 1000"/>
                <a:gd name="T85" fmla="*/ 372 h 996"/>
                <a:gd name="T86" fmla="*/ 968 w 1000"/>
                <a:gd name="T87" fmla="*/ 434 h 996"/>
                <a:gd name="T88" fmla="*/ 211 w 1000"/>
                <a:gd name="T89" fmla="*/ 383 h 996"/>
                <a:gd name="T90" fmla="*/ 600 w 1000"/>
                <a:gd name="T91" fmla="*/ 67 h 996"/>
                <a:gd name="T92" fmla="*/ 240 w 1000"/>
                <a:gd name="T93" fmla="*/ 382 h 996"/>
                <a:gd name="T94" fmla="*/ 679 w 1000"/>
                <a:gd name="T95" fmla="*/ 149 h 996"/>
                <a:gd name="T96" fmla="*/ 707 w 1000"/>
                <a:gd name="T97" fmla="*/ 157 h 996"/>
                <a:gd name="T98" fmla="*/ 691 w 1000"/>
                <a:gd name="T99" fmla="*/ 105 h 996"/>
                <a:gd name="T100" fmla="*/ 669 w 1000"/>
                <a:gd name="T101" fmla="*/ 132 h 996"/>
                <a:gd name="T102" fmla="*/ 690 w 1000"/>
                <a:gd name="T103" fmla="*/ 172 h 996"/>
                <a:gd name="T104" fmla="*/ 893 w 1000"/>
                <a:gd name="T105" fmla="*/ 301 h 996"/>
                <a:gd name="T106" fmla="*/ 760 w 1000"/>
                <a:gd name="T107" fmla="*/ 259 h 996"/>
                <a:gd name="T108" fmla="*/ 751 w 1000"/>
                <a:gd name="T109" fmla="*/ 207 h 996"/>
                <a:gd name="T110" fmla="*/ 797 w 1000"/>
                <a:gd name="T111" fmla="*/ 235 h 996"/>
                <a:gd name="T112" fmla="*/ 830 w 1000"/>
                <a:gd name="T113" fmla="*/ 261 h 996"/>
                <a:gd name="T114" fmla="*/ 911 w 1000"/>
                <a:gd name="T115" fmla="*/ 27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00" h="996">
                  <a:moveTo>
                    <a:pt x="676" y="149"/>
                  </a:moveTo>
                  <a:cubicBezTo>
                    <a:pt x="678" y="149"/>
                    <a:pt x="679" y="149"/>
                    <a:pt x="679" y="149"/>
                  </a:cubicBezTo>
                  <a:cubicBezTo>
                    <a:pt x="679" y="148"/>
                    <a:pt x="679" y="150"/>
                    <a:pt x="676" y="149"/>
                  </a:cubicBezTo>
                  <a:close/>
                  <a:moveTo>
                    <a:pt x="1000" y="496"/>
                  </a:moveTo>
                  <a:cubicBezTo>
                    <a:pt x="1000" y="772"/>
                    <a:pt x="776" y="996"/>
                    <a:pt x="500" y="996"/>
                  </a:cubicBezTo>
                  <a:cubicBezTo>
                    <a:pt x="223" y="996"/>
                    <a:pt x="0" y="772"/>
                    <a:pt x="0" y="496"/>
                  </a:cubicBezTo>
                  <a:cubicBezTo>
                    <a:pt x="0" y="442"/>
                    <a:pt x="8" y="391"/>
                    <a:pt x="24" y="342"/>
                  </a:cubicBezTo>
                  <a:cubicBezTo>
                    <a:pt x="30" y="350"/>
                    <a:pt x="42" y="359"/>
                    <a:pt x="42" y="369"/>
                  </a:cubicBezTo>
                  <a:cubicBezTo>
                    <a:pt x="41" y="379"/>
                    <a:pt x="36" y="381"/>
                    <a:pt x="46" y="389"/>
                  </a:cubicBezTo>
                  <a:cubicBezTo>
                    <a:pt x="57" y="397"/>
                    <a:pt x="80" y="415"/>
                    <a:pt x="94" y="411"/>
                  </a:cubicBezTo>
                  <a:cubicBezTo>
                    <a:pt x="106" y="407"/>
                    <a:pt x="109" y="413"/>
                    <a:pt x="117" y="422"/>
                  </a:cubicBezTo>
                  <a:cubicBezTo>
                    <a:pt x="122" y="428"/>
                    <a:pt x="133" y="427"/>
                    <a:pt x="140" y="430"/>
                  </a:cubicBezTo>
                  <a:cubicBezTo>
                    <a:pt x="151" y="437"/>
                    <a:pt x="153" y="453"/>
                    <a:pt x="166" y="463"/>
                  </a:cubicBezTo>
                  <a:cubicBezTo>
                    <a:pt x="171" y="467"/>
                    <a:pt x="175" y="465"/>
                    <a:pt x="180" y="470"/>
                  </a:cubicBezTo>
                  <a:cubicBezTo>
                    <a:pt x="192" y="481"/>
                    <a:pt x="184" y="459"/>
                    <a:pt x="191" y="461"/>
                  </a:cubicBezTo>
                  <a:cubicBezTo>
                    <a:pt x="235" y="471"/>
                    <a:pt x="167" y="531"/>
                    <a:pt x="187" y="545"/>
                  </a:cubicBezTo>
                  <a:cubicBezTo>
                    <a:pt x="169" y="558"/>
                    <a:pt x="194" y="587"/>
                    <a:pt x="203" y="599"/>
                  </a:cubicBezTo>
                  <a:cubicBezTo>
                    <a:pt x="210" y="610"/>
                    <a:pt x="214" y="628"/>
                    <a:pt x="224" y="635"/>
                  </a:cubicBezTo>
                  <a:cubicBezTo>
                    <a:pt x="240" y="646"/>
                    <a:pt x="254" y="651"/>
                    <a:pt x="257" y="670"/>
                  </a:cubicBezTo>
                  <a:cubicBezTo>
                    <a:pt x="262" y="696"/>
                    <a:pt x="267" y="731"/>
                    <a:pt x="265" y="756"/>
                  </a:cubicBezTo>
                  <a:cubicBezTo>
                    <a:pt x="265" y="770"/>
                    <a:pt x="260" y="832"/>
                    <a:pt x="278" y="832"/>
                  </a:cubicBezTo>
                  <a:cubicBezTo>
                    <a:pt x="277" y="829"/>
                    <a:pt x="276" y="827"/>
                    <a:pt x="275" y="824"/>
                  </a:cubicBezTo>
                  <a:cubicBezTo>
                    <a:pt x="276" y="824"/>
                    <a:pt x="277" y="824"/>
                    <a:pt x="278" y="824"/>
                  </a:cubicBezTo>
                  <a:cubicBezTo>
                    <a:pt x="280" y="830"/>
                    <a:pt x="281" y="836"/>
                    <a:pt x="281" y="842"/>
                  </a:cubicBezTo>
                  <a:cubicBezTo>
                    <a:pt x="266" y="838"/>
                    <a:pt x="283" y="864"/>
                    <a:pt x="282" y="866"/>
                  </a:cubicBezTo>
                  <a:cubicBezTo>
                    <a:pt x="272" y="883"/>
                    <a:pt x="338" y="939"/>
                    <a:pt x="356" y="911"/>
                  </a:cubicBezTo>
                  <a:cubicBezTo>
                    <a:pt x="333" y="906"/>
                    <a:pt x="314" y="884"/>
                    <a:pt x="333" y="865"/>
                  </a:cubicBezTo>
                  <a:cubicBezTo>
                    <a:pt x="317" y="859"/>
                    <a:pt x="322" y="837"/>
                    <a:pt x="332" y="827"/>
                  </a:cubicBezTo>
                  <a:cubicBezTo>
                    <a:pt x="325" y="828"/>
                    <a:pt x="321" y="824"/>
                    <a:pt x="321" y="816"/>
                  </a:cubicBezTo>
                  <a:cubicBezTo>
                    <a:pt x="329" y="820"/>
                    <a:pt x="330" y="816"/>
                    <a:pt x="336" y="812"/>
                  </a:cubicBezTo>
                  <a:cubicBezTo>
                    <a:pt x="340" y="809"/>
                    <a:pt x="334" y="805"/>
                    <a:pt x="347" y="802"/>
                  </a:cubicBezTo>
                  <a:cubicBezTo>
                    <a:pt x="368" y="796"/>
                    <a:pt x="359" y="776"/>
                    <a:pt x="347" y="770"/>
                  </a:cubicBezTo>
                  <a:cubicBezTo>
                    <a:pt x="352" y="769"/>
                    <a:pt x="365" y="778"/>
                    <a:pt x="370" y="772"/>
                  </a:cubicBezTo>
                  <a:cubicBezTo>
                    <a:pt x="380" y="763"/>
                    <a:pt x="379" y="752"/>
                    <a:pt x="385" y="741"/>
                  </a:cubicBezTo>
                  <a:cubicBezTo>
                    <a:pt x="388" y="735"/>
                    <a:pt x="400" y="732"/>
                    <a:pt x="398" y="718"/>
                  </a:cubicBezTo>
                  <a:cubicBezTo>
                    <a:pt x="395" y="704"/>
                    <a:pt x="405" y="699"/>
                    <a:pt x="418" y="692"/>
                  </a:cubicBezTo>
                  <a:cubicBezTo>
                    <a:pt x="445" y="677"/>
                    <a:pt x="449" y="661"/>
                    <a:pt x="449" y="629"/>
                  </a:cubicBezTo>
                  <a:cubicBezTo>
                    <a:pt x="450" y="606"/>
                    <a:pt x="484" y="588"/>
                    <a:pt x="469" y="564"/>
                  </a:cubicBezTo>
                  <a:cubicBezTo>
                    <a:pt x="459" y="562"/>
                    <a:pt x="422" y="527"/>
                    <a:pt x="410" y="544"/>
                  </a:cubicBezTo>
                  <a:cubicBezTo>
                    <a:pt x="418" y="534"/>
                    <a:pt x="393" y="526"/>
                    <a:pt x="386" y="533"/>
                  </a:cubicBezTo>
                  <a:cubicBezTo>
                    <a:pt x="383" y="524"/>
                    <a:pt x="376" y="517"/>
                    <a:pt x="372" y="510"/>
                  </a:cubicBezTo>
                  <a:cubicBezTo>
                    <a:pt x="364" y="493"/>
                    <a:pt x="365" y="484"/>
                    <a:pt x="342" y="483"/>
                  </a:cubicBezTo>
                  <a:cubicBezTo>
                    <a:pt x="322" y="482"/>
                    <a:pt x="312" y="457"/>
                    <a:pt x="298" y="449"/>
                  </a:cubicBezTo>
                  <a:cubicBezTo>
                    <a:pt x="300" y="448"/>
                    <a:pt x="302" y="447"/>
                    <a:pt x="305" y="446"/>
                  </a:cubicBezTo>
                  <a:cubicBezTo>
                    <a:pt x="291" y="451"/>
                    <a:pt x="260" y="455"/>
                    <a:pt x="252" y="437"/>
                  </a:cubicBezTo>
                  <a:cubicBezTo>
                    <a:pt x="247" y="443"/>
                    <a:pt x="240" y="449"/>
                    <a:pt x="243" y="458"/>
                  </a:cubicBezTo>
                  <a:cubicBezTo>
                    <a:pt x="238" y="452"/>
                    <a:pt x="240" y="444"/>
                    <a:pt x="245" y="439"/>
                  </a:cubicBezTo>
                  <a:cubicBezTo>
                    <a:pt x="245" y="438"/>
                    <a:pt x="244" y="437"/>
                    <a:pt x="244" y="436"/>
                  </a:cubicBezTo>
                  <a:cubicBezTo>
                    <a:pt x="237" y="440"/>
                    <a:pt x="216" y="444"/>
                    <a:pt x="216" y="454"/>
                  </a:cubicBezTo>
                  <a:cubicBezTo>
                    <a:pt x="216" y="473"/>
                    <a:pt x="195" y="454"/>
                    <a:pt x="184" y="460"/>
                  </a:cubicBezTo>
                  <a:cubicBezTo>
                    <a:pt x="166" y="468"/>
                    <a:pt x="168" y="435"/>
                    <a:pt x="170" y="427"/>
                  </a:cubicBezTo>
                  <a:cubicBezTo>
                    <a:pt x="175" y="407"/>
                    <a:pt x="140" y="406"/>
                    <a:pt x="139" y="410"/>
                  </a:cubicBezTo>
                  <a:cubicBezTo>
                    <a:pt x="143" y="398"/>
                    <a:pt x="149" y="383"/>
                    <a:pt x="155" y="372"/>
                  </a:cubicBezTo>
                  <a:cubicBezTo>
                    <a:pt x="133" y="367"/>
                    <a:pt x="140" y="379"/>
                    <a:pt x="129" y="387"/>
                  </a:cubicBezTo>
                  <a:cubicBezTo>
                    <a:pt x="125" y="390"/>
                    <a:pt x="99" y="395"/>
                    <a:pt x="100" y="390"/>
                  </a:cubicBezTo>
                  <a:cubicBezTo>
                    <a:pt x="101" y="386"/>
                    <a:pt x="90" y="373"/>
                    <a:pt x="90" y="366"/>
                  </a:cubicBezTo>
                  <a:cubicBezTo>
                    <a:pt x="89" y="357"/>
                    <a:pt x="98" y="347"/>
                    <a:pt x="98" y="337"/>
                  </a:cubicBezTo>
                  <a:cubicBezTo>
                    <a:pt x="99" y="326"/>
                    <a:pt x="128" y="302"/>
                    <a:pt x="140" y="314"/>
                  </a:cubicBezTo>
                  <a:cubicBezTo>
                    <a:pt x="146" y="320"/>
                    <a:pt x="153" y="307"/>
                    <a:pt x="159" y="308"/>
                  </a:cubicBezTo>
                  <a:cubicBezTo>
                    <a:pt x="164" y="309"/>
                    <a:pt x="183" y="308"/>
                    <a:pt x="184" y="310"/>
                  </a:cubicBezTo>
                  <a:cubicBezTo>
                    <a:pt x="196" y="320"/>
                    <a:pt x="184" y="336"/>
                    <a:pt x="200" y="344"/>
                  </a:cubicBezTo>
                  <a:cubicBezTo>
                    <a:pt x="211" y="324"/>
                    <a:pt x="195" y="310"/>
                    <a:pt x="213" y="292"/>
                  </a:cubicBezTo>
                  <a:cubicBezTo>
                    <a:pt x="220" y="285"/>
                    <a:pt x="232" y="283"/>
                    <a:pt x="238" y="276"/>
                  </a:cubicBezTo>
                  <a:cubicBezTo>
                    <a:pt x="241" y="273"/>
                    <a:pt x="251" y="254"/>
                    <a:pt x="250" y="254"/>
                  </a:cubicBezTo>
                  <a:cubicBezTo>
                    <a:pt x="252" y="254"/>
                    <a:pt x="264" y="241"/>
                    <a:pt x="267" y="237"/>
                  </a:cubicBezTo>
                  <a:cubicBezTo>
                    <a:pt x="273" y="229"/>
                    <a:pt x="287" y="233"/>
                    <a:pt x="293" y="227"/>
                  </a:cubicBezTo>
                  <a:cubicBezTo>
                    <a:pt x="295" y="225"/>
                    <a:pt x="291" y="215"/>
                    <a:pt x="300" y="212"/>
                  </a:cubicBezTo>
                  <a:cubicBezTo>
                    <a:pt x="311" y="207"/>
                    <a:pt x="321" y="203"/>
                    <a:pt x="332" y="200"/>
                  </a:cubicBezTo>
                  <a:cubicBezTo>
                    <a:pt x="319" y="207"/>
                    <a:pt x="322" y="216"/>
                    <a:pt x="334" y="208"/>
                  </a:cubicBezTo>
                  <a:cubicBezTo>
                    <a:pt x="343" y="203"/>
                    <a:pt x="354" y="200"/>
                    <a:pt x="363" y="196"/>
                  </a:cubicBezTo>
                  <a:cubicBezTo>
                    <a:pt x="362" y="194"/>
                    <a:pt x="362" y="192"/>
                    <a:pt x="361" y="189"/>
                  </a:cubicBezTo>
                  <a:cubicBezTo>
                    <a:pt x="357" y="193"/>
                    <a:pt x="347" y="202"/>
                    <a:pt x="340" y="197"/>
                  </a:cubicBezTo>
                  <a:cubicBezTo>
                    <a:pt x="331" y="191"/>
                    <a:pt x="341" y="182"/>
                    <a:pt x="344" y="175"/>
                  </a:cubicBezTo>
                  <a:cubicBezTo>
                    <a:pt x="346" y="172"/>
                    <a:pt x="314" y="183"/>
                    <a:pt x="310" y="185"/>
                  </a:cubicBezTo>
                  <a:cubicBezTo>
                    <a:pt x="321" y="174"/>
                    <a:pt x="334" y="167"/>
                    <a:pt x="349" y="167"/>
                  </a:cubicBezTo>
                  <a:cubicBezTo>
                    <a:pt x="366" y="167"/>
                    <a:pt x="379" y="161"/>
                    <a:pt x="393" y="158"/>
                  </a:cubicBezTo>
                  <a:cubicBezTo>
                    <a:pt x="385" y="166"/>
                    <a:pt x="376" y="175"/>
                    <a:pt x="369" y="184"/>
                  </a:cubicBezTo>
                  <a:cubicBezTo>
                    <a:pt x="378" y="184"/>
                    <a:pt x="386" y="183"/>
                    <a:pt x="391" y="188"/>
                  </a:cubicBezTo>
                  <a:cubicBezTo>
                    <a:pt x="393" y="187"/>
                    <a:pt x="394" y="186"/>
                    <a:pt x="396" y="185"/>
                  </a:cubicBezTo>
                  <a:cubicBezTo>
                    <a:pt x="397" y="187"/>
                    <a:pt x="397" y="189"/>
                    <a:pt x="398" y="191"/>
                  </a:cubicBezTo>
                  <a:cubicBezTo>
                    <a:pt x="406" y="187"/>
                    <a:pt x="407" y="179"/>
                    <a:pt x="406" y="171"/>
                  </a:cubicBezTo>
                  <a:cubicBezTo>
                    <a:pt x="404" y="172"/>
                    <a:pt x="390" y="170"/>
                    <a:pt x="393" y="165"/>
                  </a:cubicBezTo>
                  <a:cubicBezTo>
                    <a:pt x="396" y="158"/>
                    <a:pt x="409" y="141"/>
                    <a:pt x="393" y="134"/>
                  </a:cubicBezTo>
                  <a:cubicBezTo>
                    <a:pt x="385" y="130"/>
                    <a:pt x="377" y="106"/>
                    <a:pt x="381" y="97"/>
                  </a:cubicBezTo>
                  <a:cubicBezTo>
                    <a:pt x="372" y="114"/>
                    <a:pt x="339" y="110"/>
                    <a:pt x="359" y="95"/>
                  </a:cubicBezTo>
                  <a:cubicBezTo>
                    <a:pt x="345" y="91"/>
                    <a:pt x="344" y="86"/>
                    <a:pt x="330" y="85"/>
                  </a:cubicBezTo>
                  <a:cubicBezTo>
                    <a:pt x="314" y="83"/>
                    <a:pt x="316" y="102"/>
                    <a:pt x="303" y="111"/>
                  </a:cubicBezTo>
                  <a:cubicBezTo>
                    <a:pt x="320" y="106"/>
                    <a:pt x="287" y="135"/>
                    <a:pt x="289" y="134"/>
                  </a:cubicBezTo>
                  <a:cubicBezTo>
                    <a:pt x="281" y="140"/>
                    <a:pt x="281" y="135"/>
                    <a:pt x="277" y="149"/>
                  </a:cubicBezTo>
                  <a:cubicBezTo>
                    <a:pt x="276" y="154"/>
                    <a:pt x="271" y="158"/>
                    <a:pt x="266" y="160"/>
                  </a:cubicBezTo>
                  <a:cubicBezTo>
                    <a:pt x="264" y="156"/>
                    <a:pt x="264" y="152"/>
                    <a:pt x="261" y="148"/>
                  </a:cubicBezTo>
                  <a:cubicBezTo>
                    <a:pt x="263" y="149"/>
                    <a:pt x="265" y="149"/>
                    <a:pt x="267" y="149"/>
                  </a:cubicBezTo>
                  <a:cubicBezTo>
                    <a:pt x="267" y="148"/>
                    <a:pt x="267" y="147"/>
                    <a:pt x="268" y="146"/>
                  </a:cubicBezTo>
                  <a:cubicBezTo>
                    <a:pt x="266" y="146"/>
                    <a:pt x="265" y="146"/>
                    <a:pt x="263" y="146"/>
                  </a:cubicBezTo>
                  <a:cubicBezTo>
                    <a:pt x="266" y="142"/>
                    <a:pt x="266" y="137"/>
                    <a:pt x="269" y="133"/>
                  </a:cubicBezTo>
                  <a:cubicBezTo>
                    <a:pt x="251" y="136"/>
                    <a:pt x="244" y="116"/>
                    <a:pt x="227" y="119"/>
                  </a:cubicBezTo>
                  <a:cubicBezTo>
                    <a:pt x="228" y="115"/>
                    <a:pt x="227" y="112"/>
                    <a:pt x="228" y="108"/>
                  </a:cubicBezTo>
                  <a:cubicBezTo>
                    <a:pt x="226" y="108"/>
                    <a:pt x="224" y="107"/>
                    <a:pt x="222" y="107"/>
                  </a:cubicBezTo>
                  <a:cubicBezTo>
                    <a:pt x="239" y="84"/>
                    <a:pt x="277" y="75"/>
                    <a:pt x="300" y="63"/>
                  </a:cubicBezTo>
                  <a:cubicBezTo>
                    <a:pt x="295" y="68"/>
                    <a:pt x="290" y="73"/>
                    <a:pt x="283" y="76"/>
                  </a:cubicBezTo>
                  <a:cubicBezTo>
                    <a:pt x="285" y="77"/>
                    <a:pt x="289" y="80"/>
                    <a:pt x="288" y="80"/>
                  </a:cubicBezTo>
                  <a:cubicBezTo>
                    <a:pt x="298" y="74"/>
                    <a:pt x="305" y="74"/>
                    <a:pt x="315" y="77"/>
                  </a:cubicBezTo>
                  <a:cubicBezTo>
                    <a:pt x="313" y="68"/>
                    <a:pt x="305" y="67"/>
                    <a:pt x="300" y="59"/>
                  </a:cubicBezTo>
                  <a:cubicBezTo>
                    <a:pt x="313" y="66"/>
                    <a:pt x="337" y="52"/>
                    <a:pt x="330" y="39"/>
                  </a:cubicBezTo>
                  <a:cubicBezTo>
                    <a:pt x="342" y="38"/>
                    <a:pt x="356" y="35"/>
                    <a:pt x="364" y="44"/>
                  </a:cubicBezTo>
                  <a:cubicBezTo>
                    <a:pt x="358" y="45"/>
                    <a:pt x="351" y="48"/>
                    <a:pt x="347" y="53"/>
                  </a:cubicBezTo>
                  <a:cubicBezTo>
                    <a:pt x="357" y="55"/>
                    <a:pt x="357" y="49"/>
                    <a:pt x="365" y="48"/>
                  </a:cubicBezTo>
                  <a:cubicBezTo>
                    <a:pt x="378" y="47"/>
                    <a:pt x="361" y="58"/>
                    <a:pt x="358" y="60"/>
                  </a:cubicBezTo>
                  <a:cubicBezTo>
                    <a:pt x="353" y="62"/>
                    <a:pt x="354" y="64"/>
                    <a:pt x="348" y="67"/>
                  </a:cubicBezTo>
                  <a:cubicBezTo>
                    <a:pt x="340" y="70"/>
                    <a:pt x="338" y="62"/>
                    <a:pt x="331" y="70"/>
                  </a:cubicBezTo>
                  <a:cubicBezTo>
                    <a:pt x="337" y="75"/>
                    <a:pt x="346" y="72"/>
                    <a:pt x="354" y="75"/>
                  </a:cubicBezTo>
                  <a:cubicBezTo>
                    <a:pt x="353" y="74"/>
                    <a:pt x="380" y="95"/>
                    <a:pt x="380" y="89"/>
                  </a:cubicBezTo>
                  <a:cubicBezTo>
                    <a:pt x="380" y="85"/>
                    <a:pt x="373" y="79"/>
                    <a:pt x="373" y="77"/>
                  </a:cubicBezTo>
                  <a:cubicBezTo>
                    <a:pt x="374" y="75"/>
                    <a:pt x="386" y="83"/>
                    <a:pt x="388" y="85"/>
                  </a:cubicBezTo>
                  <a:cubicBezTo>
                    <a:pt x="397" y="76"/>
                    <a:pt x="384" y="64"/>
                    <a:pt x="389" y="61"/>
                  </a:cubicBezTo>
                  <a:cubicBezTo>
                    <a:pt x="395" y="56"/>
                    <a:pt x="400" y="75"/>
                    <a:pt x="405" y="66"/>
                  </a:cubicBezTo>
                  <a:cubicBezTo>
                    <a:pt x="407" y="63"/>
                    <a:pt x="416" y="61"/>
                    <a:pt x="420" y="59"/>
                  </a:cubicBezTo>
                  <a:cubicBezTo>
                    <a:pt x="413" y="50"/>
                    <a:pt x="404" y="52"/>
                    <a:pt x="399" y="46"/>
                  </a:cubicBezTo>
                  <a:cubicBezTo>
                    <a:pt x="398" y="45"/>
                    <a:pt x="406" y="40"/>
                    <a:pt x="402" y="35"/>
                  </a:cubicBezTo>
                  <a:cubicBezTo>
                    <a:pt x="399" y="32"/>
                    <a:pt x="395" y="31"/>
                    <a:pt x="391" y="28"/>
                  </a:cubicBezTo>
                  <a:cubicBezTo>
                    <a:pt x="384" y="22"/>
                    <a:pt x="371" y="17"/>
                    <a:pt x="359" y="16"/>
                  </a:cubicBezTo>
                  <a:cubicBezTo>
                    <a:pt x="383" y="9"/>
                    <a:pt x="408" y="3"/>
                    <a:pt x="434" y="0"/>
                  </a:cubicBezTo>
                  <a:cubicBezTo>
                    <a:pt x="445" y="2"/>
                    <a:pt x="455" y="2"/>
                    <a:pt x="465" y="7"/>
                  </a:cubicBezTo>
                  <a:cubicBezTo>
                    <a:pt x="480" y="15"/>
                    <a:pt x="454" y="27"/>
                    <a:pt x="476" y="31"/>
                  </a:cubicBezTo>
                  <a:cubicBezTo>
                    <a:pt x="469" y="29"/>
                    <a:pt x="463" y="31"/>
                    <a:pt x="463" y="39"/>
                  </a:cubicBezTo>
                  <a:cubicBezTo>
                    <a:pt x="466" y="38"/>
                    <a:pt x="470" y="38"/>
                    <a:pt x="474" y="36"/>
                  </a:cubicBezTo>
                  <a:cubicBezTo>
                    <a:pt x="461" y="47"/>
                    <a:pt x="450" y="62"/>
                    <a:pt x="459" y="83"/>
                  </a:cubicBezTo>
                  <a:cubicBezTo>
                    <a:pt x="462" y="91"/>
                    <a:pt x="467" y="100"/>
                    <a:pt x="478" y="101"/>
                  </a:cubicBezTo>
                  <a:cubicBezTo>
                    <a:pt x="492" y="101"/>
                    <a:pt x="492" y="93"/>
                    <a:pt x="501" y="84"/>
                  </a:cubicBezTo>
                  <a:cubicBezTo>
                    <a:pt x="518" y="68"/>
                    <a:pt x="525" y="69"/>
                    <a:pt x="547" y="60"/>
                  </a:cubicBezTo>
                  <a:cubicBezTo>
                    <a:pt x="567" y="51"/>
                    <a:pt x="588" y="33"/>
                    <a:pt x="611" y="37"/>
                  </a:cubicBezTo>
                  <a:cubicBezTo>
                    <a:pt x="609" y="17"/>
                    <a:pt x="624" y="23"/>
                    <a:pt x="630" y="13"/>
                  </a:cubicBezTo>
                  <a:cubicBezTo>
                    <a:pt x="677" y="26"/>
                    <a:pt x="722" y="45"/>
                    <a:pt x="763" y="71"/>
                  </a:cubicBezTo>
                  <a:cubicBezTo>
                    <a:pt x="763" y="72"/>
                    <a:pt x="762" y="73"/>
                    <a:pt x="761" y="73"/>
                  </a:cubicBezTo>
                  <a:cubicBezTo>
                    <a:pt x="753" y="79"/>
                    <a:pt x="739" y="74"/>
                    <a:pt x="732" y="86"/>
                  </a:cubicBezTo>
                  <a:cubicBezTo>
                    <a:pt x="729" y="92"/>
                    <a:pt x="731" y="108"/>
                    <a:pt x="735" y="111"/>
                  </a:cubicBezTo>
                  <a:cubicBezTo>
                    <a:pt x="739" y="113"/>
                    <a:pt x="762" y="111"/>
                    <a:pt x="761" y="106"/>
                  </a:cubicBezTo>
                  <a:cubicBezTo>
                    <a:pt x="761" y="106"/>
                    <a:pt x="774" y="140"/>
                    <a:pt x="758" y="129"/>
                  </a:cubicBezTo>
                  <a:cubicBezTo>
                    <a:pt x="760" y="130"/>
                    <a:pt x="758" y="117"/>
                    <a:pt x="758" y="116"/>
                  </a:cubicBezTo>
                  <a:cubicBezTo>
                    <a:pt x="733" y="117"/>
                    <a:pt x="760" y="140"/>
                    <a:pt x="739" y="143"/>
                  </a:cubicBezTo>
                  <a:cubicBezTo>
                    <a:pt x="723" y="145"/>
                    <a:pt x="727" y="158"/>
                    <a:pt x="712" y="162"/>
                  </a:cubicBezTo>
                  <a:cubicBezTo>
                    <a:pt x="714" y="161"/>
                    <a:pt x="695" y="174"/>
                    <a:pt x="690" y="172"/>
                  </a:cubicBezTo>
                  <a:cubicBezTo>
                    <a:pt x="690" y="175"/>
                    <a:pt x="691" y="178"/>
                    <a:pt x="691" y="178"/>
                  </a:cubicBezTo>
                  <a:cubicBezTo>
                    <a:pt x="684" y="171"/>
                    <a:pt x="664" y="174"/>
                    <a:pt x="684" y="187"/>
                  </a:cubicBezTo>
                  <a:cubicBezTo>
                    <a:pt x="701" y="197"/>
                    <a:pt x="691" y="218"/>
                    <a:pt x="671" y="214"/>
                  </a:cubicBezTo>
                  <a:cubicBezTo>
                    <a:pt x="660" y="211"/>
                    <a:pt x="650" y="210"/>
                    <a:pt x="645" y="218"/>
                  </a:cubicBezTo>
                  <a:cubicBezTo>
                    <a:pt x="643" y="222"/>
                    <a:pt x="646" y="257"/>
                    <a:pt x="643" y="259"/>
                  </a:cubicBezTo>
                  <a:cubicBezTo>
                    <a:pt x="653" y="254"/>
                    <a:pt x="664" y="262"/>
                    <a:pt x="660" y="271"/>
                  </a:cubicBezTo>
                  <a:cubicBezTo>
                    <a:pt x="655" y="283"/>
                    <a:pt x="642" y="292"/>
                    <a:pt x="636" y="302"/>
                  </a:cubicBezTo>
                  <a:cubicBezTo>
                    <a:pt x="631" y="310"/>
                    <a:pt x="631" y="315"/>
                    <a:pt x="623" y="323"/>
                  </a:cubicBezTo>
                  <a:cubicBezTo>
                    <a:pt x="618" y="327"/>
                    <a:pt x="609" y="329"/>
                    <a:pt x="606" y="337"/>
                  </a:cubicBezTo>
                  <a:cubicBezTo>
                    <a:pt x="601" y="348"/>
                    <a:pt x="588" y="361"/>
                    <a:pt x="588" y="374"/>
                  </a:cubicBezTo>
                  <a:cubicBezTo>
                    <a:pt x="588" y="382"/>
                    <a:pt x="592" y="388"/>
                    <a:pt x="592" y="398"/>
                  </a:cubicBezTo>
                  <a:cubicBezTo>
                    <a:pt x="592" y="402"/>
                    <a:pt x="589" y="414"/>
                    <a:pt x="586" y="416"/>
                  </a:cubicBezTo>
                  <a:cubicBezTo>
                    <a:pt x="581" y="421"/>
                    <a:pt x="589" y="423"/>
                    <a:pt x="588" y="429"/>
                  </a:cubicBezTo>
                  <a:cubicBezTo>
                    <a:pt x="583" y="445"/>
                    <a:pt x="607" y="443"/>
                    <a:pt x="607" y="456"/>
                  </a:cubicBezTo>
                  <a:cubicBezTo>
                    <a:pt x="607" y="474"/>
                    <a:pt x="631" y="484"/>
                    <a:pt x="642" y="492"/>
                  </a:cubicBezTo>
                  <a:cubicBezTo>
                    <a:pt x="640" y="491"/>
                    <a:pt x="682" y="490"/>
                    <a:pt x="683" y="489"/>
                  </a:cubicBezTo>
                  <a:cubicBezTo>
                    <a:pt x="702" y="481"/>
                    <a:pt x="717" y="471"/>
                    <a:pt x="729" y="493"/>
                  </a:cubicBezTo>
                  <a:cubicBezTo>
                    <a:pt x="732" y="498"/>
                    <a:pt x="745" y="491"/>
                    <a:pt x="751" y="497"/>
                  </a:cubicBezTo>
                  <a:cubicBezTo>
                    <a:pt x="757" y="503"/>
                    <a:pt x="753" y="510"/>
                    <a:pt x="753" y="518"/>
                  </a:cubicBezTo>
                  <a:cubicBezTo>
                    <a:pt x="753" y="522"/>
                    <a:pt x="747" y="526"/>
                    <a:pt x="748" y="531"/>
                  </a:cubicBezTo>
                  <a:cubicBezTo>
                    <a:pt x="750" y="540"/>
                    <a:pt x="762" y="549"/>
                    <a:pt x="766" y="558"/>
                  </a:cubicBezTo>
                  <a:cubicBezTo>
                    <a:pt x="771" y="571"/>
                    <a:pt x="779" y="587"/>
                    <a:pt x="778" y="601"/>
                  </a:cubicBezTo>
                  <a:cubicBezTo>
                    <a:pt x="777" y="620"/>
                    <a:pt x="763" y="634"/>
                    <a:pt x="767" y="654"/>
                  </a:cubicBezTo>
                  <a:cubicBezTo>
                    <a:pt x="772" y="673"/>
                    <a:pt x="784" y="685"/>
                    <a:pt x="785" y="706"/>
                  </a:cubicBezTo>
                  <a:cubicBezTo>
                    <a:pt x="786" y="723"/>
                    <a:pt x="800" y="736"/>
                    <a:pt x="805" y="752"/>
                  </a:cubicBezTo>
                  <a:cubicBezTo>
                    <a:pt x="806" y="755"/>
                    <a:pt x="807" y="765"/>
                    <a:pt x="807" y="769"/>
                  </a:cubicBezTo>
                  <a:cubicBezTo>
                    <a:pt x="808" y="778"/>
                    <a:pt x="820" y="770"/>
                    <a:pt x="824" y="771"/>
                  </a:cubicBezTo>
                  <a:cubicBezTo>
                    <a:pt x="842" y="777"/>
                    <a:pt x="866" y="760"/>
                    <a:pt x="877" y="746"/>
                  </a:cubicBezTo>
                  <a:cubicBezTo>
                    <a:pt x="883" y="738"/>
                    <a:pt x="891" y="731"/>
                    <a:pt x="895" y="721"/>
                  </a:cubicBezTo>
                  <a:cubicBezTo>
                    <a:pt x="899" y="708"/>
                    <a:pt x="894" y="708"/>
                    <a:pt x="908" y="700"/>
                  </a:cubicBezTo>
                  <a:cubicBezTo>
                    <a:pt x="918" y="694"/>
                    <a:pt x="910" y="683"/>
                    <a:pt x="911" y="675"/>
                  </a:cubicBezTo>
                  <a:cubicBezTo>
                    <a:pt x="913" y="664"/>
                    <a:pt x="912" y="664"/>
                    <a:pt x="923" y="655"/>
                  </a:cubicBezTo>
                  <a:cubicBezTo>
                    <a:pt x="941" y="640"/>
                    <a:pt x="951" y="638"/>
                    <a:pt x="948" y="610"/>
                  </a:cubicBezTo>
                  <a:cubicBezTo>
                    <a:pt x="945" y="584"/>
                    <a:pt x="933" y="572"/>
                    <a:pt x="946" y="546"/>
                  </a:cubicBezTo>
                  <a:cubicBezTo>
                    <a:pt x="959" y="521"/>
                    <a:pt x="983" y="505"/>
                    <a:pt x="999" y="483"/>
                  </a:cubicBezTo>
                  <a:cubicBezTo>
                    <a:pt x="1000" y="487"/>
                    <a:pt x="1000" y="491"/>
                    <a:pt x="1000" y="496"/>
                  </a:cubicBezTo>
                  <a:close/>
                  <a:moveTo>
                    <a:pt x="295" y="39"/>
                  </a:moveTo>
                  <a:cubicBezTo>
                    <a:pt x="300" y="37"/>
                    <a:pt x="305" y="35"/>
                    <a:pt x="309" y="33"/>
                  </a:cubicBezTo>
                  <a:cubicBezTo>
                    <a:pt x="311" y="36"/>
                    <a:pt x="318" y="38"/>
                    <a:pt x="322" y="38"/>
                  </a:cubicBezTo>
                  <a:cubicBezTo>
                    <a:pt x="317" y="46"/>
                    <a:pt x="308" y="51"/>
                    <a:pt x="299" y="55"/>
                  </a:cubicBezTo>
                  <a:cubicBezTo>
                    <a:pt x="302" y="49"/>
                    <a:pt x="297" y="37"/>
                    <a:pt x="295" y="42"/>
                  </a:cubicBezTo>
                  <a:cubicBezTo>
                    <a:pt x="295" y="41"/>
                    <a:pt x="295" y="40"/>
                    <a:pt x="295" y="39"/>
                  </a:cubicBezTo>
                  <a:close/>
                  <a:moveTo>
                    <a:pt x="333" y="24"/>
                  </a:moveTo>
                  <a:lnTo>
                    <a:pt x="333" y="24"/>
                  </a:lnTo>
                  <a:lnTo>
                    <a:pt x="333" y="24"/>
                  </a:lnTo>
                  <a:close/>
                  <a:moveTo>
                    <a:pt x="794" y="92"/>
                  </a:moveTo>
                  <a:cubicBezTo>
                    <a:pt x="805" y="99"/>
                    <a:pt x="815" y="108"/>
                    <a:pt x="825" y="116"/>
                  </a:cubicBezTo>
                  <a:cubicBezTo>
                    <a:pt x="819" y="117"/>
                    <a:pt x="809" y="119"/>
                    <a:pt x="814" y="129"/>
                  </a:cubicBezTo>
                  <a:cubicBezTo>
                    <a:pt x="817" y="136"/>
                    <a:pt x="766" y="137"/>
                    <a:pt x="762" y="140"/>
                  </a:cubicBezTo>
                  <a:cubicBezTo>
                    <a:pt x="764" y="136"/>
                    <a:pt x="779" y="129"/>
                    <a:pt x="782" y="132"/>
                  </a:cubicBezTo>
                  <a:cubicBezTo>
                    <a:pt x="781" y="130"/>
                    <a:pt x="778" y="129"/>
                    <a:pt x="783" y="127"/>
                  </a:cubicBezTo>
                  <a:cubicBezTo>
                    <a:pt x="788" y="125"/>
                    <a:pt x="788" y="127"/>
                    <a:pt x="791" y="121"/>
                  </a:cubicBezTo>
                  <a:cubicBezTo>
                    <a:pt x="793" y="115"/>
                    <a:pt x="788" y="113"/>
                    <a:pt x="797" y="108"/>
                  </a:cubicBezTo>
                  <a:cubicBezTo>
                    <a:pt x="809" y="100"/>
                    <a:pt x="793" y="103"/>
                    <a:pt x="793" y="96"/>
                  </a:cubicBezTo>
                  <a:cubicBezTo>
                    <a:pt x="793" y="95"/>
                    <a:pt x="793" y="93"/>
                    <a:pt x="794" y="92"/>
                  </a:cubicBezTo>
                  <a:close/>
                  <a:moveTo>
                    <a:pt x="899" y="195"/>
                  </a:moveTo>
                  <a:lnTo>
                    <a:pt x="903" y="200"/>
                  </a:lnTo>
                  <a:cubicBezTo>
                    <a:pt x="899" y="199"/>
                    <a:pt x="898" y="197"/>
                    <a:pt x="899" y="195"/>
                  </a:cubicBezTo>
                  <a:close/>
                  <a:moveTo>
                    <a:pt x="904" y="202"/>
                  </a:moveTo>
                  <a:cubicBezTo>
                    <a:pt x="911" y="211"/>
                    <a:pt x="918" y="221"/>
                    <a:pt x="924" y="231"/>
                  </a:cubicBezTo>
                  <a:cubicBezTo>
                    <a:pt x="916" y="230"/>
                    <a:pt x="907" y="224"/>
                    <a:pt x="898" y="223"/>
                  </a:cubicBezTo>
                  <a:cubicBezTo>
                    <a:pt x="881" y="223"/>
                    <a:pt x="871" y="238"/>
                    <a:pt x="857" y="222"/>
                  </a:cubicBezTo>
                  <a:cubicBezTo>
                    <a:pt x="857" y="221"/>
                    <a:pt x="862" y="206"/>
                    <a:pt x="865" y="204"/>
                  </a:cubicBezTo>
                  <a:cubicBezTo>
                    <a:pt x="868" y="204"/>
                    <a:pt x="869" y="199"/>
                    <a:pt x="871" y="196"/>
                  </a:cubicBezTo>
                  <a:cubicBezTo>
                    <a:pt x="879" y="189"/>
                    <a:pt x="878" y="198"/>
                    <a:pt x="887" y="196"/>
                  </a:cubicBezTo>
                  <a:cubicBezTo>
                    <a:pt x="885" y="197"/>
                    <a:pt x="884" y="198"/>
                    <a:pt x="883" y="200"/>
                  </a:cubicBezTo>
                  <a:cubicBezTo>
                    <a:pt x="889" y="208"/>
                    <a:pt x="896" y="207"/>
                    <a:pt x="904" y="202"/>
                  </a:cubicBezTo>
                  <a:close/>
                  <a:moveTo>
                    <a:pt x="995" y="426"/>
                  </a:moveTo>
                  <a:cubicBezTo>
                    <a:pt x="995" y="431"/>
                    <a:pt x="996" y="437"/>
                    <a:pt x="997" y="443"/>
                  </a:cubicBezTo>
                  <a:cubicBezTo>
                    <a:pt x="990" y="444"/>
                    <a:pt x="982" y="446"/>
                    <a:pt x="976" y="448"/>
                  </a:cubicBezTo>
                  <a:cubicBezTo>
                    <a:pt x="969" y="451"/>
                    <a:pt x="952" y="421"/>
                    <a:pt x="945" y="414"/>
                  </a:cubicBezTo>
                  <a:cubicBezTo>
                    <a:pt x="939" y="408"/>
                    <a:pt x="932" y="403"/>
                    <a:pt x="932" y="393"/>
                  </a:cubicBezTo>
                  <a:cubicBezTo>
                    <a:pt x="932" y="393"/>
                    <a:pt x="924" y="373"/>
                    <a:pt x="923" y="372"/>
                  </a:cubicBezTo>
                  <a:cubicBezTo>
                    <a:pt x="920" y="366"/>
                    <a:pt x="903" y="326"/>
                    <a:pt x="900" y="325"/>
                  </a:cubicBezTo>
                  <a:cubicBezTo>
                    <a:pt x="912" y="327"/>
                    <a:pt x="930" y="347"/>
                    <a:pt x="932" y="362"/>
                  </a:cubicBezTo>
                  <a:cubicBezTo>
                    <a:pt x="935" y="381"/>
                    <a:pt x="955" y="390"/>
                    <a:pt x="959" y="408"/>
                  </a:cubicBezTo>
                  <a:cubicBezTo>
                    <a:pt x="957" y="406"/>
                    <a:pt x="955" y="404"/>
                    <a:pt x="953" y="402"/>
                  </a:cubicBezTo>
                  <a:cubicBezTo>
                    <a:pt x="953" y="406"/>
                    <a:pt x="962" y="431"/>
                    <a:pt x="968" y="434"/>
                  </a:cubicBezTo>
                  <a:cubicBezTo>
                    <a:pt x="971" y="435"/>
                    <a:pt x="986" y="429"/>
                    <a:pt x="995" y="426"/>
                  </a:cubicBezTo>
                  <a:close/>
                  <a:moveTo>
                    <a:pt x="234" y="378"/>
                  </a:moveTo>
                  <a:cubicBezTo>
                    <a:pt x="234" y="379"/>
                    <a:pt x="233" y="378"/>
                    <a:pt x="234" y="378"/>
                  </a:cubicBezTo>
                  <a:close/>
                  <a:moveTo>
                    <a:pt x="202" y="369"/>
                  </a:moveTo>
                  <a:cubicBezTo>
                    <a:pt x="208" y="373"/>
                    <a:pt x="205" y="383"/>
                    <a:pt x="211" y="383"/>
                  </a:cubicBezTo>
                  <a:cubicBezTo>
                    <a:pt x="214" y="383"/>
                    <a:pt x="235" y="383"/>
                    <a:pt x="234" y="378"/>
                  </a:cubicBezTo>
                  <a:cubicBezTo>
                    <a:pt x="229" y="364"/>
                    <a:pt x="163" y="350"/>
                    <a:pt x="171" y="372"/>
                  </a:cubicBezTo>
                  <a:cubicBezTo>
                    <a:pt x="167" y="359"/>
                    <a:pt x="199" y="367"/>
                    <a:pt x="202" y="369"/>
                  </a:cubicBezTo>
                  <a:close/>
                  <a:moveTo>
                    <a:pt x="589" y="65"/>
                  </a:moveTo>
                  <a:cubicBezTo>
                    <a:pt x="594" y="65"/>
                    <a:pt x="596" y="67"/>
                    <a:pt x="600" y="67"/>
                  </a:cubicBezTo>
                  <a:cubicBezTo>
                    <a:pt x="602" y="77"/>
                    <a:pt x="612" y="81"/>
                    <a:pt x="622" y="76"/>
                  </a:cubicBezTo>
                  <a:cubicBezTo>
                    <a:pt x="632" y="75"/>
                    <a:pt x="648" y="59"/>
                    <a:pt x="632" y="61"/>
                  </a:cubicBezTo>
                  <a:cubicBezTo>
                    <a:pt x="621" y="62"/>
                    <a:pt x="597" y="57"/>
                    <a:pt x="589" y="65"/>
                  </a:cubicBezTo>
                  <a:close/>
                  <a:moveTo>
                    <a:pt x="267" y="389"/>
                  </a:moveTo>
                  <a:cubicBezTo>
                    <a:pt x="262" y="380"/>
                    <a:pt x="241" y="385"/>
                    <a:pt x="240" y="382"/>
                  </a:cubicBezTo>
                  <a:cubicBezTo>
                    <a:pt x="246" y="397"/>
                    <a:pt x="228" y="387"/>
                    <a:pt x="228" y="395"/>
                  </a:cubicBezTo>
                  <a:cubicBezTo>
                    <a:pt x="230" y="396"/>
                    <a:pt x="231" y="397"/>
                    <a:pt x="233" y="396"/>
                  </a:cubicBezTo>
                  <a:cubicBezTo>
                    <a:pt x="239" y="399"/>
                    <a:pt x="269" y="393"/>
                    <a:pt x="267" y="389"/>
                  </a:cubicBezTo>
                  <a:close/>
                  <a:moveTo>
                    <a:pt x="677" y="131"/>
                  </a:moveTo>
                  <a:cubicBezTo>
                    <a:pt x="676" y="129"/>
                    <a:pt x="692" y="150"/>
                    <a:pt x="679" y="149"/>
                  </a:cubicBezTo>
                  <a:cubicBezTo>
                    <a:pt x="680" y="150"/>
                    <a:pt x="680" y="150"/>
                    <a:pt x="680" y="151"/>
                  </a:cubicBezTo>
                  <a:cubicBezTo>
                    <a:pt x="680" y="149"/>
                    <a:pt x="673" y="157"/>
                    <a:pt x="673" y="157"/>
                  </a:cubicBezTo>
                  <a:cubicBezTo>
                    <a:pt x="677" y="157"/>
                    <a:pt x="680" y="159"/>
                    <a:pt x="682" y="159"/>
                  </a:cubicBezTo>
                  <a:cubicBezTo>
                    <a:pt x="677" y="161"/>
                    <a:pt x="675" y="164"/>
                    <a:pt x="670" y="167"/>
                  </a:cubicBezTo>
                  <a:cubicBezTo>
                    <a:pt x="676" y="167"/>
                    <a:pt x="711" y="162"/>
                    <a:pt x="707" y="157"/>
                  </a:cubicBezTo>
                  <a:cubicBezTo>
                    <a:pt x="706" y="156"/>
                    <a:pt x="717" y="150"/>
                    <a:pt x="707" y="148"/>
                  </a:cubicBezTo>
                  <a:cubicBezTo>
                    <a:pt x="702" y="147"/>
                    <a:pt x="702" y="142"/>
                    <a:pt x="697" y="136"/>
                  </a:cubicBezTo>
                  <a:cubicBezTo>
                    <a:pt x="694" y="131"/>
                    <a:pt x="692" y="125"/>
                    <a:pt x="691" y="123"/>
                  </a:cubicBezTo>
                  <a:cubicBezTo>
                    <a:pt x="692" y="126"/>
                    <a:pt x="689" y="112"/>
                    <a:pt x="686" y="112"/>
                  </a:cubicBezTo>
                  <a:cubicBezTo>
                    <a:pt x="688" y="110"/>
                    <a:pt x="691" y="105"/>
                    <a:pt x="691" y="105"/>
                  </a:cubicBezTo>
                  <a:cubicBezTo>
                    <a:pt x="684" y="109"/>
                    <a:pt x="664" y="115"/>
                    <a:pt x="673" y="125"/>
                  </a:cubicBezTo>
                  <a:cubicBezTo>
                    <a:pt x="673" y="125"/>
                    <a:pt x="668" y="128"/>
                    <a:pt x="670" y="129"/>
                  </a:cubicBezTo>
                  <a:cubicBezTo>
                    <a:pt x="673" y="130"/>
                    <a:pt x="673" y="133"/>
                    <a:pt x="677" y="131"/>
                  </a:cubicBezTo>
                  <a:close/>
                  <a:moveTo>
                    <a:pt x="661" y="154"/>
                  </a:moveTo>
                  <a:cubicBezTo>
                    <a:pt x="665" y="151"/>
                    <a:pt x="680" y="135"/>
                    <a:pt x="669" y="132"/>
                  </a:cubicBezTo>
                  <a:cubicBezTo>
                    <a:pt x="653" y="129"/>
                    <a:pt x="648" y="143"/>
                    <a:pt x="649" y="150"/>
                  </a:cubicBezTo>
                  <a:cubicBezTo>
                    <a:pt x="640" y="160"/>
                    <a:pt x="654" y="157"/>
                    <a:pt x="661" y="154"/>
                  </a:cubicBezTo>
                  <a:close/>
                  <a:moveTo>
                    <a:pt x="690" y="172"/>
                  </a:moveTo>
                  <a:cubicBezTo>
                    <a:pt x="690" y="170"/>
                    <a:pt x="689" y="169"/>
                    <a:pt x="689" y="169"/>
                  </a:cubicBezTo>
                  <a:cubicBezTo>
                    <a:pt x="689" y="170"/>
                    <a:pt x="689" y="172"/>
                    <a:pt x="690" y="172"/>
                  </a:cubicBezTo>
                  <a:close/>
                  <a:moveTo>
                    <a:pt x="964" y="672"/>
                  </a:moveTo>
                  <a:cubicBezTo>
                    <a:pt x="968" y="661"/>
                    <a:pt x="972" y="650"/>
                    <a:pt x="976" y="639"/>
                  </a:cubicBezTo>
                  <a:cubicBezTo>
                    <a:pt x="972" y="644"/>
                    <a:pt x="969" y="649"/>
                    <a:pt x="967" y="655"/>
                  </a:cubicBezTo>
                  <a:cubicBezTo>
                    <a:pt x="966" y="660"/>
                    <a:pt x="965" y="666"/>
                    <a:pt x="964" y="672"/>
                  </a:cubicBezTo>
                  <a:close/>
                  <a:moveTo>
                    <a:pt x="893" y="301"/>
                  </a:moveTo>
                  <a:cubicBezTo>
                    <a:pt x="884" y="294"/>
                    <a:pt x="868" y="304"/>
                    <a:pt x="858" y="300"/>
                  </a:cubicBezTo>
                  <a:cubicBezTo>
                    <a:pt x="852" y="297"/>
                    <a:pt x="811" y="277"/>
                    <a:pt x="813" y="299"/>
                  </a:cubicBezTo>
                  <a:cubicBezTo>
                    <a:pt x="815" y="320"/>
                    <a:pt x="786" y="293"/>
                    <a:pt x="777" y="290"/>
                  </a:cubicBezTo>
                  <a:cubicBezTo>
                    <a:pt x="769" y="287"/>
                    <a:pt x="753" y="287"/>
                    <a:pt x="759" y="275"/>
                  </a:cubicBezTo>
                  <a:cubicBezTo>
                    <a:pt x="761" y="272"/>
                    <a:pt x="756" y="259"/>
                    <a:pt x="760" y="259"/>
                  </a:cubicBezTo>
                  <a:cubicBezTo>
                    <a:pt x="734" y="259"/>
                    <a:pt x="709" y="259"/>
                    <a:pt x="685" y="274"/>
                  </a:cubicBezTo>
                  <a:cubicBezTo>
                    <a:pt x="681" y="277"/>
                    <a:pt x="656" y="273"/>
                    <a:pt x="669" y="264"/>
                  </a:cubicBezTo>
                  <a:cubicBezTo>
                    <a:pt x="672" y="262"/>
                    <a:pt x="700" y="255"/>
                    <a:pt x="698" y="248"/>
                  </a:cubicBezTo>
                  <a:cubicBezTo>
                    <a:pt x="692" y="231"/>
                    <a:pt x="718" y="231"/>
                    <a:pt x="717" y="219"/>
                  </a:cubicBezTo>
                  <a:cubicBezTo>
                    <a:pt x="717" y="220"/>
                    <a:pt x="746" y="207"/>
                    <a:pt x="751" y="207"/>
                  </a:cubicBezTo>
                  <a:cubicBezTo>
                    <a:pt x="756" y="207"/>
                    <a:pt x="774" y="232"/>
                    <a:pt x="783" y="235"/>
                  </a:cubicBezTo>
                  <a:cubicBezTo>
                    <a:pt x="802" y="241"/>
                    <a:pt x="780" y="254"/>
                    <a:pt x="769" y="252"/>
                  </a:cubicBezTo>
                  <a:cubicBezTo>
                    <a:pt x="770" y="253"/>
                    <a:pt x="786" y="261"/>
                    <a:pt x="786" y="262"/>
                  </a:cubicBezTo>
                  <a:cubicBezTo>
                    <a:pt x="786" y="254"/>
                    <a:pt x="792" y="251"/>
                    <a:pt x="796" y="246"/>
                  </a:cubicBezTo>
                  <a:cubicBezTo>
                    <a:pt x="798" y="242"/>
                    <a:pt x="792" y="238"/>
                    <a:pt x="797" y="235"/>
                  </a:cubicBezTo>
                  <a:cubicBezTo>
                    <a:pt x="799" y="234"/>
                    <a:pt x="806" y="238"/>
                    <a:pt x="805" y="240"/>
                  </a:cubicBezTo>
                  <a:cubicBezTo>
                    <a:pt x="809" y="231"/>
                    <a:pt x="767" y="218"/>
                    <a:pt x="774" y="196"/>
                  </a:cubicBezTo>
                  <a:cubicBezTo>
                    <a:pt x="771" y="204"/>
                    <a:pt x="793" y="217"/>
                    <a:pt x="798" y="220"/>
                  </a:cubicBezTo>
                  <a:cubicBezTo>
                    <a:pt x="809" y="227"/>
                    <a:pt x="806" y="229"/>
                    <a:pt x="810" y="237"/>
                  </a:cubicBezTo>
                  <a:cubicBezTo>
                    <a:pt x="813" y="242"/>
                    <a:pt x="826" y="261"/>
                    <a:pt x="830" y="261"/>
                  </a:cubicBezTo>
                  <a:cubicBezTo>
                    <a:pt x="847" y="263"/>
                    <a:pt x="832" y="242"/>
                    <a:pt x="832" y="237"/>
                  </a:cubicBezTo>
                  <a:cubicBezTo>
                    <a:pt x="832" y="239"/>
                    <a:pt x="848" y="229"/>
                    <a:pt x="851" y="242"/>
                  </a:cubicBezTo>
                  <a:cubicBezTo>
                    <a:pt x="852" y="246"/>
                    <a:pt x="854" y="253"/>
                    <a:pt x="857" y="256"/>
                  </a:cubicBezTo>
                  <a:cubicBezTo>
                    <a:pt x="857" y="256"/>
                    <a:pt x="868" y="265"/>
                    <a:pt x="868" y="263"/>
                  </a:cubicBezTo>
                  <a:cubicBezTo>
                    <a:pt x="868" y="272"/>
                    <a:pt x="919" y="253"/>
                    <a:pt x="911" y="273"/>
                  </a:cubicBezTo>
                  <a:cubicBezTo>
                    <a:pt x="910" y="275"/>
                    <a:pt x="911" y="274"/>
                    <a:pt x="911" y="273"/>
                  </a:cubicBezTo>
                  <a:cubicBezTo>
                    <a:pt x="910" y="276"/>
                    <a:pt x="902" y="307"/>
                    <a:pt x="893" y="301"/>
                  </a:cubicBezTo>
                  <a:close/>
                </a:path>
              </a:pathLst>
            </a:custGeom>
            <a:solidFill>
              <a:srgbClr val="FFFFFF"/>
            </a:solidFill>
            <a:ln>
              <a:noFill/>
            </a:ln>
            <a:effectLst/>
          </p:spPr>
          <p:txBody>
            <a:bodyPr vert="horz" wrap="square" lIns="91416" tIns="45708" rIns="91416" bIns="45708" numCol="1" anchor="t" anchorCtr="0" compatLnSpc="1">
              <a:prstTxWarp prst="textNoShape">
                <a:avLst/>
              </a:prstTxWarp>
            </a:bodyPr>
            <a:lstStyle/>
            <a:p>
              <a:pPr>
                <a:defRPr/>
              </a:pPr>
              <a:endParaRPr lang="zh-CN" altLang="en-US" sz="1600" kern="0" dirty="0">
                <a:solidFill>
                  <a:srgbClr val="000000"/>
                </a:solidFill>
                <a:latin typeface="字魂105号-简雅黑" panose="00000500000000000000" pitchFamily="2" charset="-122"/>
              </a:endParaRPr>
            </a:p>
          </p:txBody>
        </p:sp>
      </p:grpSp>
      <p:grpSp>
        <p:nvGrpSpPr>
          <p:cNvPr id="2" name="组合 1">
            <a:extLst>
              <a:ext uri="{FF2B5EF4-FFF2-40B4-BE49-F238E27FC236}">
                <a16:creationId xmlns="" xmlns:a16="http://schemas.microsoft.com/office/drawing/2014/main" id="{051DDFD7-FA4F-48C5-B5BF-2B597E885057}"/>
              </a:ext>
            </a:extLst>
          </p:cNvPr>
          <p:cNvGrpSpPr/>
          <p:nvPr/>
        </p:nvGrpSpPr>
        <p:grpSpPr>
          <a:xfrm>
            <a:off x="4181327" y="1196185"/>
            <a:ext cx="5841038" cy="882964"/>
            <a:chOff x="4228332" y="3617157"/>
            <a:chExt cx="6587306" cy="995777"/>
          </a:xfrm>
        </p:grpSpPr>
        <p:sp>
          <p:nvSpPr>
            <p:cNvPr id="32" name="矩形: 圆角 24">
              <a:extLst>
                <a:ext uri="{FF2B5EF4-FFF2-40B4-BE49-F238E27FC236}">
                  <a16:creationId xmlns="" xmlns:a16="http://schemas.microsoft.com/office/drawing/2014/main" id="{34364651-56BF-4861-8BEE-87A7E4BA5AF6}"/>
                </a:ext>
              </a:extLst>
            </p:cNvPr>
            <p:cNvSpPr/>
            <p:nvPr/>
          </p:nvSpPr>
          <p:spPr>
            <a:xfrm>
              <a:off x="4228332" y="3724645"/>
              <a:ext cx="816258" cy="888289"/>
            </a:xfrm>
            <a:prstGeom prst="roundRect">
              <a:avLst/>
            </a:prstGeom>
            <a:solidFill>
              <a:srgbClr val="4D6FC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字魂35号-经典雅黑" panose="02000000000000000000" pitchFamily="2" charset="-122"/>
                <a:ea typeface="字魂35号-经典雅黑" panose="02000000000000000000" pitchFamily="2" charset="-122"/>
              </a:endParaRPr>
            </a:p>
          </p:txBody>
        </p:sp>
        <p:sp>
          <p:nvSpPr>
            <p:cNvPr id="33" name="文本框 32">
              <a:extLst>
                <a:ext uri="{FF2B5EF4-FFF2-40B4-BE49-F238E27FC236}">
                  <a16:creationId xmlns="" xmlns:a16="http://schemas.microsoft.com/office/drawing/2014/main" id="{AA00D8F2-C899-4D70-A8D3-552D55FC6803}"/>
                </a:ext>
              </a:extLst>
            </p:cNvPr>
            <p:cNvSpPr txBox="1"/>
            <p:nvPr/>
          </p:nvSpPr>
          <p:spPr>
            <a:xfrm>
              <a:off x="5269591" y="3617157"/>
              <a:ext cx="5546047" cy="882644"/>
            </a:xfrm>
            <a:prstGeom prst="rect">
              <a:avLst/>
            </a:prstGeom>
            <a:noFill/>
          </p:spPr>
          <p:txBody>
            <a:bodyPr wrap="square" rtlCol="0">
              <a:spAutoFit/>
            </a:bodyPr>
            <a:lstStyle/>
            <a:p>
              <a:pPr>
                <a:lnSpc>
                  <a:spcPct val="130000"/>
                </a:lnSpc>
              </a:pPr>
              <a:r>
                <a:rPr lang="zh-CN" altLang="en-US" sz="2000" b="1" dirty="0">
                  <a:solidFill>
                    <a:schemeClr val="tx1">
                      <a:lumMod val="50000"/>
                      <a:lumOff val="50000"/>
                    </a:schemeClr>
                  </a:solidFill>
                  <a:latin typeface="微软雅黑 Light" panose="020B0502040204020203" pitchFamily="34" charset="-122"/>
                  <a:ea typeface="微软雅黑 Light" panose="020B0502040204020203" pitchFamily="34" charset="-122"/>
                  <a:cs typeface="微软雅黑" panose="020B0503020204020204" pitchFamily="34" charset="-122"/>
                  <a:sym typeface="+mn-ea"/>
                </a:rPr>
                <a:t>中小企业解决方案</a:t>
              </a:r>
              <a:endParaRPr lang="en-US" altLang="zh-CN" sz="2000" b="1" dirty="0">
                <a:solidFill>
                  <a:schemeClr val="tx1">
                    <a:lumMod val="50000"/>
                    <a:lumOff val="50000"/>
                  </a:schemeClr>
                </a:solidFill>
                <a:latin typeface="微软雅黑 Light" panose="020B0502040204020203" pitchFamily="34" charset="-122"/>
                <a:ea typeface="微软雅黑 Light" panose="020B0502040204020203" pitchFamily="34" charset="-122"/>
                <a:cs typeface="微软雅黑" panose="020B0503020204020204" pitchFamily="34" charset="-122"/>
                <a:sym typeface="+mn-ea"/>
              </a:endParaRPr>
            </a:p>
            <a:p>
              <a:pPr>
                <a:lnSpc>
                  <a:spcPct val="130000"/>
                </a:lnSpc>
              </a:pPr>
              <a:r>
                <a:rPr lang="zh-CN" altLang="en-US" sz="1600" dirty="0">
                  <a:solidFill>
                    <a:schemeClr val="bg1">
                      <a:lumMod val="50000"/>
                    </a:schemeClr>
                  </a:solidFill>
                  <a:latin typeface="微软雅黑 Light" panose="020B0502040204020203" pitchFamily="34" charset="-122"/>
                  <a:ea typeface="微软雅黑 Light" panose="020B0502040204020203" pitchFamily="34" charset="-122"/>
                  <a:sym typeface="+mn-ea"/>
                </a:rPr>
                <a:t>成长中的伴随服务，一路解决发展中的知识产权问题</a:t>
              </a:r>
              <a:endParaRPr lang="zh-CN" altLang="en-US" sz="1600" dirty="0">
                <a:solidFill>
                  <a:srgbClr val="4D6FC1"/>
                </a:solidFill>
                <a:latin typeface="字魂35号-经典雅黑" panose="02000000000000000000" pitchFamily="2" charset="-122"/>
                <a:ea typeface="字魂35号-经典雅黑" panose="02000000000000000000" pitchFamily="2" charset="-122"/>
              </a:endParaRPr>
            </a:p>
          </p:txBody>
        </p:sp>
        <p:sp>
          <p:nvSpPr>
            <p:cNvPr id="54" name="椭圆 53">
              <a:extLst>
                <a:ext uri="{FF2B5EF4-FFF2-40B4-BE49-F238E27FC236}">
                  <a16:creationId xmlns="" xmlns:a16="http://schemas.microsoft.com/office/drawing/2014/main" id="{5F9F0095-BFEF-4812-A97A-BBE1B86A5927}"/>
                </a:ext>
              </a:extLst>
            </p:cNvPr>
            <p:cNvSpPr>
              <a:spLocks noChangeAspect="1"/>
            </p:cNvSpPr>
            <p:nvPr/>
          </p:nvSpPr>
          <p:spPr>
            <a:xfrm>
              <a:off x="4331979" y="3842067"/>
              <a:ext cx="593338" cy="593338"/>
            </a:xfrm>
            <a:prstGeom prst="ellipse">
              <a:avLst/>
            </a:prstGeom>
            <a:solidFill>
              <a:srgbClr val="0E7779"/>
            </a:solidFill>
            <a:ln w="25400" cap="flat" cmpd="sng" algn="ctr">
              <a:solidFill>
                <a:srgbClr val="D9D9D9"/>
              </a:solidFill>
              <a:prstDash val="solid"/>
              <a:miter lim="800000"/>
            </a:ln>
            <a:effectLst/>
          </p:spPr>
          <p:txBody>
            <a:bodyPr rtlCol="0" anchor="ctr"/>
            <a:lstStyle/>
            <a:p>
              <a:pPr algn="ctr">
                <a:defRPr/>
              </a:pPr>
              <a:endParaRPr lang="zh-CN" altLang="en-US" sz="1200" kern="0" dirty="0">
                <a:solidFill>
                  <a:prstClr val="white"/>
                </a:solidFill>
                <a:latin typeface="字魂105号-简雅黑" panose="00000500000000000000" pitchFamily="2" charset="-122"/>
              </a:endParaRPr>
            </a:p>
          </p:txBody>
        </p:sp>
        <p:sp>
          <p:nvSpPr>
            <p:cNvPr id="57" name="Freeform 124">
              <a:extLst>
                <a:ext uri="{FF2B5EF4-FFF2-40B4-BE49-F238E27FC236}">
                  <a16:creationId xmlns="" xmlns:a16="http://schemas.microsoft.com/office/drawing/2014/main" id="{405D6F76-9CB5-4933-9D4E-053C63A08A49}"/>
                </a:ext>
              </a:extLst>
            </p:cNvPr>
            <p:cNvSpPr>
              <a:spLocks noChangeAspect="1" noEditPoints="1"/>
            </p:cNvSpPr>
            <p:nvPr/>
          </p:nvSpPr>
          <p:spPr bwMode="auto">
            <a:xfrm>
              <a:off x="4437430" y="3986977"/>
              <a:ext cx="382432" cy="303518"/>
            </a:xfrm>
            <a:custGeom>
              <a:avLst/>
              <a:gdLst>
                <a:gd name="T0" fmla="*/ 377 w 1101"/>
                <a:gd name="T1" fmla="*/ 858 h 877"/>
                <a:gd name="T2" fmla="*/ 397 w 1101"/>
                <a:gd name="T3" fmla="*/ 866 h 877"/>
                <a:gd name="T4" fmla="*/ 566 w 1101"/>
                <a:gd name="T5" fmla="*/ 716 h 877"/>
                <a:gd name="T6" fmla="*/ 377 w 1101"/>
                <a:gd name="T7" fmla="*/ 620 h 877"/>
                <a:gd name="T8" fmla="*/ 377 w 1101"/>
                <a:gd name="T9" fmla="*/ 858 h 877"/>
                <a:gd name="T10" fmla="*/ 1066 w 1101"/>
                <a:gd name="T11" fmla="*/ 8 h 877"/>
                <a:gd name="T12" fmla="*/ 21 w 1101"/>
                <a:gd name="T13" fmla="*/ 371 h 877"/>
                <a:gd name="T14" fmla="*/ 20 w 1101"/>
                <a:gd name="T15" fmla="*/ 400 h 877"/>
                <a:gd name="T16" fmla="*/ 245 w 1101"/>
                <a:gd name="T17" fmla="*/ 489 h 877"/>
                <a:gd name="T18" fmla="*/ 245 w 1101"/>
                <a:gd name="T19" fmla="*/ 489 h 877"/>
                <a:gd name="T20" fmla="*/ 379 w 1101"/>
                <a:gd name="T21" fmla="*/ 542 h 877"/>
                <a:gd name="T22" fmla="*/ 1029 w 1101"/>
                <a:gd name="T23" fmla="*/ 70 h 877"/>
                <a:gd name="T24" fmla="*/ 1042 w 1101"/>
                <a:gd name="T25" fmla="*/ 81 h 877"/>
                <a:gd name="T26" fmla="*/ 575 w 1101"/>
                <a:gd name="T27" fmla="*/ 581 h 877"/>
                <a:gd name="T28" fmla="*/ 575 w 1101"/>
                <a:gd name="T29" fmla="*/ 581 h 877"/>
                <a:gd name="T30" fmla="*/ 549 w 1101"/>
                <a:gd name="T31" fmla="*/ 610 h 877"/>
                <a:gd name="T32" fmla="*/ 584 w 1101"/>
                <a:gd name="T33" fmla="*/ 629 h 877"/>
                <a:gd name="T34" fmla="*/ 879 w 1101"/>
                <a:gd name="T35" fmla="*/ 785 h 877"/>
                <a:gd name="T36" fmla="*/ 924 w 1101"/>
                <a:gd name="T37" fmla="*/ 766 h 877"/>
                <a:gd name="T38" fmla="*/ 1095 w 1101"/>
                <a:gd name="T39" fmla="*/ 33 h 877"/>
                <a:gd name="T40" fmla="*/ 1066 w 1101"/>
                <a:gd name="T41" fmla="*/ 8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01" h="877">
                  <a:moveTo>
                    <a:pt x="377" y="858"/>
                  </a:moveTo>
                  <a:cubicBezTo>
                    <a:pt x="377" y="872"/>
                    <a:pt x="385" y="877"/>
                    <a:pt x="397" y="866"/>
                  </a:cubicBezTo>
                  <a:cubicBezTo>
                    <a:pt x="412" y="852"/>
                    <a:pt x="566" y="716"/>
                    <a:pt x="566" y="716"/>
                  </a:cubicBezTo>
                  <a:lnTo>
                    <a:pt x="377" y="620"/>
                  </a:lnTo>
                  <a:lnTo>
                    <a:pt x="377" y="858"/>
                  </a:lnTo>
                  <a:close/>
                  <a:moveTo>
                    <a:pt x="1066" y="8"/>
                  </a:moveTo>
                  <a:cubicBezTo>
                    <a:pt x="1046" y="15"/>
                    <a:pt x="41" y="365"/>
                    <a:pt x="21" y="371"/>
                  </a:cubicBezTo>
                  <a:cubicBezTo>
                    <a:pt x="4" y="378"/>
                    <a:pt x="0" y="392"/>
                    <a:pt x="20" y="400"/>
                  </a:cubicBezTo>
                  <a:cubicBezTo>
                    <a:pt x="44" y="409"/>
                    <a:pt x="245" y="489"/>
                    <a:pt x="245" y="489"/>
                  </a:cubicBezTo>
                  <a:lnTo>
                    <a:pt x="245" y="489"/>
                  </a:lnTo>
                  <a:lnTo>
                    <a:pt x="379" y="542"/>
                  </a:lnTo>
                  <a:cubicBezTo>
                    <a:pt x="379" y="542"/>
                    <a:pt x="1020" y="76"/>
                    <a:pt x="1029" y="70"/>
                  </a:cubicBezTo>
                  <a:cubicBezTo>
                    <a:pt x="1038" y="63"/>
                    <a:pt x="1048" y="75"/>
                    <a:pt x="1042" y="81"/>
                  </a:cubicBezTo>
                  <a:cubicBezTo>
                    <a:pt x="1035" y="89"/>
                    <a:pt x="575" y="581"/>
                    <a:pt x="575" y="581"/>
                  </a:cubicBezTo>
                  <a:cubicBezTo>
                    <a:pt x="575" y="581"/>
                    <a:pt x="575" y="581"/>
                    <a:pt x="575" y="581"/>
                  </a:cubicBezTo>
                  <a:lnTo>
                    <a:pt x="549" y="610"/>
                  </a:lnTo>
                  <a:lnTo>
                    <a:pt x="584" y="629"/>
                  </a:lnTo>
                  <a:cubicBezTo>
                    <a:pt x="584" y="629"/>
                    <a:pt x="859" y="775"/>
                    <a:pt x="879" y="785"/>
                  </a:cubicBezTo>
                  <a:cubicBezTo>
                    <a:pt x="896" y="795"/>
                    <a:pt x="918" y="787"/>
                    <a:pt x="924" y="766"/>
                  </a:cubicBezTo>
                  <a:cubicBezTo>
                    <a:pt x="929" y="741"/>
                    <a:pt x="1092" y="48"/>
                    <a:pt x="1095" y="33"/>
                  </a:cubicBezTo>
                  <a:cubicBezTo>
                    <a:pt x="1101" y="12"/>
                    <a:pt x="1087" y="0"/>
                    <a:pt x="1066" y="8"/>
                  </a:cubicBezTo>
                  <a:close/>
                </a:path>
              </a:pathLst>
            </a:custGeom>
            <a:solidFill>
              <a:schemeClr val="bg1"/>
            </a:solidFill>
            <a:ln>
              <a:noFill/>
            </a:ln>
            <a:effectLst/>
          </p:spPr>
          <p:txBody>
            <a:bodyPr vert="horz" wrap="square" lIns="91416" tIns="45708" rIns="91416" bIns="45708" numCol="1" anchor="t" anchorCtr="0" compatLnSpc="1">
              <a:prstTxWarp prst="textNoShape">
                <a:avLst/>
              </a:prstTxWarp>
            </a:bodyPr>
            <a:lstStyle/>
            <a:p>
              <a:pPr>
                <a:defRPr/>
              </a:pPr>
              <a:endParaRPr lang="zh-CN" altLang="en-US" sz="1600" kern="0" dirty="0">
                <a:solidFill>
                  <a:srgbClr val="000000"/>
                </a:solidFill>
                <a:latin typeface="字魂105号-简雅黑" panose="00000500000000000000" pitchFamily="2" charset="-122"/>
              </a:endParaRPr>
            </a:p>
          </p:txBody>
        </p:sp>
      </p:grpSp>
      <p:grpSp>
        <p:nvGrpSpPr>
          <p:cNvPr id="14" name="组合 13">
            <a:extLst>
              <a:ext uri="{FF2B5EF4-FFF2-40B4-BE49-F238E27FC236}">
                <a16:creationId xmlns="" xmlns:a16="http://schemas.microsoft.com/office/drawing/2014/main" id="{E92D6CA5-09F1-4074-81C3-50E8346C6EAC}"/>
              </a:ext>
            </a:extLst>
          </p:cNvPr>
          <p:cNvGrpSpPr/>
          <p:nvPr/>
        </p:nvGrpSpPr>
        <p:grpSpPr>
          <a:xfrm>
            <a:off x="4181327" y="2207657"/>
            <a:ext cx="5819291" cy="867995"/>
            <a:chOff x="4203074" y="2356526"/>
            <a:chExt cx="6260114" cy="933747"/>
          </a:xfrm>
        </p:grpSpPr>
        <p:sp>
          <p:nvSpPr>
            <p:cNvPr id="40" name="矩形: 圆角 6">
              <a:extLst>
                <a:ext uri="{FF2B5EF4-FFF2-40B4-BE49-F238E27FC236}">
                  <a16:creationId xmlns="" xmlns:a16="http://schemas.microsoft.com/office/drawing/2014/main" id="{EB6F035B-5D0A-44A9-8435-C65279F84628}"/>
                </a:ext>
              </a:extLst>
            </p:cNvPr>
            <p:cNvSpPr/>
            <p:nvPr/>
          </p:nvSpPr>
          <p:spPr>
            <a:xfrm>
              <a:off x="4203074" y="2401984"/>
              <a:ext cx="816258" cy="888289"/>
            </a:xfrm>
            <a:prstGeom prst="roundRect">
              <a:avLst/>
            </a:prstGeom>
            <a:solidFill>
              <a:srgbClr val="4D6FC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字魂35号-经典雅黑" panose="02000000000000000000" pitchFamily="2" charset="-122"/>
                <a:ea typeface="字魂35号-经典雅黑" panose="02000000000000000000" pitchFamily="2" charset="-122"/>
              </a:endParaRPr>
            </a:p>
          </p:txBody>
        </p:sp>
        <p:sp>
          <p:nvSpPr>
            <p:cNvPr id="41" name="文本框 40">
              <a:extLst>
                <a:ext uri="{FF2B5EF4-FFF2-40B4-BE49-F238E27FC236}">
                  <a16:creationId xmlns="" xmlns:a16="http://schemas.microsoft.com/office/drawing/2014/main" id="{115D8333-5B07-4649-8532-07C71BAD945C}"/>
                </a:ext>
              </a:extLst>
            </p:cNvPr>
            <p:cNvSpPr txBox="1"/>
            <p:nvPr/>
          </p:nvSpPr>
          <p:spPr>
            <a:xfrm>
              <a:off x="5240992" y="2356526"/>
              <a:ext cx="5222196" cy="842283"/>
            </a:xfrm>
            <a:prstGeom prst="rect">
              <a:avLst/>
            </a:prstGeom>
            <a:noFill/>
          </p:spPr>
          <p:txBody>
            <a:bodyPr wrap="square" rtlCol="0">
              <a:spAutoFit/>
            </a:bodyPr>
            <a:lstStyle>
              <a:defPPr>
                <a:defRPr lang="zh-CN"/>
              </a:defPPr>
              <a:lvl1pPr>
                <a:lnSpc>
                  <a:spcPct val="130000"/>
                </a:lnSpc>
                <a:defRPr sz="2400">
                  <a:solidFill>
                    <a:schemeClr val="bg1">
                      <a:lumMod val="50000"/>
                    </a:schemeClr>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r>
                <a:rPr lang="zh-CN" altLang="en-US" sz="2000" b="1" dirty="0">
                  <a:solidFill>
                    <a:schemeClr val="tx1">
                      <a:lumMod val="50000"/>
                      <a:lumOff val="50000"/>
                    </a:schemeClr>
                  </a:solidFill>
                  <a:sym typeface="+mn-ea"/>
                </a:rPr>
                <a:t>高校与研究院所解决方案</a:t>
              </a:r>
              <a:endParaRPr lang="en-US" altLang="zh-CN" sz="2000" b="1" dirty="0">
                <a:solidFill>
                  <a:schemeClr val="tx1">
                    <a:lumMod val="50000"/>
                    <a:lumOff val="50000"/>
                  </a:schemeClr>
                </a:solidFill>
                <a:sym typeface="+mn-ea"/>
              </a:endParaRPr>
            </a:p>
            <a:p>
              <a:r>
                <a:rPr lang="zh-CN" altLang="en-US" sz="1600" dirty="0">
                  <a:sym typeface="+mn-ea"/>
                </a:rPr>
                <a:t>培训与案件托管、分级分类、资产评估与成果转化</a:t>
              </a:r>
            </a:p>
          </p:txBody>
        </p:sp>
        <p:sp>
          <p:nvSpPr>
            <p:cNvPr id="58" name="Freeform 116">
              <a:extLst>
                <a:ext uri="{FF2B5EF4-FFF2-40B4-BE49-F238E27FC236}">
                  <a16:creationId xmlns="" xmlns:a16="http://schemas.microsoft.com/office/drawing/2014/main" id="{CE7F29A1-7419-41B6-8186-E1A2F17D8E5B}"/>
                </a:ext>
              </a:extLst>
            </p:cNvPr>
            <p:cNvSpPr>
              <a:spLocks noChangeAspect="1" noEditPoints="1"/>
            </p:cNvSpPr>
            <p:nvPr/>
          </p:nvSpPr>
          <p:spPr bwMode="auto">
            <a:xfrm>
              <a:off x="4331258" y="2511499"/>
              <a:ext cx="580756" cy="657109"/>
            </a:xfrm>
            <a:custGeom>
              <a:avLst/>
              <a:gdLst>
                <a:gd name="T0" fmla="*/ 526 w 1096"/>
                <a:gd name="T1" fmla="*/ 656 h 1241"/>
                <a:gd name="T2" fmla="*/ 570 w 1096"/>
                <a:gd name="T3" fmla="*/ 586 h 1241"/>
                <a:gd name="T4" fmla="*/ 760 w 1096"/>
                <a:gd name="T5" fmla="*/ 754 h 1241"/>
                <a:gd name="T6" fmla="*/ 415 w 1096"/>
                <a:gd name="T7" fmla="*/ 833 h 1241"/>
                <a:gd name="T8" fmla="*/ 337 w 1096"/>
                <a:gd name="T9" fmla="*/ 487 h 1241"/>
                <a:gd name="T10" fmla="*/ 682 w 1096"/>
                <a:gd name="T11" fmla="*/ 409 h 1241"/>
                <a:gd name="T12" fmla="*/ 742 w 1096"/>
                <a:gd name="T13" fmla="*/ 314 h 1241"/>
                <a:gd name="T14" fmla="*/ 355 w 1096"/>
                <a:gd name="T15" fmla="*/ 928 h 1241"/>
                <a:gd name="T16" fmla="*/ 742 w 1096"/>
                <a:gd name="T17" fmla="*/ 314 h 1241"/>
                <a:gd name="T18" fmla="*/ 1034 w 1096"/>
                <a:gd name="T19" fmla="*/ 945 h 1241"/>
                <a:gd name="T20" fmla="*/ 906 w 1096"/>
                <a:gd name="T21" fmla="*/ 875 h 1241"/>
                <a:gd name="T22" fmla="*/ 894 w 1096"/>
                <a:gd name="T23" fmla="*/ 838 h 1241"/>
                <a:gd name="T24" fmla="*/ 948 w 1096"/>
                <a:gd name="T25" fmla="*/ 802 h 1241"/>
                <a:gd name="T26" fmla="*/ 1071 w 1096"/>
                <a:gd name="T27" fmla="*/ 879 h 1241"/>
                <a:gd name="T28" fmla="*/ 549 w 1096"/>
                <a:gd name="T29" fmla="*/ 1029 h 1241"/>
                <a:gd name="T30" fmla="*/ 590 w 1096"/>
                <a:gd name="T31" fmla="*/ 1057 h 1241"/>
                <a:gd name="T32" fmla="*/ 585 w 1096"/>
                <a:gd name="T33" fmla="*/ 1203 h 1241"/>
                <a:gd name="T34" fmla="*/ 509 w 1096"/>
                <a:gd name="T35" fmla="*/ 1203 h 1241"/>
                <a:gd name="T36" fmla="*/ 506 w 1096"/>
                <a:gd name="T37" fmla="*/ 1057 h 1241"/>
                <a:gd name="T38" fmla="*/ 549 w 1096"/>
                <a:gd name="T39" fmla="*/ 1029 h 1241"/>
                <a:gd name="T40" fmla="*/ 549 w 1096"/>
                <a:gd name="T41" fmla="*/ 708 h 1241"/>
                <a:gd name="T42" fmla="*/ 464 w 1096"/>
                <a:gd name="T43" fmla="*/ 640 h 1241"/>
                <a:gd name="T44" fmla="*/ 549 w 1096"/>
                <a:gd name="T45" fmla="*/ 534 h 1241"/>
                <a:gd name="T46" fmla="*/ 633 w 1096"/>
                <a:gd name="T47" fmla="*/ 601 h 1241"/>
                <a:gd name="T48" fmla="*/ 684 w 1096"/>
                <a:gd name="T49" fmla="*/ 591 h 1241"/>
                <a:gd name="T50" fmla="*/ 701 w 1096"/>
                <a:gd name="T51" fmla="*/ 484 h 1241"/>
                <a:gd name="T52" fmla="*/ 623 w 1096"/>
                <a:gd name="T53" fmla="*/ 503 h 1241"/>
                <a:gd name="T54" fmla="*/ 590 w 1096"/>
                <a:gd name="T55" fmla="*/ 420 h 1241"/>
                <a:gd name="T56" fmla="*/ 506 w 1096"/>
                <a:gd name="T57" fmla="*/ 420 h 1241"/>
                <a:gd name="T58" fmla="*/ 455 w 1096"/>
                <a:gd name="T59" fmla="*/ 518 h 1241"/>
                <a:gd name="T60" fmla="*/ 375 w 1096"/>
                <a:gd name="T61" fmla="*/ 511 h 1241"/>
                <a:gd name="T62" fmla="*/ 413 w 1096"/>
                <a:gd name="T63" fmla="*/ 591 h 1241"/>
                <a:gd name="T64" fmla="*/ 354 w 1096"/>
                <a:gd name="T65" fmla="*/ 684 h 1241"/>
                <a:gd name="T66" fmla="*/ 454 w 1096"/>
                <a:gd name="T67" fmla="*/ 723 h 1241"/>
                <a:gd name="T68" fmla="*/ 506 w 1096"/>
                <a:gd name="T69" fmla="*/ 753 h 1241"/>
                <a:gd name="T70" fmla="*/ 549 w 1096"/>
                <a:gd name="T71" fmla="*/ 826 h 1241"/>
                <a:gd name="T72" fmla="*/ 590 w 1096"/>
                <a:gd name="T73" fmla="*/ 753 h 1241"/>
                <a:gd name="T74" fmla="*/ 700 w 1096"/>
                <a:gd name="T75" fmla="*/ 758 h 1241"/>
                <a:gd name="T76" fmla="*/ 743 w 1096"/>
                <a:gd name="T77" fmla="*/ 685 h 1241"/>
                <a:gd name="T78" fmla="*/ 684 w 1096"/>
                <a:gd name="T79" fmla="*/ 591 h 1241"/>
                <a:gd name="T80" fmla="*/ 217 w 1096"/>
                <a:gd name="T81" fmla="*/ 860 h 1241"/>
                <a:gd name="T82" fmla="*/ 151 w 1096"/>
                <a:gd name="T83" fmla="*/ 877 h 1241"/>
                <a:gd name="T84" fmla="*/ 11 w 1096"/>
                <a:gd name="T85" fmla="*/ 930 h 1241"/>
                <a:gd name="T86" fmla="*/ 128 w 1096"/>
                <a:gd name="T87" fmla="*/ 836 h 1241"/>
                <a:gd name="T88" fmla="*/ 175 w 1096"/>
                <a:gd name="T89" fmla="*/ 787 h 1241"/>
                <a:gd name="T90" fmla="*/ 879 w 1096"/>
                <a:gd name="T91" fmla="*/ 381 h 1241"/>
                <a:gd name="T92" fmla="*/ 945 w 1096"/>
                <a:gd name="T93" fmla="*/ 364 h 1241"/>
                <a:gd name="T94" fmla="*/ 1085 w 1096"/>
                <a:gd name="T95" fmla="*/ 311 h 1241"/>
                <a:gd name="T96" fmla="*/ 969 w 1096"/>
                <a:gd name="T97" fmla="*/ 405 h 1241"/>
                <a:gd name="T98" fmla="*/ 921 w 1096"/>
                <a:gd name="T99" fmla="*/ 454 h 1241"/>
                <a:gd name="T100" fmla="*/ 63 w 1096"/>
                <a:gd name="T101" fmla="*/ 296 h 1241"/>
                <a:gd name="T102" fmla="*/ 190 w 1096"/>
                <a:gd name="T103" fmla="*/ 366 h 1241"/>
                <a:gd name="T104" fmla="*/ 203 w 1096"/>
                <a:gd name="T105" fmla="*/ 403 h 1241"/>
                <a:gd name="T106" fmla="*/ 149 w 1096"/>
                <a:gd name="T107" fmla="*/ 439 h 1241"/>
                <a:gd name="T108" fmla="*/ 25 w 1096"/>
                <a:gd name="T109" fmla="*/ 362 h 1241"/>
                <a:gd name="T110" fmla="*/ 549 w 1096"/>
                <a:gd name="T111" fmla="*/ 213 h 1241"/>
                <a:gd name="T112" fmla="*/ 506 w 1096"/>
                <a:gd name="T113" fmla="*/ 184 h 1241"/>
                <a:gd name="T114" fmla="*/ 511 w 1096"/>
                <a:gd name="T115" fmla="*/ 39 h 1241"/>
                <a:gd name="T116" fmla="*/ 587 w 1096"/>
                <a:gd name="T117" fmla="*/ 39 h 1241"/>
                <a:gd name="T118" fmla="*/ 590 w 1096"/>
                <a:gd name="T119" fmla="*/ 184 h 1241"/>
                <a:gd name="T120" fmla="*/ 549 w 1096"/>
                <a:gd name="T121" fmla="*/ 21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6" h="1241">
                  <a:moveTo>
                    <a:pt x="583" y="642"/>
                  </a:moveTo>
                  <a:cubicBezTo>
                    <a:pt x="571" y="661"/>
                    <a:pt x="545" y="667"/>
                    <a:pt x="526" y="656"/>
                  </a:cubicBezTo>
                  <a:cubicBezTo>
                    <a:pt x="507" y="643"/>
                    <a:pt x="501" y="618"/>
                    <a:pt x="513" y="599"/>
                  </a:cubicBezTo>
                  <a:cubicBezTo>
                    <a:pt x="525" y="580"/>
                    <a:pt x="551" y="574"/>
                    <a:pt x="570" y="586"/>
                  </a:cubicBezTo>
                  <a:cubicBezTo>
                    <a:pt x="589" y="598"/>
                    <a:pt x="595" y="623"/>
                    <a:pt x="583" y="642"/>
                  </a:cubicBezTo>
                  <a:close/>
                  <a:moveTo>
                    <a:pt x="760" y="754"/>
                  </a:moveTo>
                  <a:cubicBezTo>
                    <a:pt x="714" y="827"/>
                    <a:pt x="634" y="871"/>
                    <a:pt x="549" y="871"/>
                  </a:cubicBezTo>
                  <a:cubicBezTo>
                    <a:pt x="501" y="871"/>
                    <a:pt x="455" y="857"/>
                    <a:pt x="415" y="833"/>
                  </a:cubicBezTo>
                  <a:cubicBezTo>
                    <a:pt x="358" y="797"/>
                    <a:pt x="320" y="741"/>
                    <a:pt x="305" y="676"/>
                  </a:cubicBezTo>
                  <a:cubicBezTo>
                    <a:pt x="290" y="611"/>
                    <a:pt x="301" y="544"/>
                    <a:pt x="337" y="487"/>
                  </a:cubicBezTo>
                  <a:cubicBezTo>
                    <a:pt x="383" y="414"/>
                    <a:pt x="463" y="371"/>
                    <a:pt x="549" y="371"/>
                  </a:cubicBezTo>
                  <a:cubicBezTo>
                    <a:pt x="596" y="371"/>
                    <a:pt x="642" y="385"/>
                    <a:pt x="682" y="409"/>
                  </a:cubicBezTo>
                  <a:cubicBezTo>
                    <a:pt x="798" y="483"/>
                    <a:pt x="833" y="637"/>
                    <a:pt x="760" y="754"/>
                  </a:cubicBezTo>
                  <a:close/>
                  <a:moveTo>
                    <a:pt x="742" y="314"/>
                  </a:moveTo>
                  <a:cubicBezTo>
                    <a:pt x="573" y="207"/>
                    <a:pt x="348" y="258"/>
                    <a:pt x="241" y="427"/>
                  </a:cubicBezTo>
                  <a:cubicBezTo>
                    <a:pt x="135" y="596"/>
                    <a:pt x="185" y="821"/>
                    <a:pt x="355" y="928"/>
                  </a:cubicBezTo>
                  <a:cubicBezTo>
                    <a:pt x="524" y="1034"/>
                    <a:pt x="749" y="984"/>
                    <a:pt x="856" y="814"/>
                  </a:cubicBezTo>
                  <a:cubicBezTo>
                    <a:pt x="962" y="645"/>
                    <a:pt x="912" y="420"/>
                    <a:pt x="742" y="314"/>
                  </a:cubicBezTo>
                  <a:close/>
                  <a:moveTo>
                    <a:pt x="1085" y="931"/>
                  </a:moveTo>
                  <a:cubicBezTo>
                    <a:pt x="1074" y="949"/>
                    <a:pt x="1051" y="955"/>
                    <a:pt x="1034" y="945"/>
                  </a:cubicBezTo>
                  <a:cubicBezTo>
                    <a:pt x="1019" y="937"/>
                    <a:pt x="989" y="911"/>
                    <a:pt x="945" y="877"/>
                  </a:cubicBezTo>
                  <a:cubicBezTo>
                    <a:pt x="933" y="883"/>
                    <a:pt x="918" y="883"/>
                    <a:pt x="906" y="875"/>
                  </a:cubicBezTo>
                  <a:lnTo>
                    <a:pt x="879" y="860"/>
                  </a:lnTo>
                  <a:cubicBezTo>
                    <a:pt x="884" y="854"/>
                    <a:pt x="889" y="846"/>
                    <a:pt x="894" y="838"/>
                  </a:cubicBezTo>
                  <a:cubicBezTo>
                    <a:pt x="904" y="822"/>
                    <a:pt x="913" y="805"/>
                    <a:pt x="921" y="787"/>
                  </a:cubicBezTo>
                  <a:lnTo>
                    <a:pt x="948" y="802"/>
                  </a:lnTo>
                  <a:cubicBezTo>
                    <a:pt x="960" y="810"/>
                    <a:pt x="967" y="823"/>
                    <a:pt x="969" y="836"/>
                  </a:cubicBezTo>
                  <a:cubicBezTo>
                    <a:pt x="1019" y="857"/>
                    <a:pt x="1056" y="871"/>
                    <a:pt x="1071" y="879"/>
                  </a:cubicBezTo>
                  <a:cubicBezTo>
                    <a:pt x="1089" y="890"/>
                    <a:pt x="1095" y="913"/>
                    <a:pt x="1085" y="931"/>
                  </a:cubicBezTo>
                  <a:close/>
                  <a:moveTo>
                    <a:pt x="549" y="1029"/>
                  </a:moveTo>
                  <a:cubicBezTo>
                    <a:pt x="562" y="1029"/>
                    <a:pt x="576" y="1028"/>
                    <a:pt x="590" y="1027"/>
                  </a:cubicBezTo>
                  <a:lnTo>
                    <a:pt x="590" y="1057"/>
                  </a:lnTo>
                  <a:cubicBezTo>
                    <a:pt x="590" y="1072"/>
                    <a:pt x="583" y="1085"/>
                    <a:pt x="571" y="1092"/>
                  </a:cubicBezTo>
                  <a:cubicBezTo>
                    <a:pt x="579" y="1146"/>
                    <a:pt x="585" y="1185"/>
                    <a:pt x="585" y="1203"/>
                  </a:cubicBezTo>
                  <a:cubicBezTo>
                    <a:pt x="585" y="1224"/>
                    <a:pt x="569" y="1241"/>
                    <a:pt x="548" y="1241"/>
                  </a:cubicBezTo>
                  <a:cubicBezTo>
                    <a:pt x="527" y="1241"/>
                    <a:pt x="509" y="1224"/>
                    <a:pt x="509" y="1203"/>
                  </a:cubicBezTo>
                  <a:cubicBezTo>
                    <a:pt x="509" y="1185"/>
                    <a:pt x="517" y="1147"/>
                    <a:pt x="525" y="1092"/>
                  </a:cubicBezTo>
                  <a:cubicBezTo>
                    <a:pt x="513" y="1085"/>
                    <a:pt x="506" y="1072"/>
                    <a:pt x="506" y="1057"/>
                  </a:cubicBezTo>
                  <a:lnTo>
                    <a:pt x="506" y="1026"/>
                  </a:lnTo>
                  <a:cubicBezTo>
                    <a:pt x="520" y="1028"/>
                    <a:pt x="534" y="1029"/>
                    <a:pt x="549" y="1029"/>
                  </a:cubicBezTo>
                  <a:close/>
                  <a:moveTo>
                    <a:pt x="621" y="667"/>
                  </a:moveTo>
                  <a:cubicBezTo>
                    <a:pt x="605" y="692"/>
                    <a:pt x="578" y="708"/>
                    <a:pt x="549" y="708"/>
                  </a:cubicBezTo>
                  <a:cubicBezTo>
                    <a:pt x="532" y="708"/>
                    <a:pt x="516" y="702"/>
                    <a:pt x="502" y="694"/>
                  </a:cubicBezTo>
                  <a:cubicBezTo>
                    <a:pt x="483" y="682"/>
                    <a:pt x="469" y="662"/>
                    <a:pt x="464" y="640"/>
                  </a:cubicBezTo>
                  <a:cubicBezTo>
                    <a:pt x="458" y="617"/>
                    <a:pt x="463" y="594"/>
                    <a:pt x="475" y="575"/>
                  </a:cubicBezTo>
                  <a:cubicBezTo>
                    <a:pt x="491" y="550"/>
                    <a:pt x="518" y="534"/>
                    <a:pt x="549" y="534"/>
                  </a:cubicBezTo>
                  <a:cubicBezTo>
                    <a:pt x="564" y="534"/>
                    <a:pt x="580" y="539"/>
                    <a:pt x="595" y="547"/>
                  </a:cubicBezTo>
                  <a:cubicBezTo>
                    <a:pt x="614" y="560"/>
                    <a:pt x="627" y="579"/>
                    <a:pt x="633" y="601"/>
                  </a:cubicBezTo>
                  <a:cubicBezTo>
                    <a:pt x="638" y="624"/>
                    <a:pt x="634" y="647"/>
                    <a:pt x="621" y="667"/>
                  </a:cubicBezTo>
                  <a:close/>
                  <a:moveTo>
                    <a:pt x="684" y="591"/>
                  </a:moveTo>
                  <a:lnTo>
                    <a:pt x="743" y="556"/>
                  </a:lnTo>
                  <a:cubicBezTo>
                    <a:pt x="734" y="530"/>
                    <a:pt x="720" y="505"/>
                    <a:pt x="701" y="484"/>
                  </a:cubicBezTo>
                  <a:lnTo>
                    <a:pt x="642" y="518"/>
                  </a:lnTo>
                  <a:cubicBezTo>
                    <a:pt x="636" y="513"/>
                    <a:pt x="629" y="508"/>
                    <a:pt x="623" y="503"/>
                  </a:cubicBezTo>
                  <a:cubicBezTo>
                    <a:pt x="612" y="496"/>
                    <a:pt x="601" y="492"/>
                    <a:pt x="590" y="488"/>
                  </a:cubicBezTo>
                  <a:lnTo>
                    <a:pt x="590" y="420"/>
                  </a:lnTo>
                  <a:cubicBezTo>
                    <a:pt x="577" y="418"/>
                    <a:pt x="563" y="416"/>
                    <a:pt x="549" y="416"/>
                  </a:cubicBezTo>
                  <a:cubicBezTo>
                    <a:pt x="534" y="416"/>
                    <a:pt x="520" y="418"/>
                    <a:pt x="506" y="420"/>
                  </a:cubicBezTo>
                  <a:lnTo>
                    <a:pt x="506" y="489"/>
                  </a:lnTo>
                  <a:cubicBezTo>
                    <a:pt x="488" y="495"/>
                    <a:pt x="470" y="505"/>
                    <a:pt x="455" y="518"/>
                  </a:cubicBezTo>
                  <a:lnTo>
                    <a:pt x="396" y="485"/>
                  </a:lnTo>
                  <a:cubicBezTo>
                    <a:pt x="388" y="493"/>
                    <a:pt x="382" y="502"/>
                    <a:pt x="375" y="511"/>
                  </a:cubicBezTo>
                  <a:cubicBezTo>
                    <a:pt x="367" y="526"/>
                    <a:pt x="359" y="541"/>
                    <a:pt x="354" y="557"/>
                  </a:cubicBezTo>
                  <a:lnTo>
                    <a:pt x="413" y="591"/>
                  </a:lnTo>
                  <a:cubicBezTo>
                    <a:pt x="408" y="611"/>
                    <a:pt x="408" y="631"/>
                    <a:pt x="413" y="651"/>
                  </a:cubicBezTo>
                  <a:lnTo>
                    <a:pt x="354" y="684"/>
                  </a:lnTo>
                  <a:cubicBezTo>
                    <a:pt x="362" y="711"/>
                    <a:pt x="377" y="736"/>
                    <a:pt x="396" y="757"/>
                  </a:cubicBezTo>
                  <a:lnTo>
                    <a:pt x="454" y="723"/>
                  </a:lnTo>
                  <a:cubicBezTo>
                    <a:pt x="461" y="728"/>
                    <a:pt x="467" y="734"/>
                    <a:pt x="474" y="738"/>
                  </a:cubicBezTo>
                  <a:cubicBezTo>
                    <a:pt x="484" y="745"/>
                    <a:pt x="495" y="749"/>
                    <a:pt x="506" y="753"/>
                  </a:cubicBezTo>
                  <a:lnTo>
                    <a:pt x="506" y="821"/>
                  </a:lnTo>
                  <a:cubicBezTo>
                    <a:pt x="520" y="824"/>
                    <a:pt x="534" y="826"/>
                    <a:pt x="549" y="826"/>
                  </a:cubicBezTo>
                  <a:cubicBezTo>
                    <a:pt x="563" y="826"/>
                    <a:pt x="576" y="823"/>
                    <a:pt x="590" y="821"/>
                  </a:cubicBezTo>
                  <a:lnTo>
                    <a:pt x="590" y="753"/>
                  </a:lnTo>
                  <a:cubicBezTo>
                    <a:pt x="609" y="747"/>
                    <a:pt x="627" y="737"/>
                    <a:pt x="642" y="723"/>
                  </a:cubicBezTo>
                  <a:lnTo>
                    <a:pt x="700" y="758"/>
                  </a:lnTo>
                  <a:cubicBezTo>
                    <a:pt x="709" y="748"/>
                    <a:pt x="715" y="740"/>
                    <a:pt x="721" y="730"/>
                  </a:cubicBezTo>
                  <a:cubicBezTo>
                    <a:pt x="730" y="716"/>
                    <a:pt x="738" y="701"/>
                    <a:pt x="743" y="685"/>
                  </a:cubicBezTo>
                  <a:lnTo>
                    <a:pt x="684" y="651"/>
                  </a:lnTo>
                  <a:cubicBezTo>
                    <a:pt x="689" y="631"/>
                    <a:pt x="689" y="610"/>
                    <a:pt x="684" y="591"/>
                  </a:cubicBezTo>
                  <a:close/>
                  <a:moveTo>
                    <a:pt x="175" y="787"/>
                  </a:moveTo>
                  <a:cubicBezTo>
                    <a:pt x="187" y="813"/>
                    <a:pt x="201" y="838"/>
                    <a:pt x="217" y="860"/>
                  </a:cubicBezTo>
                  <a:lnTo>
                    <a:pt x="191" y="875"/>
                  </a:lnTo>
                  <a:cubicBezTo>
                    <a:pt x="178" y="883"/>
                    <a:pt x="164" y="883"/>
                    <a:pt x="151" y="877"/>
                  </a:cubicBezTo>
                  <a:cubicBezTo>
                    <a:pt x="109" y="909"/>
                    <a:pt x="78" y="935"/>
                    <a:pt x="63" y="945"/>
                  </a:cubicBezTo>
                  <a:cubicBezTo>
                    <a:pt x="44" y="954"/>
                    <a:pt x="21" y="948"/>
                    <a:pt x="11" y="930"/>
                  </a:cubicBezTo>
                  <a:cubicBezTo>
                    <a:pt x="0" y="912"/>
                    <a:pt x="7" y="888"/>
                    <a:pt x="24" y="878"/>
                  </a:cubicBezTo>
                  <a:cubicBezTo>
                    <a:pt x="39" y="870"/>
                    <a:pt x="76" y="857"/>
                    <a:pt x="128" y="836"/>
                  </a:cubicBezTo>
                  <a:cubicBezTo>
                    <a:pt x="129" y="823"/>
                    <a:pt x="136" y="810"/>
                    <a:pt x="149" y="802"/>
                  </a:cubicBezTo>
                  <a:lnTo>
                    <a:pt x="175" y="787"/>
                  </a:lnTo>
                  <a:close/>
                  <a:moveTo>
                    <a:pt x="921" y="454"/>
                  </a:moveTo>
                  <a:cubicBezTo>
                    <a:pt x="910" y="428"/>
                    <a:pt x="896" y="404"/>
                    <a:pt x="879" y="381"/>
                  </a:cubicBezTo>
                  <a:lnTo>
                    <a:pt x="906" y="366"/>
                  </a:lnTo>
                  <a:cubicBezTo>
                    <a:pt x="918" y="359"/>
                    <a:pt x="933" y="359"/>
                    <a:pt x="945" y="364"/>
                  </a:cubicBezTo>
                  <a:cubicBezTo>
                    <a:pt x="988" y="332"/>
                    <a:pt x="1019" y="306"/>
                    <a:pt x="1034" y="297"/>
                  </a:cubicBezTo>
                  <a:cubicBezTo>
                    <a:pt x="1052" y="287"/>
                    <a:pt x="1075" y="293"/>
                    <a:pt x="1085" y="311"/>
                  </a:cubicBezTo>
                  <a:cubicBezTo>
                    <a:pt x="1096" y="329"/>
                    <a:pt x="1090" y="353"/>
                    <a:pt x="1072" y="363"/>
                  </a:cubicBezTo>
                  <a:cubicBezTo>
                    <a:pt x="1057" y="372"/>
                    <a:pt x="1020" y="385"/>
                    <a:pt x="969" y="405"/>
                  </a:cubicBezTo>
                  <a:cubicBezTo>
                    <a:pt x="967" y="419"/>
                    <a:pt x="960" y="431"/>
                    <a:pt x="948" y="439"/>
                  </a:cubicBezTo>
                  <a:lnTo>
                    <a:pt x="921" y="454"/>
                  </a:lnTo>
                  <a:close/>
                  <a:moveTo>
                    <a:pt x="11" y="310"/>
                  </a:moveTo>
                  <a:cubicBezTo>
                    <a:pt x="22" y="292"/>
                    <a:pt x="45" y="286"/>
                    <a:pt x="63" y="296"/>
                  </a:cubicBezTo>
                  <a:cubicBezTo>
                    <a:pt x="78" y="304"/>
                    <a:pt x="107" y="330"/>
                    <a:pt x="151" y="364"/>
                  </a:cubicBezTo>
                  <a:cubicBezTo>
                    <a:pt x="164" y="359"/>
                    <a:pt x="178" y="359"/>
                    <a:pt x="190" y="366"/>
                  </a:cubicBezTo>
                  <a:lnTo>
                    <a:pt x="218" y="381"/>
                  </a:lnTo>
                  <a:cubicBezTo>
                    <a:pt x="213" y="389"/>
                    <a:pt x="208" y="395"/>
                    <a:pt x="203" y="403"/>
                  </a:cubicBezTo>
                  <a:cubicBezTo>
                    <a:pt x="193" y="419"/>
                    <a:pt x="184" y="436"/>
                    <a:pt x="175" y="454"/>
                  </a:cubicBezTo>
                  <a:lnTo>
                    <a:pt x="149" y="439"/>
                  </a:lnTo>
                  <a:cubicBezTo>
                    <a:pt x="136" y="431"/>
                    <a:pt x="129" y="419"/>
                    <a:pt x="128" y="405"/>
                  </a:cubicBezTo>
                  <a:cubicBezTo>
                    <a:pt x="78" y="385"/>
                    <a:pt x="40" y="370"/>
                    <a:pt x="25" y="362"/>
                  </a:cubicBezTo>
                  <a:cubicBezTo>
                    <a:pt x="7" y="351"/>
                    <a:pt x="1" y="328"/>
                    <a:pt x="11" y="310"/>
                  </a:cubicBezTo>
                  <a:close/>
                  <a:moveTo>
                    <a:pt x="549" y="213"/>
                  </a:moveTo>
                  <a:cubicBezTo>
                    <a:pt x="534" y="213"/>
                    <a:pt x="520" y="213"/>
                    <a:pt x="506" y="215"/>
                  </a:cubicBezTo>
                  <a:lnTo>
                    <a:pt x="506" y="184"/>
                  </a:lnTo>
                  <a:cubicBezTo>
                    <a:pt x="506" y="169"/>
                    <a:pt x="513" y="157"/>
                    <a:pt x="525" y="149"/>
                  </a:cubicBezTo>
                  <a:cubicBezTo>
                    <a:pt x="518" y="96"/>
                    <a:pt x="511" y="56"/>
                    <a:pt x="511" y="39"/>
                  </a:cubicBezTo>
                  <a:cubicBezTo>
                    <a:pt x="511" y="17"/>
                    <a:pt x="528" y="0"/>
                    <a:pt x="549" y="0"/>
                  </a:cubicBezTo>
                  <a:cubicBezTo>
                    <a:pt x="569" y="0"/>
                    <a:pt x="587" y="17"/>
                    <a:pt x="587" y="39"/>
                  </a:cubicBezTo>
                  <a:cubicBezTo>
                    <a:pt x="587" y="56"/>
                    <a:pt x="579" y="94"/>
                    <a:pt x="572" y="149"/>
                  </a:cubicBezTo>
                  <a:cubicBezTo>
                    <a:pt x="583" y="157"/>
                    <a:pt x="590" y="169"/>
                    <a:pt x="590" y="184"/>
                  </a:cubicBezTo>
                  <a:lnTo>
                    <a:pt x="590" y="215"/>
                  </a:lnTo>
                  <a:cubicBezTo>
                    <a:pt x="576" y="213"/>
                    <a:pt x="563" y="213"/>
                    <a:pt x="549" y="213"/>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16" tIns="45708" rIns="91416" bIns="45708" numCol="1" anchor="t" anchorCtr="0" compatLnSpc="1">
              <a:prstTxWarp prst="textNoShape">
                <a:avLst/>
              </a:prstTxWarp>
            </a:bodyPr>
            <a:lstStyle/>
            <a:p>
              <a:pPr>
                <a:defRPr/>
              </a:pPr>
              <a:endParaRPr lang="zh-CN" altLang="en-US" sz="1600" kern="0" dirty="0">
                <a:solidFill>
                  <a:srgbClr val="000000"/>
                </a:solidFill>
                <a:latin typeface="字魂105号-简雅黑" panose="00000500000000000000" pitchFamily="2" charset="-122"/>
              </a:endParaRPr>
            </a:p>
          </p:txBody>
        </p:sp>
      </p:grpSp>
      <p:grpSp>
        <p:nvGrpSpPr>
          <p:cNvPr id="3" name="组合 2">
            <a:extLst>
              <a:ext uri="{FF2B5EF4-FFF2-40B4-BE49-F238E27FC236}">
                <a16:creationId xmlns="" xmlns:a16="http://schemas.microsoft.com/office/drawing/2014/main" id="{1E8A13CC-F0B0-46B6-A46A-3D5256345DEA}"/>
              </a:ext>
            </a:extLst>
          </p:cNvPr>
          <p:cNvGrpSpPr/>
          <p:nvPr/>
        </p:nvGrpSpPr>
        <p:grpSpPr>
          <a:xfrm>
            <a:off x="4181327" y="3226534"/>
            <a:ext cx="5827107" cy="792109"/>
            <a:chOff x="4231674" y="2406036"/>
            <a:chExt cx="6260112" cy="888289"/>
          </a:xfrm>
        </p:grpSpPr>
        <p:sp>
          <p:nvSpPr>
            <p:cNvPr id="38" name="矩形: 圆角 18">
              <a:extLst>
                <a:ext uri="{FF2B5EF4-FFF2-40B4-BE49-F238E27FC236}">
                  <a16:creationId xmlns="" xmlns:a16="http://schemas.microsoft.com/office/drawing/2014/main" id="{54B71E6B-6784-4596-A9F0-1B165A8EFCFD}"/>
                </a:ext>
              </a:extLst>
            </p:cNvPr>
            <p:cNvSpPr/>
            <p:nvPr/>
          </p:nvSpPr>
          <p:spPr>
            <a:xfrm>
              <a:off x="4231674" y="2406036"/>
              <a:ext cx="816258" cy="888289"/>
            </a:xfrm>
            <a:prstGeom prst="roundRect">
              <a:avLst/>
            </a:prstGeom>
            <a:solidFill>
              <a:srgbClr val="4D6FC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字魂35号-经典雅黑" panose="02000000000000000000" pitchFamily="2" charset="-122"/>
                <a:ea typeface="字魂35号-经典雅黑" panose="02000000000000000000" pitchFamily="2" charset="-122"/>
              </a:endParaRPr>
            </a:p>
          </p:txBody>
        </p:sp>
        <p:sp>
          <p:nvSpPr>
            <p:cNvPr id="39" name="文本框 38">
              <a:extLst>
                <a:ext uri="{FF2B5EF4-FFF2-40B4-BE49-F238E27FC236}">
                  <a16:creationId xmlns="" xmlns:a16="http://schemas.microsoft.com/office/drawing/2014/main" id="{47423C01-F80D-4BE8-A730-4ED695F07E5B}"/>
                </a:ext>
              </a:extLst>
            </p:cNvPr>
            <p:cNvSpPr txBox="1"/>
            <p:nvPr/>
          </p:nvSpPr>
          <p:spPr>
            <a:xfrm>
              <a:off x="5269591" y="2406036"/>
              <a:ext cx="5222195" cy="878042"/>
            </a:xfrm>
            <a:prstGeom prst="rect">
              <a:avLst/>
            </a:prstGeom>
            <a:noFill/>
          </p:spPr>
          <p:txBody>
            <a:bodyPr wrap="square" rtlCol="0">
              <a:spAutoFit/>
            </a:bodyPr>
            <a:lstStyle/>
            <a:p>
              <a:pPr>
                <a:lnSpc>
                  <a:spcPct val="130000"/>
                </a:lnSpc>
              </a:pPr>
              <a:r>
                <a:rPr lang="zh-CN" altLang="en-US" sz="2000" b="1" dirty="0">
                  <a:solidFill>
                    <a:schemeClr val="tx1">
                      <a:lumMod val="50000"/>
                      <a:lumOff val="50000"/>
                    </a:schemeClr>
                  </a:solidFill>
                  <a:latin typeface="微软雅黑 Light" panose="020B0502040204020203" pitchFamily="34" charset="-122"/>
                  <a:ea typeface="微软雅黑 Light" panose="020B0502040204020203" pitchFamily="34" charset="-122"/>
                  <a:sym typeface="+mn-ea"/>
                </a:rPr>
                <a:t>国企、央企、上市公司等集团解决方案</a:t>
              </a:r>
              <a:endParaRPr lang="en-US" altLang="zh-CN" sz="2000" b="1" dirty="0">
                <a:solidFill>
                  <a:schemeClr val="tx1">
                    <a:lumMod val="50000"/>
                    <a:lumOff val="50000"/>
                  </a:schemeClr>
                </a:solidFill>
                <a:latin typeface="微软雅黑 Light" panose="020B0502040204020203" pitchFamily="34" charset="-122"/>
                <a:ea typeface="微软雅黑 Light" panose="020B0502040204020203" pitchFamily="34" charset="-122"/>
                <a:sym typeface="+mn-ea"/>
              </a:endParaRPr>
            </a:p>
            <a:p>
              <a:pPr>
                <a:lnSpc>
                  <a:spcPct val="130000"/>
                </a:lnSpc>
              </a:pPr>
              <a:r>
                <a:rPr lang="zh-CN" altLang="en-US" sz="1600" dirty="0">
                  <a:solidFill>
                    <a:schemeClr val="bg1">
                      <a:lumMod val="50000"/>
                    </a:schemeClr>
                  </a:solidFill>
                  <a:latin typeface="微软雅黑 Light" panose="020B0502040204020203" pitchFamily="34" charset="-122"/>
                  <a:ea typeface="微软雅黑 Light" panose="020B0502040204020203" pitchFamily="34" charset="-122"/>
                  <a:cs typeface="微软雅黑" panose="020B0503020204020204" pitchFamily="34" charset="-122"/>
                  <a:sym typeface="+mn-ea"/>
                </a:rPr>
                <a:t>对标世界一流与复杂架构下的知识产权活动管理</a:t>
              </a:r>
            </a:p>
          </p:txBody>
        </p:sp>
        <p:sp>
          <p:nvSpPr>
            <p:cNvPr id="60" name="Freeform 102">
              <a:extLst>
                <a:ext uri="{FF2B5EF4-FFF2-40B4-BE49-F238E27FC236}">
                  <a16:creationId xmlns="" xmlns:a16="http://schemas.microsoft.com/office/drawing/2014/main" id="{295102FB-C500-45BE-8857-D4F899615736}"/>
                </a:ext>
              </a:extLst>
            </p:cNvPr>
            <p:cNvSpPr>
              <a:spLocks noChangeAspect="1" noEditPoints="1"/>
            </p:cNvSpPr>
            <p:nvPr/>
          </p:nvSpPr>
          <p:spPr bwMode="auto">
            <a:xfrm>
              <a:off x="4425362" y="2639544"/>
              <a:ext cx="449748" cy="453693"/>
            </a:xfrm>
            <a:custGeom>
              <a:avLst/>
              <a:gdLst>
                <a:gd name="T0" fmla="*/ 775 w 999"/>
                <a:gd name="T1" fmla="*/ 879 h 1007"/>
                <a:gd name="T2" fmla="*/ 567 w 999"/>
                <a:gd name="T3" fmla="*/ 517 h 1007"/>
                <a:gd name="T4" fmla="*/ 889 w 999"/>
                <a:gd name="T5" fmla="*/ 251 h 1007"/>
                <a:gd name="T6" fmla="*/ 962 w 999"/>
                <a:gd name="T7" fmla="*/ 504 h 1007"/>
                <a:gd name="T8" fmla="*/ 775 w 999"/>
                <a:gd name="T9" fmla="*/ 879 h 1007"/>
                <a:gd name="T10" fmla="*/ 857 w 999"/>
                <a:gd name="T11" fmla="*/ 153 h 1007"/>
                <a:gd name="T12" fmla="*/ 515 w 999"/>
                <a:gd name="T13" fmla="*/ 431 h 1007"/>
                <a:gd name="T14" fmla="*/ 515 w 999"/>
                <a:gd name="T15" fmla="*/ 466 h 1007"/>
                <a:gd name="T16" fmla="*/ 874 w 999"/>
                <a:gd name="T17" fmla="*/ 171 h 1007"/>
                <a:gd name="T18" fmla="*/ 857 w 999"/>
                <a:gd name="T19" fmla="*/ 153 h 1007"/>
                <a:gd name="T20" fmla="*/ 820 w 999"/>
                <a:gd name="T21" fmla="*/ 117 h 1007"/>
                <a:gd name="T22" fmla="*/ 515 w 999"/>
                <a:gd name="T23" fmla="*/ 366 h 1007"/>
                <a:gd name="T24" fmla="*/ 515 w 999"/>
                <a:gd name="T25" fmla="*/ 403 h 1007"/>
                <a:gd name="T26" fmla="*/ 842 w 999"/>
                <a:gd name="T27" fmla="*/ 137 h 1007"/>
                <a:gd name="T28" fmla="*/ 820 w 999"/>
                <a:gd name="T29" fmla="*/ 117 h 1007"/>
                <a:gd name="T30" fmla="*/ 779 w 999"/>
                <a:gd name="T31" fmla="*/ 86 h 1007"/>
                <a:gd name="T32" fmla="*/ 515 w 999"/>
                <a:gd name="T33" fmla="*/ 301 h 1007"/>
                <a:gd name="T34" fmla="*/ 515 w 999"/>
                <a:gd name="T35" fmla="*/ 338 h 1007"/>
                <a:gd name="T36" fmla="*/ 803 w 999"/>
                <a:gd name="T37" fmla="*/ 104 h 1007"/>
                <a:gd name="T38" fmla="*/ 779 w 999"/>
                <a:gd name="T39" fmla="*/ 86 h 1007"/>
                <a:gd name="T40" fmla="*/ 733 w 999"/>
                <a:gd name="T41" fmla="*/ 58 h 1007"/>
                <a:gd name="T42" fmla="*/ 515 w 999"/>
                <a:gd name="T43" fmla="*/ 236 h 1007"/>
                <a:gd name="T44" fmla="*/ 515 w 999"/>
                <a:gd name="T45" fmla="*/ 273 h 1007"/>
                <a:gd name="T46" fmla="*/ 759 w 999"/>
                <a:gd name="T47" fmla="*/ 74 h 1007"/>
                <a:gd name="T48" fmla="*/ 733 w 999"/>
                <a:gd name="T49" fmla="*/ 58 h 1007"/>
                <a:gd name="T50" fmla="*/ 682 w 999"/>
                <a:gd name="T51" fmla="*/ 35 h 1007"/>
                <a:gd name="T52" fmla="*/ 515 w 999"/>
                <a:gd name="T53" fmla="*/ 171 h 1007"/>
                <a:gd name="T54" fmla="*/ 515 w 999"/>
                <a:gd name="T55" fmla="*/ 208 h 1007"/>
                <a:gd name="T56" fmla="*/ 711 w 999"/>
                <a:gd name="T57" fmla="*/ 47 h 1007"/>
                <a:gd name="T58" fmla="*/ 682 w 999"/>
                <a:gd name="T59" fmla="*/ 35 h 1007"/>
                <a:gd name="T60" fmla="*/ 624 w 999"/>
                <a:gd name="T61" fmla="*/ 17 h 1007"/>
                <a:gd name="T62" fmla="*/ 515 w 999"/>
                <a:gd name="T63" fmla="*/ 106 h 1007"/>
                <a:gd name="T64" fmla="*/ 515 w 999"/>
                <a:gd name="T65" fmla="*/ 143 h 1007"/>
                <a:gd name="T66" fmla="*/ 658 w 999"/>
                <a:gd name="T67" fmla="*/ 27 h 1007"/>
                <a:gd name="T68" fmla="*/ 624 w 999"/>
                <a:gd name="T69" fmla="*/ 17 h 1007"/>
                <a:gd name="T70" fmla="*/ 560 w 999"/>
                <a:gd name="T71" fmla="*/ 4 h 1007"/>
                <a:gd name="T72" fmla="*/ 515 w 999"/>
                <a:gd name="T73" fmla="*/ 41 h 1007"/>
                <a:gd name="T74" fmla="*/ 515 w 999"/>
                <a:gd name="T75" fmla="*/ 77 h 1007"/>
                <a:gd name="T76" fmla="*/ 598 w 999"/>
                <a:gd name="T77" fmla="*/ 11 h 1007"/>
                <a:gd name="T78" fmla="*/ 560 w 999"/>
                <a:gd name="T79" fmla="*/ 4 h 1007"/>
                <a:gd name="T80" fmla="*/ 515 w 999"/>
                <a:gd name="T81" fmla="*/ 0 h 1007"/>
                <a:gd name="T82" fmla="*/ 515 w 999"/>
                <a:gd name="T83" fmla="*/ 13 h 1007"/>
                <a:gd name="T84" fmla="*/ 529 w 999"/>
                <a:gd name="T85" fmla="*/ 1 h 1007"/>
                <a:gd name="T86" fmla="*/ 515 w 999"/>
                <a:gd name="T87" fmla="*/ 0 h 1007"/>
                <a:gd name="T88" fmla="*/ 481 w 999"/>
                <a:gd name="T89" fmla="*/ 511 h 1007"/>
                <a:gd name="T90" fmla="*/ 480 w 999"/>
                <a:gd name="T91" fmla="*/ 508 h 1007"/>
                <a:gd name="T92" fmla="*/ 479 w 999"/>
                <a:gd name="T93" fmla="*/ 504 h 1007"/>
                <a:gd name="T94" fmla="*/ 479 w 999"/>
                <a:gd name="T95" fmla="*/ 0 h 1007"/>
                <a:gd name="T96" fmla="*/ 0 w 999"/>
                <a:gd name="T97" fmla="*/ 504 h 1007"/>
                <a:gd name="T98" fmla="*/ 500 w 999"/>
                <a:gd name="T99" fmla="*/ 1007 h 1007"/>
                <a:gd name="T100" fmla="*/ 732 w 999"/>
                <a:gd name="T101" fmla="*/ 950 h 1007"/>
                <a:gd name="T102" fmla="*/ 482 w 999"/>
                <a:gd name="T103" fmla="*/ 512 h 1007"/>
                <a:gd name="T104" fmla="*/ 481 w 999"/>
                <a:gd name="T105" fmla="*/ 511 h 1007"/>
                <a:gd name="T106" fmla="*/ 897 w 999"/>
                <a:gd name="T107" fmla="*/ 199 h 1007"/>
                <a:gd name="T108" fmla="*/ 520 w 999"/>
                <a:gd name="T109" fmla="*/ 508 h 1007"/>
                <a:gd name="T110" fmla="*/ 763 w 999"/>
                <a:gd name="T111" fmla="*/ 931 h 1007"/>
                <a:gd name="T112" fmla="*/ 999 w 999"/>
                <a:gd name="T113" fmla="*/ 504 h 1007"/>
                <a:gd name="T114" fmla="*/ 897 w 999"/>
                <a:gd name="T115" fmla="*/ 199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9" h="1007">
                  <a:moveTo>
                    <a:pt x="775" y="879"/>
                  </a:moveTo>
                  <a:lnTo>
                    <a:pt x="567" y="517"/>
                  </a:lnTo>
                  <a:lnTo>
                    <a:pt x="889" y="251"/>
                  </a:lnTo>
                  <a:cubicBezTo>
                    <a:pt x="938" y="327"/>
                    <a:pt x="962" y="413"/>
                    <a:pt x="962" y="504"/>
                  </a:cubicBezTo>
                  <a:cubicBezTo>
                    <a:pt x="962" y="654"/>
                    <a:pt x="893" y="791"/>
                    <a:pt x="775" y="879"/>
                  </a:cubicBezTo>
                  <a:close/>
                  <a:moveTo>
                    <a:pt x="857" y="153"/>
                  </a:moveTo>
                  <a:lnTo>
                    <a:pt x="515" y="431"/>
                  </a:lnTo>
                  <a:lnTo>
                    <a:pt x="515" y="466"/>
                  </a:lnTo>
                  <a:lnTo>
                    <a:pt x="874" y="171"/>
                  </a:lnTo>
                  <a:lnTo>
                    <a:pt x="857" y="153"/>
                  </a:lnTo>
                  <a:close/>
                  <a:moveTo>
                    <a:pt x="820" y="117"/>
                  </a:moveTo>
                  <a:lnTo>
                    <a:pt x="515" y="366"/>
                  </a:lnTo>
                  <a:lnTo>
                    <a:pt x="515" y="403"/>
                  </a:lnTo>
                  <a:lnTo>
                    <a:pt x="842" y="137"/>
                  </a:lnTo>
                  <a:lnTo>
                    <a:pt x="820" y="117"/>
                  </a:lnTo>
                  <a:close/>
                  <a:moveTo>
                    <a:pt x="779" y="86"/>
                  </a:moveTo>
                  <a:lnTo>
                    <a:pt x="515" y="301"/>
                  </a:lnTo>
                  <a:lnTo>
                    <a:pt x="515" y="338"/>
                  </a:lnTo>
                  <a:lnTo>
                    <a:pt x="803" y="104"/>
                  </a:lnTo>
                  <a:lnTo>
                    <a:pt x="779" y="86"/>
                  </a:lnTo>
                  <a:close/>
                  <a:moveTo>
                    <a:pt x="733" y="58"/>
                  </a:moveTo>
                  <a:lnTo>
                    <a:pt x="515" y="236"/>
                  </a:lnTo>
                  <a:lnTo>
                    <a:pt x="515" y="273"/>
                  </a:lnTo>
                  <a:lnTo>
                    <a:pt x="759" y="74"/>
                  </a:lnTo>
                  <a:cubicBezTo>
                    <a:pt x="750" y="68"/>
                    <a:pt x="742" y="63"/>
                    <a:pt x="733" y="58"/>
                  </a:cubicBezTo>
                  <a:close/>
                  <a:moveTo>
                    <a:pt x="682" y="35"/>
                  </a:moveTo>
                  <a:lnTo>
                    <a:pt x="515" y="171"/>
                  </a:lnTo>
                  <a:lnTo>
                    <a:pt x="515" y="208"/>
                  </a:lnTo>
                  <a:lnTo>
                    <a:pt x="711" y="47"/>
                  </a:lnTo>
                  <a:cubicBezTo>
                    <a:pt x="702" y="43"/>
                    <a:pt x="692" y="39"/>
                    <a:pt x="682" y="35"/>
                  </a:cubicBezTo>
                  <a:close/>
                  <a:moveTo>
                    <a:pt x="624" y="17"/>
                  </a:moveTo>
                  <a:lnTo>
                    <a:pt x="515" y="106"/>
                  </a:lnTo>
                  <a:lnTo>
                    <a:pt x="515" y="143"/>
                  </a:lnTo>
                  <a:lnTo>
                    <a:pt x="658" y="27"/>
                  </a:lnTo>
                  <a:cubicBezTo>
                    <a:pt x="647" y="22"/>
                    <a:pt x="636" y="19"/>
                    <a:pt x="624" y="17"/>
                  </a:cubicBezTo>
                  <a:close/>
                  <a:moveTo>
                    <a:pt x="560" y="4"/>
                  </a:moveTo>
                  <a:lnTo>
                    <a:pt x="515" y="41"/>
                  </a:lnTo>
                  <a:lnTo>
                    <a:pt x="515" y="77"/>
                  </a:lnTo>
                  <a:lnTo>
                    <a:pt x="598" y="11"/>
                  </a:lnTo>
                  <a:cubicBezTo>
                    <a:pt x="586" y="8"/>
                    <a:pt x="573" y="5"/>
                    <a:pt x="560" y="4"/>
                  </a:cubicBezTo>
                  <a:close/>
                  <a:moveTo>
                    <a:pt x="515" y="0"/>
                  </a:moveTo>
                  <a:lnTo>
                    <a:pt x="515" y="13"/>
                  </a:lnTo>
                  <a:lnTo>
                    <a:pt x="529" y="1"/>
                  </a:lnTo>
                  <a:lnTo>
                    <a:pt x="515" y="0"/>
                  </a:lnTo>
                  <a:close/>
                  <a:moveTo>
                    <a:pt x="481" y="511"/>
                  </a:moveTo>
                  <a:lnTo>
                    <a:pt x="480" y="508"/>
                  </a:lnTo>
                  <a:lnTo>
                    <a:pt x="479" y="504"/>
                  </a:lnTo>
                  <a:lnTo>
                    <a:pt x="479" y="0"/>
                  </a:lnTo>
                  <a:cubicBezTo>
                    <a:pt x="213" y="11"/>
                    <a:pt x="0" y="233"/>
                    <a:pt x="0" y="504"/>
                  </a:cubicBezTo>
                  <a:cubicBezTo>
                    <a:pt x="0" y="782"/>
                    <a:pt x="223" y="1007"/>
                    <a:pt x="500" y="1007"/>
                  </a:cubicBezTo>
                  <a:cubicBezTo>
                    <a:pt x="584" y="1007"/>
                    <a:pt x="663" y="987"/>
                    <a:pt x="732" y="950"/>
                  </a:cubicBezTo>
                  <a:lnTo>
                    <a:pt x="482" y="512"/>
                  </a:lnTo>
                  <a:lnTo>
                    <a:pt x="481" y="511"/>
                  </a:lnTo>
                  <a:close/>
                  <a:moveTo>
                    <a:pt x="897" y="199"/>
                  </a:moveTo>
                  <a:lnTo>
                    <a:pt x="520" y="508"/>
                  </a:lnTo>
                  <a:lnTo>
                    <a:pt x="763" y="931"/>
                  </a:lnTo>
                  <a:cubicBezTo>
                    <a:pt x="904" y="842"/>
                    <a:pt x="999" y="685"/>
                    <a:pt x="999" y="504"/>
                  </a:cubicBezTo>
                  <a:cubicBezTo>
                    <a:pt x="999" y="389"/>
                    <a:pt x="961" y="283"/>
                    <a:pt x="897" y="199"/>
                  </a:cubicBezTo>
                  <a:close/>
                </a:path>
              </a:pathLst>
            </a:custGeom>
            <a:solidFill>
              <a:schemeClr val="bg1"/>
            </a:solidFill>
            <a:ln>
              <a:noFill/>
            </a:ln>
            <a:effectLst>
              <a:outerShdw blurRad="50800" dist="38100" dir="2700000" algn="tl" rotWithShape="0">
                <a:prstClr val="black">
                  <a:alpha val="40000"/>
                </a:prstClr>
              </a:outerShdw>
            </a:effectLst>
          </p:spPr>
          <p:txBody>
            <a:bodyPr vert="horz" wrap="square" lIns="91416" tIns="45708" rIns="91416" bIns="45708" numCol="1" anchor="t" anchorCtr="0" compatLnSpc="1">
              <a:prstTxWarp prst="textNoShape">
                <a:avLst/>
              </a:prstTxWarp>
            </a:bodyPr>
            <a:lstStyle/>
            <a:p>
              <a:pPr>
                <a:defRPr/>
              </a:pPr>
              <a:endParaRPr lang="zh-CN" altLang="en-US" sz="1600" kern="0" dirty="0">
                <a:solidFill>
                  <a:srgbClr val="000000"/>
                </a:solidFill>
                <a:latin typeface="字魂105号-简雅黑" panose="00000500000000000000" pitchFamily="2" charset="-122"/>
              </a:endParaRPr>
            </a:p>
          </p:txBody>
        </p:sp>
      </p:grpSp>
      <p:sp>
        <p:nvSpPr>
          <p:cNvPr id="51" name="矩形: 圆角 24">
            <a:extLst>
              <a:ext uri="{FF2B5EF4-FFF2-40B4-BE49-F238E27FC236}">
                <a16:creationId xmlns="" xmlns:a16="http://schemas.microsoft.com/office/drawing/2014/main" id="{8B07B15F-A748-431D-BEB7-E37FCA3DD6D3}"/>
              </a:ext>
            </a:extLst>
          </p:cNvPr>
          <p:cNvSpPr/>
          <p:nvPr/>
        </p:nvSpPr>
        <p:spPr>
          <a:xfrm>
            <a:off x="4181327" y="5119000"/>
            <a:ext cx="728065" cy="792313"/>
          </a:xfrm>
          <a:prstGeom prst="roundRect">
            <a:avLst/>
          </a:prstGeom>
          <a:solidFill>
            <a:srgbClr val="4D6FC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字魂35号-经典雅黑" panose="02000000000000000000" pitchFamily="2" charset="-122"/>
              <a:ea typeface="字魂35号-经典雅黑" panose="02000000000000000000" pitchFamily="2" charset="-122"/>
            </a:endParaRPr>
          </a:p>
        </p:txBody>
      </p:sp>
      <p:sp>
        <p:nvSpPr>
          <p:cNvPr id="55" name="文本框 54">
            <a:extLst>
              <a:ext uri="{FF2B5EF4-FFF2-40B4-BE49-F238E27FC236}">
                <a16:creationId xmlns="" xmlns:a16="http://schemas.microsoft.com/office/drawing/2014/main" id="{5D8F6086-4493-4DBF-A3BE-857A28DF7C9A}"/>
              </a:ext>
            </a:extLst>
          </p:cNvPr>
          <p:cNvSpPr txBox="1"/>
          <p:nvPr/>
        </p:nvSpPr>
        <p:spPr>
          <a:xfrm>
            <a:off x="5135038" y="5100762"/>
            <a:ext cx="5394796" cy="782971"/>
          </a:xfrm>
          <a:prstGeom prst="rect">
            <a:avLst/>
          </a:prstGeom>
          <a:noFill/>
        </p:spPr>
        <p:txBody>
          <a:bodyPr wrap="square" rtlCol="0">
            <a:spAutoFit/>
          </a:bodyPr>
          <a:lstStyle>
            <a:defPPr>
              <a:defRPr lang="zh-CN"/>
            </a:defPPr>
            <a:lvl1pPr>
              <a:lnSpc>
                <a:spcPct val="130000"/>
              </a:lnSpc>
              <a:defRPr sz="2400">
                <a:solidFill>
                  <a:schemeClr val="bg1">
                    <a:lumMod val="50000"/>
                  </a:schemeClr>
                </a:solidFill>
                <a:latin typeface="微软雅黑 Light" panose="020B0502040204020203" pitchFamily="34" charset="-122"/>
                <a:ea typeface="微软雅黑 Light" panose="020B0502040204020203" pitchFamily="34" charset="-122"/>
                <a:cs typeface="微软雅黑" panose="020B0503020204020204" pitchFamily="34" charset="-122"/>
              </a:defRPr>
            </a:lvl1pPr>
          </a:lstStyle>
          <a:p>
            <a:r>
              <a:rPr lang="zh-CN" altLang="en-US" sz="2000" b="1" dirty="0">
                <a:solidFill>
                  <a:schemeClr val="tx1">
                    <a:lumMod val="50000"/>
                    <a:lumOff val="50000"/>
                  </a:schemeClr>
                </a:solidFill>
                <a:cs typeface="+mn-cs"/>
                <a:sym typeface="+mn-ea"/>
              </a:rPr>
              <a:t>产学研与科技成果转化</a:t>
            </a:r>
          </a:p>
          <a:p>
            <a:r>
              <a:rPr lang="zh-CN" altLang="en-US" sz="1600" dirty="0">
                <a:sym typeface="+mn-ea"/>
              </a:rPr>
              <a:t>对接需求和供给，做沟通企业与大学、大院大所所的桥梁</a:t>
            </a:r>
            <a:endParaRPr lang="zh-CN" altLang="en-US" sz="1600" dirty="0"/>
          </a:p>
        </p:txBody>
      </p:sp>
      <p:sp>
        <p:nvSpPr>
          <p:cNvPr id="65" name="Oval 7">
            <a:extLst>
              <a:ext uri="{FF2B5EF4-FFF2-40B4-BE49-F238E27FC236}">
                <a16:creationId xmlns="" xmlns:a16="http://schemas.microsoft.com/office/drawing/2014/main" id="{C79DE3AA-CE1E-43FC-BC0C-D618786DA35B}"/>
              </a:ext>
            </a:extLst>
          </p:cNvPr>
          <p:cNvSpPr>
            <a:spLocks noChangeAspect="1" noChangeArrowheads="1"/>
          </p:cNvSpPr>
          <p:nvPr/>
        </p:nvSpPr>
        <p:spPr bwMode="auto">
          <a:xfrm>
            <a:off x="4256319" y="5235772"/>
            <a:ext cx="559941" cy="559941"/>
          </a:xfrm>
          <a:prstGeom prst="ellipse">
            <a:avLst/>
          </a:prstGeom>
          <a:solidFill>
            <a:srgbClr val="EFA32E"/>
          </a:solidFill>
          <a:ln w="25400" cap="flat" cmpd="sng" algn="ctr">
            <a:solidFill>
              <a:schemeClr val="bg1">
                <a:lumMod val="95000"/>
              </a:schemeClr>
            </a:solidFill>
            <a:prstDash val="solid"/>
            <a:miter lim="800000"/>
          </a:ln>
          <a:effectLst/>
        </p:spPr>
        <p:txBody>
          <a:bodyPr rtlCol="0" anchor="ctr"/>
          <a:lstStyle/>
          <a:p>
            <a:pPr algn="ctr">
              <a:defRPr/>
            </a:pPr>
            <a:endParaRPr lang="zh-CN" altLang="en-US" sz="1400" kern="0" dirty="0">
              <a:solidFill>
                <a:prstClr val="white"/>
              </a:solidFill>
              <a:latin typeface="字魂105号-简雅黑" panose="00000500000000000000" pitchFamily="2" charset="-122"/>
            </a:endParaRPr>
          </a:p>
        </p:txBody>
      </p:sp>
      <p:sp>
        <p:nvSpPr>
          <p:cNvPr id="64" name="Freeform 121">
            <a:extLst>
              <a:ext uri="{FF2B5EF4-FFF2-40B4-BE49-F238E27FC236}">
                <a16:creationId xmlns="" xmlns:a16="http://schemas.microsoft.com/office/drawing/2014/main" id="{3A03FF0D-0F9B-40A7-9C26-3BBB9002C565}"/>
              </a:ext>
            </a:extLst>
          </p:cNvPr>
          <p:cNvSpPr>
            <a:spLocks noChangeAspect="1" noEditPoints="1"/>
          </p:cNvSpPr>
          <p:nvPr/>
        </p:nvSpPr>
        <p:spPr bwMode="auto">
          <a:xfrm>
            <a:off x="4383980" y="5341374"/>
            <a:ext cx="357524" cy="365365"/>
          </a:xfrm>
          <a:custGeom>
            <a:avLst/>
            <a:gdLst>
              <a:gd name="T0" fmla="*/ 141 w 999"/>
              <a:gd name="T1" fmla="*/ 708 h 1016"/>
              <a:gd name="T2" fmla="*/ 479 w 999"/>
              <a:gd name="T3" fmla="*/ 708 h 1016"/>
              <a:gd name="T4" fmla="*/ 274 w 999"/>
              <a:gd name="T5" fmla="*/ 673 h 1016"/>
              <a:gd name="T6" fmla="*/ 345 w 999"/>
              <a:gd name="T7" fmla="*/ 744 h 1016"/>
              <a:gd name="T8" fmla="*/ 232 w 999"/>
              <a:gd name="T9" fmla="*/ 630 h 1016"/>
              <a:gd name="T10" fmla="*/ 388 w 999"/>
              <a:gd name="T11" fmla="*/ 785 h 1016"/>
              <a:gd name="T12" fmla="*/ 505 w 999"/>
              <a:gd name="T13" fmla="*/ 141 h 1016"/>
              <a:gd name="T14" fmla="*/ 323 w 999"/>
              <a:gd name="T15" fmla="*/ 287 h 1016"/>
              <a:gd name="T16" fmla="*/ 505 w 999"/>
              <a:gd name="T17" fmla="*/ 141 h 1016"/>
              <a:gd name="T18" fmla="*/ 410 w 999"/>
              <a:gd name="T19" fmla="*/ 247 h 1016"/>
              <a:gd name="T20" fmla="*/ 417 w 999"/>
              <a:gd name="T21" fmla="*/ 178 h 1016"/>
              <a:gd name="T22" fmla="*/ 490 w 999"/>
              <a:gd name="T23" fmla="*/ 221 h 1016"/>
              <a:gd name="T24" fmla="*/ 338 w 999"/>
              <a:gd name="T25" fmla="*/ 205 h 1016"/>
              <a:gd name="T26" fmla="*/ 463 w 999"/>
              <a:gd name="T27" fmla="*/ 8 h 1016"/>
              <a:gd name="T28" fmla="*/ 353 w 999"/>
              <a:gd name="T29" fmla="*/ 11 h 1016"/>
              <a:gd name="T30" fmla="*/ 290 w 999"/>
              <a:gd name="T31" fmla="*/ 87 h 1016"/>
              <a:gd name="T32" fmla="*/ 243 w 999"/>
              <a:gd name="T33" fmla="*/ 166 h 1016"/>
              <a:gd name="T34" fmla="*/ 242 w 999"/>
              <a:gd name="T35" fmla="*/ 257 h 1016"/>
              <a:gd name="T36" fmla="*/ 276 w 999"/>
              <a:gd name="T37" fmla="*/ 324 h 1016"/>
              <a:gd name="T38" fmla="*/ 334 w 999"/>
              <a:gd name="T39" fmla="*/ 371 h 1016"/>
              <a:gd name="T40" fmla="*/ 423 w 999"/>
              <a:gd name="T41" fmla="*/ 390 h 1016"/>
              <a:gd name="T42" fmla="*/ 511 w 999"/>
              <a:gd name="T43" fmla="*/ 361 h 1016"/>
              <a:gd name="T44" fmla="*/ 598 w 999"/>
              <a:gd name="T45" fmla="*/ 317 h 1016"/>
              <a:gd name="T46" fmla="*/ 626 w 999"/>
              <a:gd name="T47" fmla="*/ 211 h 1016"/>
              <a:gd name="T48" fmla="*/ 596 w 999"/>
              <a:gd name="T49" fmla="*/ 107 h 1016"/>
              <a:gd name="T50" fmla="*/ 559 w 999"/>
              <a:gd name="T51" fmla="*/ 60 h 1016"/>
              <a:gd name="T52" fmla="*/ 876 w 999"/>
              <a:gd name="T53" fmla="*/ 337 h 1016"/>
              <a:gd name="T54" fmla="*/ 694 w 999"/>
              <a:gd name="T55" fmla="*/ 484 h 1016"/>
              <a:gd name="T56" fmla="*/ 876 w 999"/>
              <a:gd name="T57" fmla="*/ 337 h 1016"/>
              <a:gd name="T58" fmla="*/ 781 w 999"/>
              <a:gd name="T59" fmla="*/ 446 h 1016"/>
              <a:gd name="T60" fmla="*/ 789 w 999"/>
              <a:gd name="T61" fmla="*/ 377 h 1016"/>
              <a:gd name="T62" fmla="*/ 861 w 999"/>
              <a:gd name="T63" fmla="*/ 419 h 1016"/>
              <a:gd name="T64" fmla="*/ 709 w 999"/>
              <a:gd name="T65" fmla="*/ 403 h 1016"/>
              <a:gd name="T66" fmla="*/ 834 w 999"/>
              <a:gd name="T67" fmla="*/ 206 h 1016"/>
              <a:gd name="T68" fmla="*/ 724 w 999"/>
              <a:gd name="T69" fmla="*/ 210 h 1016"/>
              <a:gd name="T70" fmla="*/ 661 w 999"/>
              <a:gd name="T71" fmla="*/ 285 h 1016"/>
              <a:gd name="T72" fmla="*/ 614 w 999"/>
              <a:gd name="T73" fmla="*/ 363 h 1016"/>
              <a:gd name="T74" fmla="*/ 613 w 999"/>
              <a:gd name="T75" fmla="*/ 455 h 1016"/>
              <a:gd name="T76" fmla="*/ 648 w 999"/>
              <a:gd name="T77" fmla="*/ 521 h 1016"/>
              <a:gd name="T78" fmla="*/ 705 w 999"/>
              <a:gd name="T79" fmla="*/ 569 h 1016"/>
              <a:gd name="T80" fmla="*/ 795 w 999"/>
              <a:gd name="T81" fmla="*/ 587 h 1016"/>
              <a:gd name="T82" fmla="*/ 882 w 999"/>
              <a:gd name="T83" fmla="*/ 558 h 1016"/>
              <a:gd name="T84" fmla="*/ 969 w 999"/>
              <a:gd name="T85" fmla="*/ 514 h 1016"/>
              <a:gd name="T86" fmla="*/ 997 w 999"/>
              <a:gd name="T87" fmla="*/ 409 h 1016"/>
              <a:gd name="T88" fmla="*/ 967 w 999"/>
              <a:gd name="T89" fmla="*/ 303 h 1016"/>
              <a:gd name="T90" fmla="*/ 930 w 999"/>
              <a:gd name="T91" fmla="*/ 257 h 1016"/>
              <a:gd name="T92" fmla="*/ 352 w 999"/>
              <a:gd name="T93" fmla="*/ 457 h 1016"/>
              <a:gd name="T94" fmla="*/ 473 w 999"/>
              <a:gd name="T95" fmla="*/ 511 h 1016"/>
              <a:gd name="T96" fmla="*/ 591 w 999"/>
              <a:gd name="T97" fmla="*/ 591 h 1016"/>
              <a:gd name="T98" fmla="*/ 613 w 999"/>
              <a:gd name="T99" fmla="*/ 746 h 1016"/>
              <a:gd name="T100" fmla="*/ 553 w 999"/>
              <a:gd name="T101" fmla="*/ 892 h 1016"/>
              <a:gd name="T102" fmla="*/ 492 w 999"/>
              <a:gd name="T103" fmla="*/ 952 h 1016"/>
              <a:gd name="T104" fmla="*/ 345 w 999"/>
              <a:gd name="T105" fmla="*/ 1009 h 1016"/>
              <a:gd name="T106" fmla="*/ 189 w 999"/>
              <a:gd name="T107" fmla="*/ 986 h 1016"/>
              <a:gd name="T108" fmla="*/ 112 w 999"/>
              <a:gd name="T109" fmla="*/ 869 h 1016"/>
              <a:gd name="T110" fmla="*/ 58 w 999"/>
              <a:gd name="T111" fmla="*/ 749 h 1016"/>
              <a:gd name="T112" fmla="*/ 71 w 999"/>
              <a:gd name="T113" fmla="*/ 618 h 1016"/>
              <a:gd name="T114" fmla="*/ 129 w 999"/>
              <a:gd name="T115" fmla="*/ 528 h 1016"/>
              <a:gd name="T116" fmla="*/ 220 w 999"/>
              <a:gd name="T117" fmla="*/ 470 h 1016"/>
              <a:gd name="T118" fmla="*/ 352 w 999"/>
              <a:gd name="T119" fmla="*/ 457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9" h="1016">
                <a:moveTo>
                  <a:pt x="429" y="589"/>
                </a:moveTo>
                <a:cubicBezTo>
                  <a:pt x="399" y="558"/>
                  <a:pt x="357" y="540"/>
                  <a:pt x="309" y="540"/>
                </a:cubicBezTo>
                <a:cubicBezTo>
                  <a:pt x="263" y="540"/>
                  <a:pt x="221" y="558"/>
                  <a:pt x="190" y="589"/>
                </a:cubicBezTo>
                <a:cubicBezTo>
                  <a:pt x="160" y="620"/>
                  <a:pt x="141" y="662"/>
                  <a:pt x="141" y="708"/>
                </a:cubicBezTo>
                <a:cubicBezTo>
                  <a:pt x="141" y="755"/>
                  <a:pt x="160" y="797"/>
                  <a:pt x="190" y="827"/>
                </a:cubicBezTo>
                <a:cubicBezTo>
                  <a:pt x="221" y="857"/>
                  <a:pt x="263" y="876"/>
                  <a:pt x="309" y="876"/>
                </a:cubicBezTo>
                <a:cubicBezTo>
                  <a:pt x="357" y="876"/>
                  <a:pt x="399" y="857"/>
                  <a:pt x="429" y="827"/>
                </a:cubicBezTo>
                <a:cubicBezTo>
                  <a:pt x="460" y="797"/>
                  <a:pt x="479" y="755"/>
                  <a:pt x="479" y="708"/>
                </a:cubicBezTo>
                <a:cubicBezTo>
                  <a:pt x="479" y="662"/>
                  <a:pt x="460" y="620"/>
                  <a:pt x="429" y="589"/>
                </a:cubicBezTo>
                <a:close/>
                <a:moveTo>
                  <a:pt x="345" y="673"/>
                </a:moveTo>
                <a:cubicBezTo>
                  <a:pt x="336" y="663"/>
                  <a:pt x="324" y="658"/>
                  <a:pt x="309" y="658"/>
                </a:cubicBezTo>
                <a:cubicBezTo>
                  <a:pt x="296" y="658"/>
                  <a:pt x="283" y="663"/>
                  <a:pt x="274" y="673"/>
                </a:cubicBezTo>
                <a:cubicBezTo>
                  <a:pt x="265" y="682"/>
                  <a:pt x="259" y="694"/>
                  <a:pt x="259" y="708"/>
                </a:cubicBezTo>
                <a:cubicBezTo>
                  <a:pt x="259" y="722"/>
                  <a:pt x="265" y="735"/>
                  <a:pt x="274" y="744"/>
                </a:cubicBezTo>
                <a:cubicBezTo>
                  <a:pt x="283" y="753"/>
                  <a:pt x="296" y="758"/>
                  <a:pt x="309" y="758"/>
                </a:cubicBezTo>
                <a:cubicBezTo>
                  <a:pt x="324" y="758"/>
                  <a:pt x="336" y="753"/>
                  <a:pt x="345" y="744"/>
                </a:cubicBezTo>
                <a:cubicBezTo>
                  <a:pt x="355" y="735"/>
                  <a:pt x="360" y="722"/>
                  <a:pt x="360" y="708"/>
                </a:cubicBezTo>
                <a:cubicBezTo>
                  <a:pt x="360" y="694"/>
                  <a:pt x="355" y="682"/>
                  <a:pt x="345" y="673"/>
                </a:cubicBezTo>
                <a:close/>
                <a:moveTo>
                  <a:pt x="309" y="598"/>
                </a:moveTo>
                <a:cubicBezTo>
                  <a:pt x="280" y="598"/>
                  <a:pt x="252" y="611"/>
                  <a:pt x="232" y="630"/>
                </a:cubicBezTo>
                <a:cubicBezTo>
                  <a:pt x="212" y="651"/>
                  <a:pt x="199" y="679"/>
                  <a:pt x="199" y="708"/>
                </a:cubicBezTo>
                <a:cubicBezTo>
                  <a:pt x="199" y="738"/>
                  <a:pt x="212" y="766"/>
                  <a:pt x="232" y="785"/>
                </a:cubicBezTo>
                <a:cubicBezTo>
                  <a:pt x="252" y="806"/>
                  <a:pt x="280" y="818"/>
                  <a:pt x="309" y="818"/>
                </a:cubicBezTo>
                <a:cubicBezTo>
                  <a:pt x="340" y="818"/>
                  <a:pt x="368" y="806"/>
                  <a:pt x="388" y="785"/>
                </a:cubicBezTo>
                <a:cubicBezTo>
                  <a:pt x="407" y="766"/>
                  <a:pt x="420" y="738"/>
                  <a:pt x="420" y="708"/>
                </a:cubicBezTo>
                <a:cubicBezTo>
                  <a:pt x="420" y="679"/>
                  <a:pt x="407" y="651"/>
                  <a:pt x="388" y="630"/>
                </a:cubicBezTo>
                <a:cubicBezTo>
                  <a:pt x="368" y="611"/>
                  <a:pt x="340" y="598"/>
                  <a:pt x="309" y="598"/>
                </a:cubicBezTo>
                <a:close/>
                <a:moveTo>
                  <a:pt x="505" y="141"/>
                </a:moveTo>
                <a:cubicBezTo>
                  <a:pt x="525" y="163"/>
                  <a:pt x="534" y="194"/>
                  <a:pt x="530" y="225"/>
                </a:cubicBezTo>
                <a:cubicBezTo>
                  <a:pt x="527" y="257"/>
                  <a:pt x="511" y="285"/>
                  <a:pt x="488" y="303"/>
                </a:cubicBezTo>
                <a:cubicBezTo>
                  <a:pt x="464" y="323"/>
                  <a:pt x="434" y="333"/>
                  <a:pt x="402" y="329"/>
                </a:cubicBezTo>
                <a:cubicBezTo>
                  <a:pt x="369" y="326"/>
                  <a:pt x="342" y="309"/>
                  <a:pt x="323" y="287"/>
                </a:cubicBezTo>
                <a:cubicBezTo>
                  <a:pt x="304" y="263"/>
                  <a:pt x="294" y="233"/>
                  <a:pt x="297" y="200"/>
                </a:cubicBezTo>
                <a:cubicBezTo>
                  <a:pt x="302" y="169"/>
                  <a:pt x="317" y="141"/>
                  <a:pt x="340" y="122"/>
                </a:cubicBezTo>
                <a:cubicBezTo>
                  <a:pt x="363" y="104"/>
                  <a:pt x="394" y="94"/>
                  <a:pt x="426" y="98"/>
                </a:cubicBezTo>
                <a:cubicBezTo>
                  <a:pt x="459" y="101"/>
                  <a:pt x="486" y="117"/>
                  <a:pt x="505" y="141"/>
                </a:cubicBezTo>
                <a:close/>
                <a:moveTo>
                  <a:pt x="442" y="191"/>
                </a:moveTo>
                <a:cubicBezTo>
                  <a:pt x="448" y="198"/>
                  <a:pt x="450" y="207"/>
                  <a:pt x="449" y="217"/>
                </a:cubicBezTo>
                <a:cubicBezTo>
                  <a:pt x="448" y="226"/>
                  <a:pt x="443" y="235"/>
                  <a:pt x="436" y="240"/>
                </a:cubicBezTo>
                <a:cubicBezTo>
                  <a:pt x="429" y="246"/>
                  <a:pt x="420" y="249"/>
                  <a:pt x="410" y="247"/>
                </a:cubicBezTo>
                <a:cubicBezTo>
                  <a:pt x="401" y="247"/>
                  <a:pt x="393" y="242"/>
                  <a:pt x="387" y="235"/>
                </a:cubicBezTo>
                <a:cubicBezTo>
                  <a:pt x="381" y="228"/>
                  <a:pt x="379" y="219"/>
                  <a:pt x="379" y="210"/>
                </a:cubicBezTo>
                <a:cubicBezTo>
                  <a:pt x="380" y="200"/>
                  <a:pt x="385" y="191"/>
                  <a:pt x="392" y="186"/>
                </a:cubicBezTo>
                <a:cubicBezTo>
                  <a:pt x="399" y="181"/>
                  <a:pt x="408" y="178"/>
                  <a:pt x="417" y="178"/>
                </a:cubicBezTo>
                <a:cubicBezTo>
                  <a:pt x="427" y="179"/>
                  <a:pt x="436" y="184"/>
                  <a:pt x="442" y="191"/>
                </a:cubicBezTo>
                <a:close/>
                <a:moveTo>
                  <a:pt x="423" y="138"/>
                </a:moveTo>
                <a:cubicBezTo>
                  <a:pt x="443" y="139"/>
                  <a:pt x="461" y="150"/>
                  <a:pt x="474" y="165"/>
                </a:cubicBezTo>
                <a:cubicBezTo>
                  <a:pt x="486" y="181"/>
                  <a:pt x="492" y="200"/>
                  <a:pt x="490" y="221"/>
                </a:cubicBezTo>
                <a:cubicBezTo>
                  <a:pt x="488" y="242"/>
                  <a:pt x="477" y="260"/>
                  <a:pt x="462" y="272"/>
                </a:cubicBezTo>
                <a:cubicBezTo>
                  <a:pt x="446" y="285"/>
                  <a:pt x="426" y="291"/>
                  <a:pt x="406" y="289"/>
                </a:cubicBezTo>
                <a:cubicBezTo>
                  <a:pt x="385" y="287"/>
                  <a:pt x="367" y="277"/>
                  <a:pt x="354" y="261"/>
                </a:cubicBezTo>
                <a:cubicBezTo>
                  <a:pt x="342" y="246"/>
                  <a:pt x="336" y="226"/>
                  <a:pt x="338" y="205"/>
                </a:cubicBezTo>
                <a:cubicBezTo>
                  <a:pt x="340" y="184"/>
                  <a:pt x="351" y="166"/>
                  <a:pt x="366" y="154"/>
                </a:cubicBezTo>
                <a:cubicBezTo>
                  <a:pt x="381" y="142"/>
                  <a:pt x="401" y="135"/>
                  <a:pt x="423" y="138"/>
                </a:cubicBezTo>
                <a:close/>
                <a:moveTo>
                  <a:pt x="462" y="43"/>
                </a:moveTo>
                <a:lnTo>
                  <a:pt x="463" y="8"/>
                </a:lnTo>
                <a:cubicBezTo>
                  <a:pt x="448" y="2"/>
                  <a:pt x="431" y="0"/>
                  <a:pt x="413" y="4"/>
                </a:cubicBezTo>
                <a:lnTo>
                  <a:pt x="404" y="37"/>
                </a:lnTo>
                <a:cubicBezTo>
                  <a:pt x="393" y="37"/>
                  <a:pt x="381" y="40"/>
                  <a:pt x="370" y="42"/>
                </a:cubicBezTo>
                <a:lnTo>
                  <a:pt x="353" y="11"/>
                </a:lnTo>
                <a:cubicBezTo>
                  <a:pt x="337" y="14"/>
                  <a:pt x="321" y="20"/>
                  <a:pt x="307" y="32"/>
                </a:cubicBezTo>
                <a:lnTo>
                  <a:pt x="317" y="65"/>
                </a:lnTo>
                <a:cubicBezTo>
                  <a:pt x="312" y="69"/>
                  <a:pt x="307" y="72"/>
                  <a:pt x="303" y="76"/>
                </a:cubicBezTo>
                <a:cubicBezTo>
                  <a:pt x="298" y="79"/>
                  <a:pt x="294" y="83"/>
                  <a:pt x="290" y="87"/>
                </a:cubicBezTo>
                <a:lnTo>
                  <a:pt x="261" y="69"/>
                </a:lnTo>
                <a:cubicBezTo>
                  <a:pt x="247" y="79"/>
                  <a:pt x="236" y="92"/>
                  <a:pt x="230" y="110"/>
                </a:cubicBezTo>
                <a:lnTo>
                  <a:pt x="255" y="133"/>
                </a:lnTo>
                <a:cubicBezTo>
                  <a:pt x="251" y="144"/>
                  <a:pt x="247" y="154"/>
                  <a:pt x="243" y="166"/>
                </a:cubicBezTo>
                <a:lnTo>
                  <a:pt x="208" y="164"/>
                </a:lnTo>
                <a:cubicBezTo>
                  <a:pt x="202" y="180"/>
                  <a:pt x="200" y="197"/>
                  <a:pt x="203" y="216"/>
                </a:cubicBezTo>
                <a:lnTo>
                  <a:pt x="236" y="223"/>
                </a:lnTo>
                <a:cubicBezTo>
                  <a:pt x="238" y="234"/>
                  <a:pt x="239" y="246"/>
                  <a:pt x="242" y="257"/>
                </a:cubicBezTo>
                <a:lnTo>
                  <a:pt x="212" y="273"/>
                </a:lnTo>
                <a:cubicBezTo>
                  <a:pt x="213" y="290"/>
                  <a:pt x="220" y="306"/>
                  <a:pt x="233" y="320"/>
                </a:cubicBezTo>
                <a:lnTo>
                  <a:pt x="266" y="309"/>
                </a:lnTo>
                <a:cubicBezTo>
                  <a:pt x="269" y="315"/>
                  <a:pt x="272" y="319"/>
                  <a:pt x="276" y="324"/>
                </a:cubicBezTo>
                <a:cubicBezTo>
                  <a:pt x="280" y="328"/>
                  <a:pt x="283" y="333"/>
                  <a:pt x="287" y="337"/>
                </a:cubicBezTo>
                <a:lnTo>
                  <a:pt x="269" y="366"/>
                </a:lnTo>
                <a:cubicBezTo>
                  <a:pt x="279" y="380"/>
                  <a:pt x="293" y="390"/>
                  <a:pt x="311" y="396"/>
                </a:cubicBezTo>
                <a:lnTo>
                  <a:pt x="334" y="371"/>
                </a:lnTo>
                <a:cubicBezTo>
                  <a:pt x="344" y="375"/>
                  <a:pt x="355" y="380"/>
                  <a:pt x="366" y="383"/>
                </a:cubicBezTo>
                <a:lnTo>
                  <a:pt x="365" y="418"/>
                </a:lnTo>
                <a:cubicBezTo>
                  <a:pt x="381" y="424"/>
                  <a:pt x="398" y="426"/>
                  <a:pt x="416" y="424"/>
                </a:cubicBezTo>
                <a:lnTo>
                  <a:pt x="423" y="390"/>
                </a:lnTo>
                <a:cubicBezTo>
                  <a:pt x="436" y="389"/>
                  <a:pt x="448" y="387"/>
                  <a:pt x="458" y="384"/>
                </a:cubicBezTo>
                <a:lnTo>
                  <a:pt x="475" y="415"/>
                </a:lnTo>
                <a:cubicBezTo>
                  <a:pt x="491" y="412"/>
                  <a:pt x="507" y="406"/>
                  <a:pt x="521" y="394"/>
                </a:cubicBezTo>
                <a:lnTo>
                  <a:pt x="511" y="361"/>
                </a:lnTo>
                <a:cubicBezTo>
                  <a:pt x="516" y="358"/>
                  <a:pt x="521" y="354"/>
                  <a:pt x="525" y="351"/>
                </a:cubicBezTo>
                <a:cubicBezTo>
                  <a:pt x="530" y="347"/>
                  <a:pt x="534" y="343"/>
                  <a:pt x="538" y="339"/>
                </a:cubicBezTo>
                <a:lnTo>
                  <a:pt x="568" y="357"/>
                </a:lnTo>
                <a:cubicBezTo>
                  <a:pt x="582" y="347"/>
                  <a:pt x="592" y="334"/>
                  <a:pt x="598" y="317"/>
                </a:cubicBezTo>
                <a:lnTo>
                  <a:pt x="572" y="293"/>
                </a:lnTo>
                <a:cubicBezTo>
                  <a:pt x="578" y="283"/>
                  <a:pt x="582" y="272"/>
                  <a:pt x="585" y="261"/>
                </a:cubicBezTo>
                <a:lnTo>
                  <a:pt x="620" y="262"/>
                </a:lnTo>
                <a:cubicBezTo>
                  <a:pt x="626" y="246"/>
                  <a:pt x="628" y="229"/>
                  <a:pt x="626" y="211"/>
                </a:cubicBezTo>
                <a:lnTo>
                  <a:pt x="591" y="204"/>
                </a:lnTo>
                <a:cubicBezTo>
                  <a:pt x="591" y="192"/>
                  <a:pt x="589" y="181"/>
                  <a:pt x="586" y="169"/>
                </a:cubicBezTo>
                <a:lnTo>
                  <a:pt x="617" y="153"/>
                </a:lnTo>
                <a:cubicBezTo>
                  <a:pt x="615" y="136"/>
                  <a:pt x="607" y="120"/>
                  <a:pt x="596" y="107"/>
                </a:cubicBezTo>
                <a:lnTo>
                  <a:pt x="563" y="117"/>
                </a:lnTo>
                <a:cubicBezTo>
                  <a:pt x="559" y="113"/>
                  <a:pt x="556" y="107"/>
                  <a:pt x="552" y="102"/>
                </a:cubicBezTo>
                <a:cubicBezTo>
                  <a:pt x="549" y="98"/>
                  <a:pt x="545" y="94"/>
                  <a:pt x="541" y="90"/>
                </a:cubicBezTo>
                <a:lnTo>
                  <a:pt x="559" y="60"/>
                </a:lnTo>
                <a:cubicBezTo>
                  <a:pt x="550" y="47"/>
                  <a:pt x="535" y="37"/>
                  <a:pt x="518" y="31"/>
                </a:cubicBezTo>
                <a:lnTo>
                  <a:pt x="495" y="56"/>
                </a:lnTo>
                <a:cubicBezTo>
                  <a:pt x="484" y="51"/>
                  <a:pt x="473" y="46"/>
                  <a:pt x="462" y="43"/>
                </a:cubicBezTo>
                <a:close/>
                <a:moveTo>
                  <a:pt x="876" y="337"/>
                </a:moveTo>
                <a:cubicBezTo>
                  <a:pt x="895" y="361"/>
                  <a:pt x="905" y="391"/>
                  <a:pt x="902" y="424"/>
                </a:cubicBezTo>
                <a:cubicBezTo>
                  <a:pt x="898" y="455"/>
                  <a:pt x="882" y="483"/>
                  <a:pt x="859" y="502"/>
                </a:cubicBezTo>
                <a:cubicBezTo>
                  <a:pt x="836" y="521"/>
                  <a:pt x="805" y="530"/>
                  <a:pt x="772" y="527"/>
                </a:cubicBezTo>
                <a:cubicBezTo>
                  <a:pt x="740" y="523"/>
                  <a:pt x="713" y="508"/>
                  <a:pt x="694" y="484"/>
                </a:cubicBezTo>
                <a:cubicBezTo>
                  <a:pt x="674" y="461"/>
                  <a:pt x="665" y="431"/>
                  <a:pt x="668" y="399"/>
                </a:cubicBezTo>
                <a:cubicBezTo>
                  <a:pt x="672" y="366"/>
                  <a:pt x="688" y="339"/>
                  <a:pt x="711" y="320"/>
                </a:cubicBezTo>
                <a:cubicBezTo>
                  <a:pt x="734" y="301"/>
                  <a:pt x="765" y="291"/>
                  <a:pt x="797" y="295"/>
                </a:cubicBezTo>
                <a:cubicBezTo>
                  <a:pt x="830" y="299"/>
                  <a:pt x="857" y="315"/>
                  <a:pt x="876" y="337"/>
                </a:cubicBezTo>
                <a:close/>
                <a:moveTo>
                  <a:pt x="813" y="389"/>
                </a:moveTo>
                <a:cubicBezTo>
                  <a:pt x="818" y="396"/>
                  <a:pt x="821" y="405"/>
                  <a:pt x="820" y="414"/>
                </a:cubicBezTo>
                <a:cubicBezTo>
                  <a:pt x="819" y="424"/>
                  <a:pt x="814" y="433"/>
                  <a:pt x="807" y="438"/>
                </a:cubicBezTo>
                <a:cubicBezTo>
                  <a:pt x="800" y="444"/>
                  <a:pt x="791" y="446"/>
                  <a:pt x="781" y="446"/>
                </a:cubicBezTo>
                <a:cubicBezTo>
                  <a:pt x="772" y="445"/>
                  <a:pt x="763" y="440"/>
                  <a:pt x="758" y="433"/>
                </a:cubicBezTo>
                <a:cubicBezTo>
                  <a:pt x="752" y="426"/>
                  <a:pt x="749" y="417"/>
                  <a:pt x="750" y="407"/>
                </a:cubicBezTo>
                <a:cubicBezTo>
                  <a:pt x="751" y="398"/>
                  <a:pt x="756" y="390"/>
                  <a:pt x="763" y="384"/>
                </a:cubicBezTo>
                <a:cubicBezTo>
                  <a:pt x="770" y="378"/>
                  <a:pt x="779" y="375"/>
                  <a:pt x="789" y="377"/>
                </a:cubicBezTo>
                <a:cubicBezTo>
                  <a:pt x="798" y="377"/>
                  <a:pt x="807" y="382"/>
                  <a:pt x="813" y="389"/>
                </a:cubicBezTo>
                <a:close/>
                <a:moveTo>
                  <a:pt x="794" y="335"/>
                </a:moveTo>
                <a:cubicBezTo>
                  <a:pt x="814" y="337"/>
                  <a:pt x="832" y="348"/>
                  <a:pt x="845" y="363"/>
                </a:cubicBezTo>
                <a:cubicBezTo>
                  <a:pt x="857" y="378"/>
                  <a:pt x="863" y="398"/>
                  <a:pt x="861" y="419"/>
                </a:cubicBezTo>
                <a:cubicBezTo>
                  <a:pt x="859" y="440"/>
                  <a:pt x="848" y="458"/>
                  <a:pt x="833" y="471"/>
                </a:cubicBezTo>
                <a:cubicBezTo>
                  <a:pt x="817" y="482"/>
                  <a:pt x="797" y="489"/>
                  <a:pt x="777" y="487"/>
                </a:cubicBezTo>
                <a:cubicBezTo>
                  <a:pt x="756" y="484"/>
                  <a:pt x="738" y="474"/>
                  <a:pt x="725" y="459"/>
                </a:cubicBezTo>
                <a:cubicBezTo>
                  <a:pt x="713" y="443"/>
                  <a:pt x="707" y="424"/>
                  <a:pt x="709" y="403"/>
                </a:cubicBezTo>
                <a:cubicBezTo>
                  <a:pt x="711" y="382"/>
                  <a:pt x="722" y="364"/>
                  <a:pt x="737" y="352"/>
                </a:cubicBezTo>
                <a:cubicBezTo>
                  <a:pt x="752" y="339"/>
                  <a:pt x="772" y="334"/>
                  <a:pt x="794" y="335"/>
                </a:cubicBezTo>
                <a:close/>
                <a:moveTo>
                  <a:pt x="833" y="241"/>
                </a:moveTo>
                <a:lnTo>
                  <a:pt x="834" y="206"/>
                </a:lnTo>
                <a:cubicBezTo>
                  <a:pt x="818" y="200"/>
                  <a:pt x="801" y="198"/>
                  <a:pt x="783" y="200"/>
                </a:cubicBezTo>
                <a:lnTo>
                  <a:pt x="776" y="234"/>
                </a:lnTo>
                <a:cubicBezTo>
                  <a:pt x="763" y="235"/>
                  <a:pt x="752" y="237"/>
                  <a:pt x="741" y="240"/>
                </a:cubicBezTo>
                <a:lnTo>
                  <a:pt x="724" y="210"/>
                </a:lnTo>
                <a:cubicBezTo>
                  <a:pt x="708" y="211"/>
                  <a:pt x="692" y="218"/>
                  <a:pt x="678" y="230"/>
                </a:cubicBezTo>
                <a:lnTo>
                  <a:pt x="688" y="263"/>
                </a:lnTo>
                <a:cubicBezTo>
                  <a:pt x="683" y="266"/>
                  <a:pt x="678" y="270"/>
                  <a:pt x="674" y="273"/>
                </a:cubicBezTo>
                <a:cubicBezTo>
                  <a:pt x="670" y="278"/>
                  <a:pt x="665" y="281"/>
                  <a:pt x="661" y="285"/>
                </a:cubicBezTo>
                <a:lnTo>
                  <a:pt x="632" y="266"/>
                </a:lnTo>
                <a:cubicBezTo>
                  <a:pt x="617" y="277"/>
                  <a:pt x="607" y="290"/>
                  <a:pt x="601" y="308"/>
                </a:cubicBezTo>
                <a:lnTo>
                  <a:pt x="626" y="331"/>
                </a:lnTo>
                <a:cubicBezTo>
                  <a:pt x="622" y="341"/>
                  <a:pt x="617" y="352"/>
                  <a:pt x="614" y="363"/>
                </a:cubicBezTo>
                <a:lnTo>
                  <a:pt x="579" y="362"/>
                </a:lnTo>
                <a:cubicBezTo>
                  <a:pt x="572" y="378"/>
                  <a:pt x="571" y="394"/>
                  <a:pt x="573" y="412"/>
                </a:cubicBezTo>
                <a:lnTo>
                  <a:pt x="607" y="420"/>
                </a:lnTo>
                <a:cubicBezTo>
                  <a:pt x="608" y="433"/>
                  <a:pt x="610" y="443"/>
                  <a:pt x="613" y="455"/>
                </a:cubicBezTo>
                <a:lnTo>
                  <a:pt x="582" y="471"/>
                </a:lnTo>
                <a:cubicBezTo>
                  <a:pt x="584" y="488"/>
                  <a:pt x="592" y="503"/>
                  <a:pt x="603" y="517"/>
                </a:cubicBezTo>
                <a:lnTo>
                  <a:pt x="636" y="508"/>
                </a:lnTo>
                <a:cubicBezTo>
                  <a:pt x="640" y="512"/>
                  <a:pt x="643" y="517"/>
                  <a:pt x="648" y="521"/>
                </a:cubicBezTo>
                <a:cubicBezTo>
                  <a:pt x="651" y="526"/>
                  <a:pt x="654" y="530"/>
                  <a:pt x="658" y="534"/>
                </a:cubicBezTo>
                <a:lnTo>
                  <a:pt x="640" y="564"/>
                </a:lnTo>
                <a:cubicBezTo>
                  <a:pt x="650" y="577"/>
                  <a:pt x="664" y="588"/>
                  <a:pt x="681" y="594"/>
                </a:cubicBezTo>
                <a:lnTo>
                  <a:pt x="705" y="569"/>
                </a:lnTo>
                <a:cubicBezTo>
                  <a:pt x="715" y="573"/>
                  <a:pt x="726" y="578"/>
                  <a:pt x="737" y="581"/>
                </a:cubicBezTo>
                <a:lnTo>
                  <a:pt x="736" y="616"/>
                </a:lnTo>
                <a:cubicBezTo>
                  <a:pt x="752" y="622"/>
                  <a:pt x="769" y="624"/>
                  <a:pt x="787" y="620"/>
                </a:cubicBezTo>
                <a:lnTo>
                  <a:pt x="795" y="587"/>
                </a:lnTo>
                <a:cubicBezTo>
                  <a:pt x="807" y="587"/>
                  <a:pt x="818" y="584"/>
                  <a:pt x="829" y="582"/>
                </a:cubicBezTo>
                <a:lnTo>
                  <a:pt x="845" y="612"/>
                </a:lnTo>
                <a:cubicBezTo>
                  <a:pt x="862" y="611"/>
                  <a:pt x="878" y="603"/>
                  <a:pt x="892" y="592"/>
                </a:cubicBezTo>
                <a:lnTo>
                  <a:pt x="882" y="558"/>
                </a:lnTo>
                <a:cubicBezTo>
                  <a:pt x="887" y="555"/>
                  <a:pt x="892" y="552"/>
                  <a:pt x="896" y="548"/>
                </a:cubicBezTo>
                <a:cubicBezTo>
                  <a:pt x="900" y="545"/>
                  <a:pt x="905" y="542"/>
                  <a:pt x="909" y="537"/>
                </a:cubicBezTo>
                <a:lnTo>
                  <a:pt x="938" y="555"/>
                </a:lnTo>
                <a:cubicBezTo>
                  <a:pt x="953" y="545"/>
                  <a:pt x="962" y="531"/>
                  <a:pt x="969" y="514"/>
                </a:cubicBezTo>
                <a:lnTo>
                  <a:pt x="943" y="491"/>
                </a:lnTo>
                <a:cubicBezTo>
                  <a:pt x="949" y="480"/>
                  <a:pt x="953" y="470"/>
                  <a:pt x="956" y="459"/>
                </a:cubicBezTo>
                <a:lnTo>
                  <a:pt x="991" y="460"/>
                </a:lnTo>
                <a:cubicBezTo>
                  <a:pt x="997" y="444"/>
                  <a:pt x="999" y="427"/>
                  <a:pt x="997" y="409"/>
                </a:cubicBezTo>
                <a:lnTo>
                  <a:pt x="962" y="401"/>
                </a:lnTo>
                <a:cubicBezTo>
                  <a:pt x="962" y="390"/>
                  <a:pt x="960" y="378"/>
                  <a:pt x="956" y="367"/>
                </a:cubicBezTo>
                <a:lnTo>
                  <a:pt x="988" y="351"/>
                </a:lnTo>
                <a:cubicBezTo>
                  <a:pt x="986" y="334"/>
                  <a:pt x="978" y="319"/>
                  <a:pt x="967" y="303"/>
                </a:cubicBezTo>
                <a:lnTo>
                  <a:pt x="934" y="315"/>
                </a:lnTo>
                <a:cubicBezTo>
                  <a:pt x="930" y="309"/>
                  <a:pt x="927" y="305"/>
                  <a:pt x="923" y="300"/>
                </a:cubicBezTo>
                <a:cubicBezTo>
                  <a:pt x="919" y="296"/>
                  <a:pt x="916" y="291"/>
                  <a:pt x="912" y="287"/>
                </a:cubicBezTo>
                <a:lnTo>
                  <a:pt x="930" y="257"/>
                </a:lnTo>
                <a:cubicBezTo>
                  <a:pt x="920" y="244"/>
                  <a:pt x="906" y="234"/>
                  <a:pt x="889" y="228"/>
                </a:cubicBezTo>
                <a:lnTo>
                  <a:pt x="865" y="253"/>
                </a:lnTo>
                <a:cubicBezTo>
                  <a:pt x="855" y="248"/>
                  <a:pt x="844" y="244"/>
                  <a:pt x="833" y="241"/>
                </a:cubicBezTo>
                <a:close/>
                <a:moveTo>
                  <a:pt x="352" y="457"/>
                </a:moveTo>
                <a:cubicBezTo>
                  <a:pt x="369" y="460"/>
                  <a:pt x="385" y="465"/>
                  <a:pt x="401" y="471"/>
                </a:cubicBezTo>
                <a:lnTo>
                  <a:pt x="431" y="430"/>
                </a:lnTo>
                <a:cubicBezTo>
                  <a:pt x="457" y="437"/>
                  <a:pt x="478" y="449"/>
                  <a:pt x="495" y="466"/>
                </a:cubicBezTo>
                <a:lnTo>
                  <a:pt x="473" y="511"/>
                </a:lnTo>
                <a:cubicBezTo>
                  <a:pt x="479" y="517"/>
                  <a:pt x="485" y="523"/>
                  <a:pt x="490" y="528"/>
                </a:cubicBezTo>
                <a:cubicBezTo>
                  <a:pt x="497" y="535"/>
                  <a:pt x="503" y="540"/>
                  <a:pt x="508" y="547"/>
                </a:cubicBezTo>
                <a:lnTo>
                  <a:pt x="554" y="527"/>
                </a:lnTo>
                <a:cubicBezTo>
                  <a:pt x="573" y="546"/>
                  <a:pt x="586" y="567"/>
                  <a:pt x="591" y="591"/>
                </a:cubicBezTo>
                <a:lnTo>
                  <a:pt x="550" y="619"/>
                </a:lnTo>
                <a:cubicBezTo>
                  <a:pt x="555" y="635"/>
                  <a:pt x="559" y="651"/>
                  <a:pt x="563" y="667"/>
                </a:cubicBezTo>
                <a:lnTo>
                  <a:pt x="613" y="673"/>
                </a:lnTo>
                <a:cubicBezTo>
                  <a:pt x="619" y="699"/>
                  <a:pt x="619" y="723"/>
                  <a:pt x="613" y="746"/>
                </a:cubicBezTo>
                <a:lnTo>
                  <a:pt x="562" y="750"/>
                </a:lnTo>
                <a:cubicBezTo>
                  <a:pt x="559" y="767"/>
                  <a:pt x="555" y="783"/>
                  <a:pt x="550" y="799"/>
                </a:cubicBezTo>
                <a:lnTo>
                  <a:pt x="589" y="828"/>
                </a:lnTo>
                <a:cubicBezTo>
                  <a:pt x="582" y="854"/>
                  <a:pt x="570" y="875"/>
                  <a:pt x="553" y="892"/>
                </a:cubicBezTo>
                <a:lnTo>
                  <a:pt x="507" y="871"/>
                </a:lnTo>
                <a:cubicBezTo>
                  <a:pt x="502" y="876"/>
                  <a:pt x="496" y="882"/>
                  <a:pt x="490" y="888"/>
                </a:cubicBezTo>
                <a:cubicBezTo>
                  <a:pt x="485" y="894"/>
                  <a:pt x="478" y="900"/>
                  <a:pt x="471" y="905"/>
                </a:cubicBezTo>
                <a:lnTo>
                  <a:pt x="492" y="952"/>
                </a:lnTo>
                <a:cubicBezTo>
                  <a:pt x="473" y="971"/>
                  <a:pt x="452" y="982"/>
                  <a:pt x="428" y="988"/>
                </a:cubicBezTo>
                <a:lnTo>
                  <a:pt x="399" y="946"/>
                </a:lnTo>
                <a:cubicBezTo>
                  <a:pt x="384" y="952"/>
                  <a:pt x="368" y="956"/>
                  <a:pt x="351" y="959"/>
                </a:cubicBezTo>
                <a:lnTo>
                  <a:pt x="345" y="1009"/>
                </a:lnTo>
                <a:cubicBezTo>
                  <a:pt x="320" y="1016"/>
                  <a:pt x="295" y="1016"/>
                  <a:pt x="271" y="1009"/>
                </a:cubicBezTo>
                <a:lnTo>
                  <a:pt x="267" y="959"/>
                </a:lnTo>
                <a:cubicBezTo>
                  <a:pt x="251" y="956"/>
                  <a:pt x="234" y="952"/>
                  <a:pt x="219" y="946"/>
                </a:cubicBezTo>
                <a:lnTo>
                  <a:pt x="189" y="986"/>
                </a:lnTo>
                <a:cubicBezTo>
                  <a:pt x="163" y="980"/>
                  <a:pt x="142" y="967"/>
                  <a:pt x="125" y="950"/>
                </a:cubicBezTo>
                <a:lnTo>
                  <a:pt x="147" y="904"/>
                </a:lnTo>
                <a:cubicBezTo>
                  <a:pt x="140" y="900"/>
                  <a:pt x="135" y="894"/>
                  <a:pt x="129" y="888"/>
                </a:cubicBezTo>
                <a:cubicBezTo>
                  <a:pt x="123" y="882"/>
                  <a:pt x="117" y="875"/>
                  <a:pt x="112" y="869"/>
                </a:cubicBezTo>
                <a:lnTo>
                  <a:pt x="66" y="890"/>
                </a:lnTo>
                <a:cubicBezTo>
                  <a:pt x="47" y="871"/>
                  <a:pt x="34" y="849"/>
                  <a:pt x="29" y="826"/>
                </a:cubicBezTo>
                <a:lnTo>
                  <a:pt x="70" y="797"/>
                </a:lnTo>
                <a:cubicBezTo>
                  <a:pt x="64" y="782"/>
                  <a:pt x="60" y="766"/>
                  <a:pt x="58" y="749"/>
                </a:cubicBezTo>
                <a:lnTo>
                  <a:pt x="8" y="744"/>
                </a:lnTo>
                <a:cubicBezTo>
                  <a:pt x="0" y="718"/>
                  <a:pt x="0" y="693"/>
                  <a:pt x="8" y="670"/>
                </a:cubicBezTo>
                <a:lnTo>
                  <a:pt x="58" y="666"/>
                </a:lnTo>
                <a:cubicBezTo>
                  <a:pt x="61" y="649"/>
                  <a:pt x="65" y="633"/>
                  <a:pt x="71" y="618"/>
                </a:cubicBezTo>
                <a:lnTo>
                  <a:pt x="30" y="589"/>
                </a:lnTo>
                <a:cubicBezTo>
                  <a:pt x="36" y="563"/>
                  <a:pt x="49" y="542"/>
                  <a:pt x="67" y="525"/>
                </a:cubicBezTo>
                <a:lnTo>
                  <a:pt x="113" y="546"/>
                </a:lnTo>
                <a:cubicBezTo>
                  <a:pt x="118" y="540"/>
                  <a:pt x="123" y="534"/>
                  <a:pt x="129" y="528"/>
                </a:cubicBezTo>
                <a:cubicBezTo>
                  <a:pt x="135" y="523"/>
                  <a:pt x="141" y="517"/>
                  <a:pt x="148" y="511"/>
                </a:cubicBezTo>
                <a:lnTo>
                  <a:pt x="128" y="465"/>
                </a:lnTo>
                <a:cubicBezTo>
                  <a:pt x="147" y="446"/>
                  <a:pt x="168" y="434"/>
                  <a:pt x="192" y="428"/>
                </a:cubicBezTo>
                <a:lnTo>
                  <a:pt x="220" y="470"/>
                </a:lnTo>
                <a:cubicBezTo>
                  <a:pt x="236" y="464"/>
                  <a:pt x="252" y="460"/>
                  <a:pt x="269" y="457"/>
                </a:cubicBezTo>
                <a:lnTo>
                  <a:pt x="275" y="408"/>
                </a:lnTo>
                <a:cubicBezTo>
                  <a:pt x="300" y="400"/>
                  <a:pt x="325" y="400"/>
                  <a:pt x="348" y="408"/>
                </a:cubicBezTo>
                <a:lnTo>
                  <a:pt x="352" y="457"/>
                </a:lnTo>
                <a:close/>
              </a:path>
            </a:pathLst>
          </a:custGeom>
          <a:solidFill>
            <a:srgbClr val="FFFFFF"/>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Tree>
    <p:extLst>
      <p:ext uri="{BB962C8B-B14F-4D97-AF65-F5344CB8AC3E}">
        <p14:creationId xmlns:p14="http://schemas.microsoft.com/office/powerpoint/2010/main" val="389780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81600" y="92446"/>
            <a:ext cx="6924675" cy="480164"/>
            <a:chOff x="5167600" y="113199"/>
            <a:chExt cx="7010400" cy="480164"/>
          </a:xfrm>
          <a:solidFill>
            <a:schemeClr val="accent2">
              <a:lumMod val="75000"/>
            </a:schemeClr>
          </a:solidFill>
        </p:grpSpPr>
        <p:sp>
          <p:nvSpPr>
            <p:cNvPr id="5" name="矩形 4"/>
            <p:cNvSpPr/>
            <p:nvPr/>
          </p:nvSpPr>
          <p:spPr>
            <a:xfrm>
              <a:off x="5167600" y="113199"/>
              <a:ext cx="7010400" cy="480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759912" y="158901"/>
              <a:ext cx="3822131" cy="400110"/>
            </a:xfrm>
            <a:prstGeom prst="rect">
              <a:avLst/>
            </a:prstGeom>
            <a:grp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sym typeface="+mn-ea"/>
                </a:rPr>
                <a:t>以场景化咨询为主要特色的服务</a:t>
              </a:r>
            </a:p>
          </p:txBody>
        </p:sp>
      </p:gr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优势业务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5" name="任意多边形: 形状 4"/>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7" name="任意多边形: 形状 7"/>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pic>
        <p:nvPicPr>
          <p:cNvPr id="11" name="图片 10">
            <a:extLst>
              <a:ext uri="{FF2B5EF4-FFF2-40B4-BE49-F238E27FC236}">
                <a16:creationId xmlns="" xmlns:a16="http://schemas.microsoft.com/office/drawing/2014/main" id="{602B92AD-CBAB-41F9-BF14-BB396B3643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 y="979327"/>
            <a:ext cx="5049470" cy="2618034"/>
          </a:xfrm>
          <a:prstGeom prst="rect">
            <a:avLst/>
          </a:prstGeom>
          <a:ln>
            <a:noFill/>
          </a:ln>
          <a:effectLst>
            <a:reflection blurRad="6350" stA="52000" endA="300" endPos="1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1" name="TextBox 55">
            <a:extLst>
              <a:ext uri="{FF2B5EF4-FFF2-40B4-BE49-F238E27FC236}">
                <a16:creationId xmlns="" xmlns:a16="http://schemas.microsoft.com/office/drawing/2014/main" id="{BFF63563-D1DC-4763-892C-3A0BBD7E7DAD}"/>
              </a:ext>
            </a:extLst>
          </p:cNvPr>
          <p:cNvSpPr txBox="1"/>
          <p:nvPr/>
        </p:nvSpPr>
        <p:spPr>
          <a:xfrm>
            <a:off x="5110992" y="1071179"/>
            <a:ext cx="6330269" cy="1069513"/>
          </a:xfrm>
          <a:prstGeom prst="rect">
            <a:avLst/>
          </a:prstGeom>
          <a:solidFill>
            <a:schemeClr val="accent1"/>
          </a:solidFill>
        </p:spPr>
        <p:txBody>
          <a:bodyPr wrap="square" lIns="68571" tIns="34285" rIns="68571" bIns="34285" rtlCol="0">
            <a:spAutoFit/>
          </a:bodyPr>
          <a:lstStyle/>
          <a:p>
            <a:r>
              <a:rPr lang="zh-CN" altLang="en-US" sz="2800" dirty="0">
                <a:solidFill>
                  <a:schemeClr val="bg1"/>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rPr>
              <a:t>检索能力是专利商标事务所的核心能力</a:t>
            </a:r>
            <a:endParaRPr lang="en-US" altLang="zh-CN" sz="2800" dirty="0">
              <a:solidFill>
                <a:schemeClr val="bg1"/>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endParaRPr>
          </a:p>
          <a:p>
            <a:pPr algn="ctr"/>
            <a:endParaRPr lang="en-US" altLang="zh-CN" sz="900" dirty="0">
              <a:solidFill>
                <a:schemeClr val="bg1"/>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endParaRPr>
          </a:p>
          <a:p>
            <a:r>
              <a:rPr lang="zh-CN" altLang="en-US" sz="2800" dirty="0">
                <a:solidFill>
                  <a:schemeClr val="bg1"/>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rPr>
              <a:t>是咨询实务和代理实务的基础</a:t>
            </a:r>
          </a:p>
        </p:txBody>
      </p:sp>
      <p:grpSp>
        <p:nvGrpSpPr>
          <p:cNvPr id="33" name="组合 6">
            <a:extLst>
              <a:ext uri="{FF2B5EF4-FFF2-40B4-BE49-F238E27FC236}">
                <a16:creationId xmlns="" xmlns:a16="http://schemas.microsoft.com/office/drawing/2014/main" id="{B36038A6-8490-4DBF-B651-C5789B87F679}"/>
              </a:ext>
            </a:extLst>
          </p:cNvPr>
          <p:cNvGrpSpPr/>
          <p:nvPr/>
        </p:nvGrpSpPr>
        <p:grpSpPr bwMode="auto">
          <a:xfrm>
            <a:off x="5110992" y="2562944"/>
            <a:ext cx="3535399" cy="3514419"/>
            <a:chOff x="5873" y="1789"/>
            <a:chExt cx="7330" cy="7435"/>
          </a:xfrm>
        </p:grpSpPr>
        <p:grpSp>
          <p:nvGrpSpPr>
            <p:cNvPr id="34" name="组合 26">
              <a:extLst>
                <a:ext uri="{FF2B5EF4-FFF2-40B4-BE49-F238E27FC236}">
                  <a16:creationId xmlns="" xmlns:a16="http://schemas.microsoft.com/office/drawing/2014/main" id="{C1145EC0-B5DA-407E-9F35-A331257FC84C}"/>
                </a:ext>
              </a:extLst>
            </p:cNvPr>
            <p:cNvGrpSpPr/>
            <p:nvPr/>
          </p:nvGrpSpPr>
          <p:grpSpPr bwMode="auto">
            <a:xfrm>
              <a:off x="5873" y="1789"/>
              <a:ext cx="7330" cy="6402"/>
              <a:chOff x="5873" y="2963"/>
              <a:chExt cx="5996" cy="5238"/>
            </a:xfrm>
          </p:grpSpPr>
          <p:sp>
            <p:nvSpPr>
              <p:cNvPr id="36" name="文本框 7">
                <a:extLst>
                  <a:ext uri="{FF2B5EF4-FFF2-40B4-BE49-F238E27FC236}">
                    <a16:creationId xmlns="" xmlns:a16="http://schemas.microsoft.com/office/drawing/2014/main" id="{7B833F40-B62D-46BC-BEDF-485DF9BE2B58}"/>
                  </a:ext>
                </a:extLst>
              </p:cNvPr>
              <p:cNvSpPr txBox="1">
                <a:spLocks noChangeArrowheads="1"/>
              </p:cNvSpPr>
              <p:nvPr/>
            </p:nvSpPr>
            <p:spPr bwMode="auto">
              <a:xfrm>
                <a:off x="5873" y="5173"/>
                <a:ext cx="100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cs typeface="+mn-ea"/>
                    <a:sym typeface="+mn-lt"/>
                  </a:rPr>
                  <a:t>查准</a:t>
                </a:r>
              </a:p>
            </p:txBody>
          </p:sp>
          <p:grpSp>
            <p:nvGrpSpPr>
              <p:cNvPr id="37" name="组合 9">
                <a:extLst>
                  <a:ext uri="{FF2B5EF4-FFF2-40B4-BE49-F238E27FC236}">
                    <a16:creationId xmlns="" xmlns:a16="http://schemas.microsoft.com/office/drawing/2014/main" id="{5FDD9860-87D9-494E-93E1-5C803EE3711F}"/>
                  </a:ext>
                </a:extLst>
              </p:cNvPr>
              <p:cNvGrpSpPr/>
              <p:nvPr/>
            </p:nvGrpSpPr>
            <p:grpSpPr bwMode="auto">
              <a:xfrm>
                <a:off x="6881" y="2963"/>
                <a:ext cx="4988" cy="5238"/>
                <a:chOff x="6881" y="2963"/>
                <a:chExt cx="4988" cy="5238"/>
              </a:xfrm>
            </p:grpSpPr>
            <p:sp>
              <p:nvSpPr>
                <p:cNvPr id="54" name="圆角矩形 1">
                  <a:extLst>
                    <a:ext uri="{FF2B5EF4-FFF2-40B4-BE49-F238E27FC236}">
                      <a16:creationId xmlns="" xmlns:a16="http://schemas.microsoft.com/office/drawing/2014/main" id="{B97B093C-3FC3-44D5-A8D6-BE0D84374A6F}"/>
                    </a:ext>
                  </a:extLst>
                </p:cNvPr>
                <p:cNvSpPr/>
                <p:nvPr/>
              </p:nvSpPr>
              <p:spPr>
                <a:xfrm>
                  <a:off x="6881" y="3245"/>
                  <a:ext cx="4421" cy="4423"/>
                </a:xfrm>
                <a:prstGeom prst="roundRect">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400" b="1" noProof="1">
                    <a:cs typeface="+mn-ea"/>
                    <a:sym typeface="+mn-lt"/>
                  </a:endParaRPr>
                </a:p>
              </p:txBody>
            </p:sp>
            <p:cxnSp>
              <p:nvCxnSpPr>
                <p:cNvPr id="55" name="直接连接符 54">
                  <a:extLst>
                    <a:ext uri="{FF2B5EF4-FFF2-40B4-BE49-F238E27FC236}">
                      <a16:creationId xmlns="" xmlns:a16="http://schemas.microsoft.com/office/drawing/2014/main" id="{72E9842C-8C43-4CF9-8362-D865359B4748}"/>
                    </a:ext>
                  </a:extLst>
                </p:cNvPr>
                <p:cNvCxnSpPr>
                  <a:endCxn id="54" idx="3"/>
                </p:cNvCxnSpPr>
                <p:nvPr/>
              </p:nvCxnSpPr>
              <p:spPr>
                <a:xfrm>
                  <a:off x="6881" y="5458"/>
                  <a:ext cx="4421"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 xmlns:a16="http://schemas.microsoft.com/office/drawing/2014/main" id="{7E9C2996-5E96-4ADE-AE51-3B937CB138BE}"/>
                    </a:ext>
                  </a:extLst>
                </p:cNvPr>
                <p:cNvCxnSpPr>
                  <a:stCxn id="54" idx="0"/>
                  <a:endCxn id="54" idx="2"/>
                </p:cNvCxnSpPr>
                <p:nvPr/>
              </p:nvCxnSpPr>
              <p:spPr>
                <a:xfrm>
                  <a:off x="9092" y="3245"/>
                  <a:ext cx="0" cy="442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 xmlns:a16="http://schemas.microsoft.com/office/drawing/2014/main" id="{DF2F53DD-70E6-472A-B1B6-BD7779E64EE1}"/>
                    </a:ext>
                  </a:extLst>
                </p:cNvPr>
                <p:cNvCxnSpPr/>
                <p:nvPr/>
              </p:nvCxnSpPr>
              <p:spPr>
                <a:xfrm>
                  <a:off x="6881" y="7668"/>
                  <a:ext cx="4988" cy="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 xmlns:a16="http://schemas.microsoft.com/office/drawing/2014/main" id="{4FC8C092-29C7-467B-B796-EDC11400ABBB}"/>
                    </a:ext>
                  </a:extLst>
                </p:cNvPr>
                <p:cNvCxnSpPr/>
                <p:nvPr/>
              </p:nvCxnSpPr>
              <p:spPr>
                <a:xfrm flipV="1">
                  <a:off x="6881" y="2963"/>
                  <a:ext cx="0" cy="4705"/>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59" name="文本框 8">
                  <a:extLst>
                    <a:ext uri="{FF2B5EF4-FFF2-40B4-BE49-F238E27FC236}">
                      <a16:creationId xmlns="" xmlns:a16="http://schemas.microsoft.com/office/drawing/2014/main" id="{C64BC986-8872-45D5-92F5-74190FA8C9E0}"/>
                    </a:ext>
                  </a:extLst>
                </p:cNvPr>
                <p:cNvSpPr txBox="1">
                  <a:spLocks noChangeArrowheads="1"/>
                </p:cNvSpPr>
                <p:nvPr/>
              </p:nvSpPr>
              <p:spPr bwMode="auto">
                <a:xfrm>
                  <a:off x="8582" y="7668"/>
                  <a:ext cx="100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cs typeface="+mn-ea"/>
                      <a:sym typeface="+mn-lt"/>
                    </a:rPr>
                    <a:t>查全</a:t>
                  </a:r>
                </a:p>
              </p:txBody>
            </p:sp>
          </p:grpSp>
          <p:sp>
            <p:nvSpPr>
              <p:cNvPr id="38" name="文本框 10">
                <a:extLst>
                  <a:ext uri="{FF2B5EF4-FFF2-40B4-BE49-F238E27FC236}">
                    <a16:creationId xmlns="" xmlns:a16="http://schemas.microsoft.com/office/drawing/2014/main" id="{5C6327A5-A187-4AB1-AFE8-FD73E8BBDCF9}"/>
                  </a:ext>
                </a:extLst>
              </p:cNvPr>
              <p:cNvSpPr txBox="1">
                <a:spLocks noChangeArrowheads="1"/>
              </p:cNvSpPr>
              <p:nvPr/>
            </p:nvSpPr>
            <p:spPr bwMode="auto">
              <a:xfrm>
                <a:off x="6233" y="3359"/>
                <a:ext cx="64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a:cs typeface="+mn-ea"/>
                    <a:sym typeface="+mn-lt"/>
                  </a:rPr>
                  <a:t>高</a:t>
                </a:r>
              </a:p>
            </p:txBody>
          </p:sp>
          <p:sp>
            <p:nvSpPr>
              <p:cNvPr id="39" name="文本框 11">
                <a:extLst>
                  <a:ext uri="{FF2B5EF4-FFF2-40B4-BE49-F238E27FC236}">
                    <a16:creationId xmlns="" xmlns:a16="http://schemas.microsoft.com/office/drawing/2014/main" id="{595759C5-9853-45C3-A29B-0C1963F91CBF}"/>
                  </a:ext>
                </a:extLst>
              </p:cNvPr>
              <p:cNvSpPr txBox="1">
                <a:spLocks noChangeArrowheads="1"/>
              </p:cNvSpPr>
              <p:nvPr/>
            </p:nvSpPr>
            <p:spPr bwMode="auto">
              <a:xfrm>
                <a:off x="6233" y="7092"/>
                <a:ext cx="64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a:cs typeface="+mn-ea"/>
                    <a:sym typeface="+mn-lt"/>
                  </a:rPr>
                  <a:t>低</a:t>
                </a:r>
              </a:p>
            </p:txBody>
          </p:sp>
          <p:sp>
            <p:nvSpPr>
              <p:cNvPr id="40" name="文本框 12">
                <a:extLst>
                  <a:ext uri="{FF2B5EF4-FFF2-40B4-BE49-F238E27FC236}">
                    <a16:creationId xmlns="" xmlns:a16="http://schemas.microsoft.com/office/drawing/2014/main" id="{56713EF8-5B8A-47A0-A271-4A4536D5EB77}"/>
                  </a:ext>
                </a:extLst>
              </p:cNvPr>
              <p:cNvSpPr txBox="1">
                <a:spLocks noChangeArrowheads="1"/>
              </p:cNvSpPr>
              <p:nvPr/>
            </p:nvSpPr>
            <p:spPr bwMode="auto">
              <a:xfrm>
                <a:off x="10849" y="7668"/>
                <a:ext cx="64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cs typeface="+mn-ea"/>
                    <a:sym typeface="+mn-lt"/>
                  </a:rPr>
                  <a:t>高</a:t>
                </a:r>
              </a:p>
            </p:txBody>
          </p:sp>
          <p:sp>
            <p:nvSpPr>
              <p:cNvPr id="41" name="文本框 13">
                <a:extLst>
                  <a:ext uri="{FF2B5EF4-FFF2-40B4-BE49-F238E27FC236}">
                    <a16:creationId xmlns="" xmlns:a16="http://schemas.microsoft.com/office/drawing/2014/main" id="{2D4CCEC6-B55A-46D0-AC7A-15C482EC2479}"/>
                  </a:ext>
                </a:extLst>
              </p:cNvPr>
              <p:cNvSpPr txBox="1">
                <a:spLocks noChangeArrowheads="1"/>
              </p:cNvSpPr>
              <p:nvPr/>
            </p:nvSpPr>
            <p:spPr bwMode="auto">
              <a:xfrm>
                <a:off x="6881" y="7668"/>
                <a:ext cx="64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a:cs typeface="+mn-ea"/>
                    <a:sym typeface="+mn-lt"/>
                  </a:rPr>
                  <a:t>低</a:t>
                </a:r>
              </a:p>
            </p:txBody>
          </p:sp>
          <p:sp>
            <p:nvSpPr>
              <p:cNvPr id="42" name="文本框 14">
                <a:extLst>
                  <a:ext uri="{FF2B5EF4-FFF2-40B4-BE49-F238E27FC236}">
                    <a16:creationId xmlns="" xmlns:a16="http://schemas.microsoft.com/office/drawing/2014/main" id="{98311BE1-A5AC-4EEE-971E-154F4C2FF1EC}"/>
                  </a:ext>
                </a:extLst>
              </p:cNvPr>
              <p:cNvSpPr txBox="1">
                <a:spLocks noChangeArrowheads="1"/>
              </p:cNvSpPr>
              <p:nvPr/>
            </p:nvSpPr>
            <p:spPr bwMode="auto">
              <a:xfrm>
                <a:off x="7082" y="3712"/>
                <a:ext cx="1902" cy="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solidFill>
                    <a:cs typeface="+mn-ea"/>
                    <a:sym typeface="+mn-lt"/>
                  </a:rPr>
                  <a:t>存在局限</a:t>
                </a:r>
                <a:endParaRPr lang="en-US" altLang="zh-CN" sz="1400" b="1" dirty="0">
                  <a:solidFill>
                    <a:schemeClr val="bg1"/>
                  </a:solidFill>
                  <a:cs typeface="+mn-ea"/>
                  <a:sym typeface="+mn-lt"/>
                </a:endParaRPr>
              </a:p>
              <a:p>
                <a:r>
                  <a:rPr lang="zh-CN" altLang="en-US" sz="1400" b="1" dirty="0">
                    <a:solidFill>
                      <a:schemeClr val="bg1"/>
                    </a:solidFill>
                    <a:cs typeface="+mn-ea"/>
                    <a:sym typeface="+mn-lt"/>
                  </a:rPr>
                  <a:t>多应用于侵权判断或无效案件</a:t>
                </a:r>
              </a:p>
            </p:txBody>
          </p:sp>
          <p:sp>
            <p:nvSpPr>
              <p:cNvPr id="43" name="文本框 15">
                <a:extLst>
                  <a:ext uri="{FF2B5EF4-FFF2-40B4-BE49-F238E27FC236}">
                    <a16:creationId xmlns="" xmlns:a16="http://schemas.microsoft.com/office/drawing/2014/main" id="{49C94133-4739-49DA-A56D-5ABDC2BD90EA}"/>
                  </a:ext>
                </a:extLst>
              </p:cNvPr>
              <p:cNvSpPr txBox="1">
                <a:spLocks noChangeArrowheads="1"/>
              </p:cNvSpPr>
              <p:nvPr/>
            </p:nvSpPr>
            <p:spPr bwMode="auto">
              <a:xfrm>
                <a:off x="9259" y="3700"/>
                <a:ext cx="1736" cy="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solidFill>
                    <a:cs typeface="+mn-ea"/>
                    <a:sym typeface="+mn-lt"/>
                  </a:rPr>
                  <a:t>达成意图</a:t>
                </a:r>
                <a:endParaRPr lang="en-US" altLang="zh-CN" sz="1400" b="1" dirty="0">
                  <a:solidFill>
                    <a:schemeClr val="bg1"/>
                  </a:solidFill>
                  <a:cs typeface="+mn-ea"/>
                  <a:sym typeface="+mn-lt"/>
                </a:endParaRPr>
              </a:p>
              <a:p>
                <a:r>
                  <a:rPr lang="zh-CN" altLang="en-US" sz="1400" b="1" dirty="0">
                    <a:solidFill>
                      <a:schemeClr val="bg1"/>
                    </a:solidFill>
                    <a:cs typeface="+mn-ea"/>
                    <a:sym typeface="+mn-lt"/>
                  </a:rPr>
                  <a:t>难度大</a:t>
                </a:r>
                <a:endParaRPr lang="en-US" altLang="zh-CN" sz="1400" b="1" dirty="0">
                  <a:solidFill>
                    <a:schemeClr val="bg1"/>
                  </a:solidFill>
                  <a:cs typeface="+mn-ea"/>
                  <a:sym typeface="+mn-lt"/>
                </a:endParaRPr>
              </a:p>
              <a:p>
                <a:r>
                  <a:rPr lang="zh-CN" altLang="en-US" sz="1400" b="1" dirty="0">
                    <a:solidFill>
                      <a:schemeClr val="bg1"/>
                    </a:solidFill>
                    <a:cs typeface="+mn-ea"/>
                    <a:sym typeface="+mn-lt"/>
                  </a:rPr>
                  <a:t>要求高</a:t>
                </a:r>
              </a:p>
            </p:txBody>
          </p:sp>
          <p:sp>
            <p:nvSpPr>
              <p:cNvPr id="44" name="文本框 16">
                <a:extLst>
                  <a:ext uri="{FF2B5EF4-FFF2-40B4-BE49-F238E27FC236}">
                    <a16:creationId xmlns="" xmlns:a16="http://schemas.microsoft.com/office/drawing/2014/main" id="{3523AA9E-4336-40DE-B544-08BE7C26375D}"/>
                  </a:ext>
                </a:extLst>
              </p:cNvPr>
              <p:cNvSpPr txBox="1">
                <a:spLocks noChangeArrowheads="1"/>
              </p:cNvSpPr>
              <p:nvPr/>
            </p:nvSpPr>
            <p:spPr bwMode="auto">
              <a:xfrm>
                <a:off x="9259" y="5922"/>
                <a:ext cx="1923" cy="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solidFill>
                    <a:cs typeface="+mn-ea"/>
                    <a:sym typeface="+mn-lt"/>
                  </a:rPr>
                  <a:t>存在局限</a:t>
                </a:r>
                <a:endParaRPr lang="en-US" altLang="zh-CN" sz="1400" b="1" dirty="0">
                  <a:solidFill>
                    <a:schemeClr val="bg1"/>
                  </a:solidFill>
                  <a:cs typeface="+mn-ea"/>
                  <a:sym typeface="+mn-lt"/>
                </a:endParaRPr>
              </a:p>
              <a:p>
                <a:r>
                  <a:rPr lang="zh-CN" altLang="en-US" sz="1400" b="1" dirty="0">
                    <a:solidFill>
                      <a:schemeClr val="bg1"/>
                    </a:solidFill>
                    <a:cs typeface="+mn-ea"/>
                    <a:sym typeface="+mn-lt"/>
                  </a:rPr>
                  <a:t>多应用于尽职调查或授权前景判定</a:t>
                </a:r>
              </a:p>
            </p:txBody>
          </p:sp>
          <p:sp>
            <p:nvSpPr>
              <p:cNvPr id="45" name="文本框 17">
                <a:extLst>
                  <a:ext uri="{FF2B5EF4-FFF2-40B4-BE49-F238E27FC236}">
                    <a16:creationId xmlns="" xmlns:a16="http://schemas.microsoft.com/office/drawing/2014/main" id="{972B136A-0462-4555-A82C-116F0AEFD2C5}"/>
                  </a:ext>
                </a:extLst>
              </p:cNvPr>
              <p:cNvSpPr txBox="1">
                <a:spLocks noChangeArrowheads="1"/>
              </p:cNvSpPr>
              <p:nvPr/>
            </p:nvSpPr>
            <p:spPr bwMode="auto">
              <a:xfrm>
                <a:off x="7529" y="6193"/>
                <a:ext cx="1008" cy="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solidFill>
                      <a:schemeClr val="bg1"/>
                    </a:solidFill>
                    <a:cs typeface="+mn-ea"/>
                    <a:sym typeface="+mn-lt"/>
                  </a:rPr>
                  <a:t>无效工作</a:t>
                </a:r>
              </a:p>
            </p:txBody>
          </p:sp>
          <p:sp>
            <p:nvSpPr>
              <p:cNvPr id="46" name="文本框 18">
                <a:extLst>
                  <a:ext uri="{FF2B5EF4-FFF2-40B4-BE49-F238E27FC236}">
                    <a16:creationId xmlns="" xmlns:a16="http://schemas.microsoft.com/office/drawing/2014/main" id="{37DD7169-294C-4BF4-AA90-24E0AAA53AF9}"/>
                  </a:ext>
                </a:extLst>
              </p:cNvPr>
              <p:cNvSpPr txBox="1">
                <a:spLocks noChangeArrowheads="1"/>
              </p:cNvSpPr>
              <p:nvPr/>
            </p:nvSpPr>
            <p:spPr bwMode="auto">
              <a:xfrm>
                <a:off x="8285" y="4781"/>
                <a:ext cx="82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solidFill>
                    <a:cs typeface="+mn-ea"/>
                    <a:sym typeface="+mn-lt"/>
                  </a:rPr>
                  <a:t>·</a:t>
                </a:r>
                <a:r>
                  <a:rPr lang="en-US" altLang="zh-CN" sz="1400" b="1" dirty="0">
                    <a:solidFill>
                      <a:schemeClr val="bg1"/>
                    </a:solidFill>
                    <a:cs typeface="+mn-ea"/>
                    <a:sym typeface="+mn-lt"/>
                  </a:rPr>
                  <a:t>B1</a:t>
                </a:r>
              </a:p>
            </p:txBody>
          </p:sp>
          <p:sp>
            <p:nvSpPr>
              <p:cNvPr id="47" name="文本框 19">
                <a:extLst>
                  <a:ext uri="{FF2B5EF4-FFF2-40B4-BE49-F238E27FC236}">
                    <a16:creationId xmlns="" xmlns:a16="http://schemas.microsoft.com/office/drawing/2014/main" id="{5949AA7B-2FB7-4D49-A6AD-5E74DAB2A149}"/>
                  </a:ext>
                </a:extLst>
              </p:cNvPr>
              <p:cNvSpPr txBox="1">
                <a:spLocks noChangeArrowheads="1"/>
              </p:cNvSpPr>
              <p:nvPr/>
            </p:nvSpPr>
            <p:spPr bwMode="auto">
              <a:xfrm>
                <a:off x="9267" y="4796"/>
                <a:ext cx="64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solidFill>
                      <a:schemeClr val="bg1"/>
                    </a:solidFill>
                    <a:cs typeface="+mn-ea"/>
                    <a:sym typeface="+mn-lt"/>
                  </a:rPr>
                  <a:t>·</a:t>
                </a:r>
                <a:r>
                  <a:rPr lang="en-US" altLang="zh-CN" sz="1400" b="1" dirty="0">
                    <a:solidFill>
                      <a:schemeClr val="bg1"/>
                    </a:solidFill>
                    <a:cs typeface="+mn-ea"/>
                    <a:sym typeface="+mn-lt"/>
                  </a:rPr>
                  <a:t>A</a:t>
                </a:r>
              </a:p>
            </p:txBody>
          </p:sp>
          <p:sp>
            <p:nvSpPr>
              <p:cNvPr id="48" name="文本框 20">
                <a:extLst>
                  <a:ext uri="{FF2B5EF4-FFF2-40B4-BE49-F238E27FC236}">
                    <a16:creationId xmlns="" xmlns:a16="http://schemas.microsoft.com/office/drawing/2014/main" id="{94B62724-786E-499E-861D-E5833CE95995}"/>
                  </a:ext>
                </a:extLst>
              </p:cNvPr>
              <p:cNvSpPr txBox="1">
                <a:spLocks noChangeArrowheads="1"/>
              </p:cNvSpPr>
              <p:nvPr/>
            </p:nvSpPr>
            <p:spPr bwMode="auto">
              <a:xfrm>
                <a:off x="9223" y="5521"/>
                <a:ext cx="736"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solidFill>
                    <a:cs typeface="+mn-ea"/>
                    <a:sym typeface="+mn-lt"/>
                  </a:rPr>
                  <a:t>·</a:t>
                </a:r>
                <a:r>
                  <a:rPr lang="en-US" altLang="zh-CN" sz="1400" b="1" dirty="0">
                    <a:solidFill>
                      <a:schemeClr val="bg1"/>
                    </a:solidFill>
                    <a:cs typeface="+mn-ea"/>
                    <a:sym typeface="+mn-lt"/>
                  </a:rPr>
                  <a:t>B2</a:t>
                </a:r>
              </a:p>
            </p:txBody>
          </p:sp>
          <p:sp>
            <p:nvSpPr>
              <p:cNvPr id="49" name="文本框 21">
                <a:extLst>
                  <a:ext uri="{FF2B5EF4-FFF2-40B4-BE49-F238E27FC236}">
                    <a16:creationId xmlns="" xmlns:a16="http://schemas.microsoft.com/office/drawing/2014/main" id="{A0EBCF39-FCAB-43A2-9714-CEC03573CF68}"/>
                  </a:ext>
                </a:extLst>
              </p:cNvPr>
              <p:cNvSpPr txBox="1">
                <a:spLocks noChangeArrowheads="1"/>
              </p:cNvSpPr>
              <p:nvPr/>
            </p:nvSpPr>
            <p:spPr bwMode="auto">
              <a:xfrm>
                <a:off x="8303" y="5505"/>
                <a:ext cx="66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b="1" dirty="0">
                    <a:solidFill>
                      <a:schemeClr val="bg1"/>
                    </a:solidFill>
                    <a:cs typeface="+mn-ea"/>
                    <a:sym typeface="+mn-lt"/>
                  </a:rPr>
                  <a:t>·</a:t>
                </a:r>
                <a:r>
                  <a:rPr lang="en-US" altLang="zh-CN" sz="1400" b="1" dirty="0">
                    <a:solidFill>
                      <a:schemeClr val="bg1"/>
                    </a:solidFill>
                    <a:cs typeface="+mn-ea"/>
                    <a:sym typeface="+mn-lt"/>
                  </a:rPr>
                  <a:t>C</a:t>
                </a:r>
              </a:p>
            </p:txBody>
          </p:sp>
        </p:grpSp>
        <p:sp>
          <p:nvSpPr>
            <p:cNvPr id="35" name="文本框 27">
              <a:extLst>
                <a:ext uri="{FF2B5EF4-FFF2-40B4-BE49-F238E27FC236}">
                  <a16:creationId xmlns="" xmlns:a16="http://schemas.microsoft.com/office/drawing/2014/main" id="{6EEBD5CF-6260-4A2B-820D-E2F922B160E0}"/>
                </a:ext>
              </a:extLst>
            </p:cNvPr>
            <p:cNvSpPr txBox="1">
              <a:spLocks noChangeArrowheads="1"/>
            </p:cNvSpPr>
            <p:nvPr/>
          </p:nvSpPr>
          <p:spPr bwMode="auto">
            <a:xfrm>
              <a:off x="6938" y="8117"/>
              <a:ext cx="6106" cy="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400" b="1" dirty="0">
                  <a:solidFill>
                    <a:srgbClr val="232526"/>
                  </a:solidFill>
                  <a:cs typeface="+mn-ea"/>
                  <a:sym typeface="+mn-lt"/>
                </a:rPr>
                <a:t>检索方案选择</a:t>
              </a:r>
              <a:r>
                <a:rPr lang="en-US" altLang="zh-CN" sz="1400" b="1" dirty="0">
                  <a:solidFill>
                    <a:srgbClr val="232526"/>
                  </a:solidFill>
                  <a:cs typeface="+mn-ea"/>
                  <a:sym typeface="+mn-lt"/>
                </a:rPr>
                <a:t>/</a:t>
              </a:r>
              <a:r>
                <a:rPr lang="zh-CN" altLang="en-US" sz="1400" b="1" dirty="0">
                  <a:solidFill>
                    <a:srgbClr val="232526"/>
                  </a:solidFill>
                  <a:cs typeface="+mn-ea"/>
                  <a:sym typeface="+mn-lt"/>
                </a:rPr>
                <a:t>查全与查准影响示例</a:t>
              </a:r>
            </a:p>
            <a:p>
              <a:r>
                <a:rPr lang="zh-CN" altLang="en-US" sz="1400" b="1" dirty="0">
                  <a:solidFill>
                    <a:srgbClr val="232526"/>
                  </a:solidFill>
                  <a:cs typeface="+mn-ea"/>
                  <a:sym typeface="+mn-lt"/>
                </a:rPr>
                <a:t> （</a:t>
              </a:r>
              <a:r>
                <a:rPr lang="en-US" altLang="zh-CN" sz="1400" b="1" dirty="0">
                  <a:solidFill>
                    <a:srgbClr val="232526"/>
                  </a:solidFill>
                  <a:cs typeface="+mn-ea"/>
                  <a:sym typeface="+mn-lt"/>
                </a:rPr>
                <a:t>A~C</a:t>
              </a:r>
              <a:r>
                <a:rPr lang="zh-CN" altLang="en-US" sz="1400" b="1" dirty="0">
                  <a:solidFill>
                    <a:srgbClr val="232526"/>
                  </a:solidFill>
                  <a:cs typeface="+mn-ea"/>
                  <a:sym typeface="+mn-lt"/>
                </a:rPr>
                <a:t>代表方案优劣）</a:t>
              </a:r>
            </a:p>
          </p:txBody>
        </p:sp>
      </p:grpSp>
    </p:spTree>
    <p:extLst>
      <p:ext uri="{BB962C8B-B14F-4D97-AF65-F5344CB8AC3E}">
        <p14:creationId xmlns:p14="http://schemas.microsoft.com/office/powerpoint/2010/main" val="2759894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81600" y="92446"/>
            <a:ext cx="6924675" cy="480164"/>
            <a:chOff x="5167600" y="113199"/>
            <a:chExt cx="7010400" cy="480164"/>
          </a:xfrm>
          <a:solidFill>
            <a:schemeClr val="accent2">
              <a:lumMod val="75000"/>
            </a:schemeClr>
          </a:solidFill>
        </p:grpSpPr>
        <p:sp>
          <p:nvSpPr>
            <p:cNvPr id="5" name="矩形 4"/>
            <p:cNvSpPr/>
            <p:nvPr/>
          </p:nvSpPr>
          <p:spPr>
            <a:xfrm>
              <a:off x="5167600" y="113199"/>
              <a:ext cx="7010400" cy="480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500259" y="158901"/>
              <a:ext cx="4341441" cy="400110"/>
            </a:xfrm>
            <a:prstGeom prst="rect">
              <a:avLst/>
            </a:prstGeom>
            <a:grp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sym typeface="+mn-ea"/>
                </a:rPr>
                <a:t>检索能力是我事务所的核心能力之一</a:t>
              </a:r>
            </a:p>
          </p:txBody>
        </p:sp>
      </p:gr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优势业务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5" name="任意多边形: 形状 4"/>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7" name="任意多边形: 形状 7"/>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 name="圆角矩形 11">
            <a:extLst>
              <a:ext uri="{FF2B5EF4-FFF2-40B4-BE49-F238E27FC236}">
                <a16:creationId xmlns="" xmlns:a16="http://schemas.microsoft.com/office/drawing/2014/main" id="{936EDC48-D474-406F-9F03-CB34D0188763}"/>
              </a:ext>
            </a:extLst>
          </p:cNvPr>
          <p:cNvSpPr/>
          <p:nvPr/>
        </p:nvSpPr>
        <p:spPr>
          <a:xfrm>
            <a:off x="3472815" y="2289175"/>
            <a:ext cx="1785620" cy="379730"/>
          </a:xfrm>
          <a:prstGeom prst="roundRect">
            <a:avLst/>
          </a:prstGeom>
          <a:noFill/>
          <a:ln>
            <a:noFill/>
          </a:ln>
          <a:extLst>
            <a:ext uri="{909E8E84-426E-40DD-AFC4-6F175D3DCCD1}">
              <a14:hiddenFill xmlns:a14="http://schemas.microsoft.com/office/drawing/2010/main">
                <a:solidFill>
                  <a:schemeClr val="accent3">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2" name="圆角矩形 12">
            <a:extLst>
              <a:ext uri="{FF2B5EF4-FFF2-40B4-BE49-F238E27FC236}">
                <a16:creationId xmlns="" xmlns:a16="http://schemas.microsoft.com/office/drawing/2014/main" id="{B5142D71-0C1C-4BE7-BCEC-193077DBFED5}"/>
              </a:ext>
            </a:extLst>
          </p:cNvPr>
          <p:cNvSpPr/>
          <p:nvPr/>
        </p:nvSpPr>
        <p:spPr>
          <a:xfrm>
            <a:off x="3472815" y="2887345"/>
            <a:ext cx="1785620" cy="379730"/>
          </a:xfrm>
          <a:prstGeom prst="roundRect">
            <a:avLst/>
          </a:prstGeom>
          <a:noFill/>
          <a:ln>
            <a:noFill/>
          </a:ln>
          <a:extLst>
            <a:ext uri="{909E8E84-426E-40DD-AFC4-6F175D3DCCD1}">
              <a14:hiddenFill xmlns:a14="http://schemas.microsoft.com/office/drawing/2010/main">
                <a:solidFill>
                  <a:schemeClr val="accent3">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3" name="圆角矩形 13">
            <a:extLst>
              <a:ext uri="{FF2B5EF4-FFF2-40B4-BE49-F238E27FC236}">
                <a16:creationId xmlns="" xmlns:a16="http://schemas.microsoft.com/office/drawing/2014/main" id="{125965E8-835E-499D-87D3-F0380238E6BB}"/>
              </a:ext>
            </a:extLst>
          </p:cNvPr>
          <p:cNvSpPr/>
          <p:nvPr/>
        </p:nvSpPr>
        <p:spPr>
          <a:xfrm>
            <a:off x="3472815" y="3484245"/>
            <a:ext cx="1785620" cy="379730"/>
          </a:xfrm>
          <a:prstGeom prst="roundRect">
            <a:avLst/>
          </a:prstGeom>
          <a:noFill/>
          <a:ln>
            <a:noFill/>
          </a:ln>
          <a:extLst>
            <a:ext uri="{909E8E84-426E-40DD-AFC4-6F175D3DCCD1}">
              <a14:hiddenFill xmlns:a14="http://schemas.microsoft.com/office/drawing/2010/main">
                <a:solidFill>
                  <a:schemeClr val="accent3">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14" name="组合 13">
            <a:extLst>
              <a:ext uri="{FF2B5EF4-FFF2-40B4-BE49-F238E27FC236}">
                <a16:creationId xmlns="" xmlns:a16="http://schemas.microsoft.com/office/drawing/2014/main" id="{FA81CFC5-FCB5-4269-804D-78B4FE3A404A}"/>
              </a:ext>
            </a:extLst>
          </p:cNvPr>
          <p:cNvGrpSpPr/>
          <p:nvPr/>
        </p:nvGrpSpPr>
        <p:grpSpPr>
          <a:xfrm>
            <a:off x="1166648" y="2274263"/>
            <a:ext cx="3536014" cy="3358277"/>
            <a:chOff x="1166648" y="2274263"/>
            <a:chExt cx="3536014" cy="3358277"/>
          </a:xfrm>
        </p:grpSpPr>
        <p:sp>
          <p:nvSpPr>
            <p:cNvPr id="16" name="文本框 1">
              <a:extLst>
                <a:ext uri="{FF2B5EF4-FFF2-40B4-BE49-F238E27FC236}">
                  <a16:creationId xmlns="" xmlns:a16="http://schemas.microsoft.com/office/drawing/2014/main" id="{5C080004-9422-447F-85A9-48991A0FFF32}"/>
                </a:ext>
              </a:extLst>
            </p:cNvPr>
            <p:cNvSpPr txBox="1"/>
            <p:nvPr/>
          </p:nvSpPr>
          <p:spPr>
            <a:xfrm>
              <a:off x="2961492" y="2274263"/>
              <a:ext cx="1741170" cy="369332"/>
            </a:xfrm>
            <a:prstGeom prst="rect">
              <a:avLst/>
            </a:prstGeom>
            <a:noFill/>
            <a:ln w="9525">
              <a:noFill/>
              <a:miter/>
            </a:ln>
          </p:spPr>
          <p:txBody>
            <a:bodyPr>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知识产权布局</a:t>
              </a:r>
            </a:p>
          </p:txBody>
        </p:sp>
        <p:sp>
          <p:nvSpPr>
            <p:cNvPr id="18" name="文本框 2">
              <a:extLst>
                <a:ext uri="{FF2B5EF4-FFF2-40B4-BE49-F238E27FC236}">
                  <a16:creationId xmlns="" xmlns:a16="http://schemas.microsoft.com/office/drawing/2014/main" id="{A18BC65A-B811-416F-AB5B-46C4DBAC3DE7}"/>
                </a:ext>
              </a:extLst>
            </p:cNvPr>
            <p:cNvSpPr txBox="1"/>
            <p:nvPr/>
          </p:nvSpPr>
          <p:spPr>
            <a:xfrm>
              <a:off x="2283217" y="2892757"/>
              <a:ext cx="2031325"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年度研发计划立项</a:t>
              </a:r>
            </a:p>
          </p:txBody>
        </p:sp>
        <p:sp>
          <p:nvSpPr>
            <p:cNvPr id="19" name="文本框 3">
              <a:extLst>
                <a:ext uri="{FF2B5EF4-FFF2-40B4-BE49-F238E27FC236}">
                  <a16:creationId xmlns="" xmlns:a16="http://schemas.microsoft.com/office/drawing/2014/main" id="{3F069399-6FA6-4684-9291-06ECC54481A5}"/>
                </a:ext>
              </a:extLst>
            </p:cNvPr>
            <p:cNvSpPr txBox="1"/>
            <p:nvPr/>
          </p:nvSpPr>
          <p:spPr>
            <a:xfrm>
              <a:off x="1166648" y="3399743"/>
              <a:ext cx="3099495" cy="369332"/>
            </a:xfrm>
            <a:prstGeom prst="rect">
              <a:avLst/>
            </a:prstGeom>
            <a:noFill/>
            <a:ln w="9525">
              <a:noFill/>
              <a:miter/>
            </a:ln>
          </p:spPr>
          <p:txBody>
            <a:bodyPr wrap="squar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分类号确定（</a:t>
              </a:r>
              <a:r>
                <a:rPr lang="en-US" altLang="zh-CN" noProof="1">
                  <a:solidFill>
                    <a:srgbClr val="232526"/>
                  </a:solidFill>
                  <a:latin typeface="微软雅黑" panose="020B0503020204020204" pitchFamily="34" charset="-122"/>
                  <a:ea typeface="微软雅黑" panose="020B0503020204020204" pitchFamily="34" charset="-122"/>
                  <a:cs typeface="+mn-ea"/>
                  <a:sym typeface="+mn-lt"/>
                </a:rPr>
                <a:t>IPC</a:t>
              </a:r>
              <a:r>
                <a:rPr lang="zh-CN" altLang="en-US" noProof="1">
                  <a:solidFill>
                    <a:srgbClr val="232526"/>
                  </a:solidFill>
                  <a:latin typeface="微软雅黑" panose="020B0503020204020204" pitchFamily="34" charset="-122"/>
                  <a:ea typeface="微软雅黑" panose="020B0503020204020204" pitchFamily="34" charset="-122"/>
                  <a:cs typeface="+mn-ea"/>
                  <a:sym typeface="+mn-lt"/>
                </a:rPr>
                <a:t>、战新）</a:t>
              </a:r>
            </a:p>
          </p:txBody>
        </p:sp>
        <p:sp>
          <p:nvSpPr>
            <p:cNvPr id="20" name="文本框 4">
              <a:extLst>
                <a:ext uri="{FF2B5EF4-FFF2-40B4-BE49-F238E27FC236}">
                  <a16:creationId xmlns="" xmlns:a16="http://schemas.microsoft.com/office/drawing/2014/main" id="{580A43D4-3F50-48C0-8A27-F03C308603D6}"/>
                </a:ext>
              </a:extLst>
            </p:cNvPr>
            <p:cNvSpPr txBox="1"/>
            <p:nvPr/>
          </p:nvSpPr>
          <p:spPr>
            <a:xfrm>
              <a:off x="2852816" y="3942977"/>
              <a:ext cx="1107996"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科技查新</a:t>
              </a:r>
            </a:p>
          </p:txBody>
        </p:sp>
        <p:sp>
          <p:nvSpPr>
            <p:cNvPr id="22" name="文本框 5">
              <a:extLst>
                <a:ext uri="{FF2B5EF4-FFF2-40B4-BE49-F238E27FC236}">
                  <a16:creationId xmlns="" xmlns:a16="http://schemas.microsoft.com/office/drawing/2014/main" id="{A8BD71DE-7434-440D-BCB2-47D2C4CB7FB1}"/>
                </a:ext>
              </a:extLst>
            </p:cNvPr>
            <p:cNvSpPr txBox="1"/>
            <p:nvPr/>
          </p:nvSpPr>
          <p:spPr>
            <a:xfrm>
              <a:off x="1896162" y="4596277"/>
              <a:ext cx="2525050"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诉前尽职调查（</a:t>
              </a:r>
              <a:r>
                <a:rPr lang="en-US" altLang="zh-CN" noProof="1">
                  <a:solidFill>
                    <a:srgbClr val="232526"/>
                  </a:solidFill>
                  <a:latin typeface="微软雅黑" panose="020B0503020204020204" pitchFamily="34" charset="-122"/>
                  <a:ea typeface="微软雅黑" panose="020B0503020204020204" pitchFamily="34" charset="-122"/>
                  <a:cs typeface="+mn-ea"/>
                  <a:sym typeface="+mn-lt"/>
                </a:rPr>
                <a:t>PDD</a:t>
              </a:r>
              <a:r>
                <a:rPr lang="zh-CN" altLang="en-US" noProof="1">
                  <a:solidFill>
                    <a:srgbClr val="232526"/>
                  </a:solidFill>
                  <a:latin typeface="微软雅黑" panose="020B0503020204020204" pitchFamily="34" charset="-122"/>
                  <a:ea typeface="微软雅黑" panose="020B0503020204020204" pitchFamily="34" charset="-122"/>
                  <a:cs typeface="+mn-ea"/>
                  <a:sym typeface="+mn-lt"/>
                </a:rPr>
                <a:t>）</a:t>
              </a:r>
            </a:p>
          </p:txBody>
        </p:sp>
        <p:sp>
          <p:nvSpPr>
            <p:cNvPr id="23" name="文本框 6">
              <a:extLst>
                <a:ext uri="{FF2B5EF4-FFF2-40B4-BE49-F238E27FC236}">
                  <a16:creationId xmlns="" xmlns:a16="http://schemas.microsoft.com/office/drawing/2014/main" id="{72EA4604-688A-46C0-B1F0-83B73B41BA63}"/>
                </a:ext>
              </a:extLst>
            </p:cNvPr>
            <p:cNvSpPr txBox="1"/>
            <p:nvPr/>
          </p:nvSpPr>
          <p:spPr>
            <a:xfrm>
              <a:off x="2953793" y="5263208"/>
              <a:ext cx="1569660"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专利无效宣告</a:t>
              </a:r>
            </a:p>
          </p:txBody>
        </p:sp>
      </p:grpSp>
      <p:sp>
        <p:nvSpPr>
          <p:cNvPr id="24" name="文本框 7">
            <a:extLst>
              <a:ext uri="{FF2B5EF4-FFF2-40B4-BE49-F238E27FC236}">
                <a16:creationId xmlns="" xmlns:a16="http://schemas.microsoft.com/office/drawing/2014/main" id="{5CE2CBA0-6CB8-4F35-899A-BC782239335E}"/>
              </a:ext>
            </a:extLst>
          </p:cNvPr>
          <p:cNvSpPr txBox="1"/>
          <p:nvPr/>
        </p:nvSpPr>
        <p:spPr>
          <a:xfrm>
            <a:off x="4592341" y="5768744"/>
            <a:ext cx="2954655"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产学研对接与科技成果转化</a:t>
            </a:r>
          </a:p>
        </p:txBody>
      </p:sp>
      <p:grpSp>
        <p:nvGrpSpPr>
          <p:cNvPr id="25" name="组合 24">
            <a:extLst>
              <a:ext uri="{FF2B5EF4-FFF2-40B4-BE49-F238E27FC236}">
                <a16:creationId xmlns="" xmlns:a16="http://schemas.microsoft.com/office/drawing/2014/main" id="{D3DBC79D-9DBB-4D0B-A400-F6BCCBAB6994}"/>
              </a:ext>
            </a:extLst>
          </p:cNvPr>
          <p:cNvGrpSpPr/>
          <p:nvPr/>
        </p:nvGrpSpPr>
        <p:grpSpPr>
          <a:xfrm>
            <a:off x="7605181" y="2266008"/>
            <a:ext cx="3964346" cy="3366532"/>
            <a:chOff x="7605181" y="2266008"/>
            <a:chExt cx="3964346" cy="3366532"/>
          </a:xfrm>
        </p:grpSpPr>
        <p:sp>
          <p:nvSpPr>
            <p:cNvPr id="26" name="文本框 8">
              <a:extLst>
                <a:ext uri="{FF2B5EF4-FFF2-40B4-BE49-F238E27FC236}">
                  <a16:creationId xmlns="" xmlns:a16="http://schemas.microsoft.com/office/drawing/2014/main" id="{90C6AEAE-16A9-4896-90F3-B653F748D3BB}"/>
                </a:ext>
              </a:extLst>
            </p:cNvPr>
            <p:cNvSpPr txBox="1"/>
            <p:nvPr/>
          </p:nvSpPr>
          <p:spPr>
            <a:xfrm>
              <a:off x="7612880" y="2266008"/>
              <a:ext cx="1569660"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企业专利导航</a:t>
              </a:r>
            </a:p>
          </p:txBody>
        </p:sp>
        <p:sp>
          <p:nvSpPr>
            <p:cNvPr id="27" name="文本框 9">
              <a:extLst>
                <a:ext uri="{FF2B5EF4-FFF2-40B4-BE49-F238E27FC236}">
                  <a16:creationId xmlns="" xmlns:a16="http://schemas.microsoft.com/office/drawing/2014/main" id="{96A1D0F9-AD06-4A01-B4BB-779BAB546F40}"/>
                </a:ext>
              </a:extLst>
            </p:cNvPr>
            <p:cNvSpPr txBox="1"/>
            <p:nvPr/>
          </p:nvSpPr>
          <p:spPr>
            <a:xfrm>
              <a:off x="7843713" y="2872396"/>
              <a:ext cx="1569660"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授权前景判断</a:t>
              </a:r>
            </a:p>
          </p:txBody>
        </p:sp>
        <p:sp>
          <p:nvSpPr>
            <p:cNvPr id="28" name="文本框 10">
              <a:extLst>
                <a:ext uri="{FF2B5EF4-FFF2-40B4-BE49-F238E27FC236}">
                  <a16:creationId xmlns="" xmlns:a16="http://schemas.microsoft.com/office/drawing/2014/main" id="{EFC8766A-0106-4E62-925E-2F2839CECE7C}"/>
                </a:ext>
              </a:extLst>
            </p:cNvPr>
            <p:cNvSpPr txBox="1"/>
            <p:nvPr/>
          </p:nvSpPr>
          <p:spPr>
            <a:xfrm>
              <a:off x="8153207" y="3435035"/>
              <a:ext cx="1569660"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预审资格确定</a:t>
              </a:r>
            </a:p>
          </p:txBody>
        </p:sp>
        <p:sp>
          <p:nvSpPr>
            <p:cNvPr id="29" name="文本框 11">
              <a:extLst>
                <a:ext uri="{FF2B5EF4-FFF2-40B4-BE49-F238E27FC236}">
                  <a16:creationId xmlns="" xmlns:a16="http://schemas.microsoft.com/office/drawing/2014/main" id="{974C279D-0349-4E2A-B422-CBC25913FEBA}"/>
                </a:ext>
              </a:extLst>
            </p:cNvPr>
            <p:cNvSpPr txBox="1"/>
            <p:nvPr/>
          </p:nvSpPr>
          <p:spPr>
            <a:xfrm>
              <a:off x="8153207" y="4051602"/>
              <a:ext cx="3416320"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分级分类管理（领域、价值度）</a:t>
              </a:r>
            </a:p>
          </p:txBody>
        </p:sp>
        <p:sp>
          <p:nvSpPr>
            <p:cNvPr id="30" name="文本框 12">
              <a:extLst>
                <a:ext uri="{FF2B5EF4-FFF2-40B4-BE49-F238E27FC236}">
                  <a16:creationId xmlns="" xmlns:a16="http://schemas.microsoft.com/office/drawing/2014/main" id="{91CCBD4C-FB57-4F26-89F2-F76205D9DE1C}"/>
                </a:ext>
              </a:extLst>
            </p:cNvPr>
            <p:cNvSpPr txBox="1"/>
            <p:nvPr/>
          </p:nvSpPr>
          <p:spPr>
            <a:xfrm>
              <a:off x="7902857" y="4590108"/>
              <a:ext cx="3158365"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产品上市前风险排查（</a:t>
              </a:r>
              <a:r>
                <a:rPr lang="en-US" altLang="zh-CN" noProof="1">
                  <a:solidFill>
                    <a:srgbClr val="232526"/>
                  </a:solidFill>
                  <a:latin typeface="微软雅黑" panose="020B0503020204020204" pitchFamily="34" charset="-122"/>
                  <a:ea typeface="微软雅黑" panose="020B0503020204020204" pitchFamily="34" charset="-122"/>
                  <a:cs typeface="+mn-ea"/>
                  <a:sym typeface="+mn-lt"/>
                </a:rPr>
                <a:t>FTO</a:t>
              </a:r>
              <a:r>
                <a:rPr lang="zh-CN" altLang="en-US" noProof="1">
                  <a:solidFill>
                    <a:srgbClr val="232526"/>
                  </a:solidFill>
                  <a:latin typeface="微软雅黑" panose="020B0503020204020204" pitchFamily="34" charset="-122"/>
                  <a:ea typeface="微软雅黑" panose="020B0503020204020204" pitchFamily="34" charset="-122"/>
                  <a:cs typeface="+mn-ea"/>
                  <a:sym typeface="+mn-lt"/>
                </a:rPr>
                <a:t>）</a:t>
              </a:r>
            </a:p>
          </p:txBody>
        </p:sp>
        <p:sp>
          <p:nvSpPr>
            <p:cNvPr id="31" name="文本框 13">
              <a:extLst>
                <a:ext uri="{FF2B5EF4-FFF2-40B4-BE49-F238E27FC236}">
                  <a16:creationId xmlns="" xmlns:a16="http://schemas.microsoft.com/office/drawing/2014/main" id="{F3787CCB-0722-47F7-985D-FBF776788D8E}"/>
                </a:ext>
              </a:extLst>
            </p:cNvPr>
            <p:cNvSpPr txBox="1"/>
            <p:nvPr/>
          </p:nvSpPr>
          <p:spPr>
            <a:xfrm>
              <a:off x="7605181" y="5263208"/>
              <a:ext cx="2888932" cy="369332"/>
            </a:xfrm>
            <a:prstGeom prst="rect">
              <a:avLst/>
            </a:prstGeom>
            <a:noFill/>
            <a:ln w="9525">
              <a:noFill/>
              <a:miter/>
            </a:ln>
          </p:spPr>
          <p:txBody>
            <a:bodyPr wrap="none">
              <a:spAutoFit/>
            </a:bodyPr>
            <a:lstStyle/>
            <a:p>
              <a:r>
                <a:rPr lang="zh-CN" altLang="en-US" noProof="1">
                  <a:solidFill>
                    <a:srgbClr val="232526"/>
                  </a:solidFill>
                  <a:latin typeface="微软雅黑" panose="020B0503020204020204" pitchFamily="34" charset="-122"/>
                  <a:ea typeface="微软雅黑" panose="020B0503020204020204" pitchFamily="34" charset="-122"/>
                  <a:cs typeface="+mn-ea"/>
                  <a:sym typeface="+mn-lt"/>
                </a:rPr>
                <a:t>研发能力尽职调查（</a:t>
              </a:r>
              <a:r>
                <a:rPr lang="en-US" altLang="zh-CN" noProof="1">
                  <a:solidFill>
                    <a:srgbClr val="232526"/>
                  </a:solidFill>
                  <a:latin typeface="微软雅黑" panose="020B0503020204020204" pitchFamily="34" charset="-122"/>
                  <a:ea typeface="微软雅黑" panose="020B0503020204020204" pitchFamily="34" charset="-122"/>
                  <a:cs typeface="+mn-ea"/>
                  <a:sym typeface="+mn-lt"/>
                </a:rPr>
                <a:t>IPO</a:t>
              </a:r>
              <a:r>
                <a:rPr lang="zh-CN" altLang="en-US" noProof="1">
                  <a:solidFill>
                    <a:srgbClr val="232526"/>
                  </a:solidFill>
                  <a:latin typeface="微软雅黑" panose="020B0503020204020204" pitchFamily="34" charset="-122"/>
                  <a:ea typeface="微软雅黑" panose="020B0503020204020204" pitchFamily="34" charset="-122"/>
                  <a:cs typeface="+mn-ea"/>
                  <a:sym typeface="+mn-lt"/>
                </a:rPr>
                <a:t>）</a:t>
              </a:r>
            </a:p>
          </p:txBody>
        </p:sp>
      </p:grpSp>
      <p:grpSp>
        <p:nvGrpSpPr>
          <p:cNvPr id="32" name="组合 31">
            <a:extLst>
              <a:ext uri="{FF2B5EF4-FFF2-40B4-BE49-F238E27FC236}">
                <a16:creationId xmlns="" xmlns:a16="http://schemas.microsoft.com/office/drawing/2014/main" id="{EB33A6CF-0CF7-4A92-87A1-35CC0961231D}"/>
              </a:ext>
            </a:extLst>
          </p:cNvPr>
          <p:cNvGrpSpPr/>
          <p:nvPr/>
        </p:nvGrpSpPr>
        <p:grpSpPr>
          <a:xfrm>
            <a:off x="4013734" y="2289175"/>
            <a:ext cx="4164532" cy="3478495"/>
            <a:chOff x="4045231" y="2099097"/>
            <a:chExt cx="4164532" cy="3478495"/>
          </a:xfrm>
        </p:grpSpPr>
        <p:grpSp>
          <p:nvGrpSpPr>
            <p:cNvPr id="33" name="组合 32">
              <a:extLst>
                <a:ext uri="{FF2B5EF4-FFF2-40B4-BE49-F238E27FC236}">
                  <a16:creationId xmlns="" xmlns:a16="http://schemas.microsoft.com/office/drawing/2014/main" id="{02065370-58C7-4EDB-9FCE-485FD2F8EBF3}"/>
                </a:ext>
              </a:extLst>
            </p:cNvPr>
            <p:cNvGrpSpPr/>
            <p:nvPr/>
          </p:nvGrpSpPr>
          <p:grpSpPr>
            <a:xfrm>
              <a:off x="4734167" y="2229093"/>
              <a:ext cx="2639344" cy="2639344"/>
              <a:chOff x="4734167" y="2229093"/>
              <a:chExt cx="2639344" cy="2639344"/>
            </a:xfrm>
          </p:grpSpPr>
          <p:sp>
            <p:nvSpPr>
              <p:cNvPr id="75" name="椭圆 74">
                <a:extLst>
                  <a:ext uri="{FF2B5EF4-FFF2-40B4-BE49-F238E27FC236}">
                    <a16:creationId xmlns="" xmlns:a16="http://schemas.microsoft.com/office/drawing/2014/main" id="{28986EEF-9B47-4014-9017-F7D705BA6022}"/>
                  </a:ext>
                </a:extLst>
              </p:cNvPr>
              <p:cNvSpPr/>
              <p:nvPr/>
            </p:nvSpPr>
            <p:spPr>
              <a:xfrm>
                <a:off x="4988024" y="2482950"/>
                <a:ext cx="2131630" cy="21316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6" name="文本框 75">
                <a:extLst>
                  <a:ext uri="{FF2B5EF4-FFF2-40B4-BE49-F238E27FC236}">
                    <a16:creationId xmlns="" xmlns:a16="http://schemas.microsoft.com/office/drawing/2014/main" id="{D36C26EC-E78D-4F20-A94D-A83CF716DAB1}"/>
                  </a:ext>
                </a:extLst>
              </p:cNvPr>
              <p:cNvSpPr txBox="1"/>
              <p:nvPr/>
            </p:nvSpPr>
            <p:spPr>
              <a:xfrm>
                <a:off x="5079880" y="3057234"/>
                <a:ext cx="1985648" cy="954107"/>
              </a:xfrm>
              <a:prstGeom prst="rect">
                <a:avLst/>
              </a:prstGeom>
              <a:noFill/>
            </p:spPr>
            <p:txBody>
              <a:bodyPr wrap="square">
                <a:spAutoFit/>
              </a:bodyPr>
              <a:lstStyle/>
              <a:p>
                <a:pPr algn="ct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13</a:t>
                </a: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个</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a:p>
                <a:pPr algn="ct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应用场景</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7" name="圆: 空心 76">
                <a:extLst>
                  <a:ext uri="{FF2B5EF4-FFF2-40B4-BE49-F238E27FC236}">
                    <a16:creationId xmlns="" xmlns:a16="http://schemas.microsoft.com/office/drawing/2014/main" id="{A39A205B-7D0B-48E0-B4E0-F5107F3C102F}"/>
                  </a:ext>
                </a:extLst>
              </p:cNvPr>
              <p:cNvSpPr/>
              <p:nvPr/>
            </p:nvSpPr>
            <p:spPr>
              <a:xfrm>
                <a:off x="4734167" y="2229093"/>
                <a:ext cx="2639344" cy="2639344"/>
              </a:xfrm>
              <a:prstGeom prst="donut">
                <a:avLst>
                  <a:gd name="adj" fmla="val 7411"/>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grpSp>
        <p:grpSp>
          <p:nvGrpSpPr>
            <p:cNvPr id="34" name="组合 33">
              <a:extLst>
                <a:ext uri="{FF2B5EF4-FFF2-40B4-BE49-F238E27FC236}">
                  <a16:creationId xmlns="" xmlns:a16="http://schemas.microsoft.com/office/drawing/2014/main" id="{25B7E8AA-C205-4DA4-9330-F08DB3463BBE}"/>
                </a:ext>
              </a:extLst>
            </p:cNvPr>
            <p:cNvGrpSpPr/>
            <p:nvPr/>
          </p:nvGrpSpPr>
          <p:grpSpPr>
            <a:xfrm>
              <a:off x="4045231" y="2099097"/>
              <a:ext cx="4164532" cy="3478495"/>
              <a:chOff x="4045231" y="2099097"/>
              <a:chExt cx="4164532" cy="3478495"/>
            </a:xfrm>
          </p:grpSpPr>
          <p:grpSp>
            <p:nvGrpSpPr>
              <p:cNvPr id="35" name="组合 34">
                <a:extLst>
                  <a:ext uri="{FF2B5EF4-FFF2-40B4-BE49-F238E27FC236}">
                    <a16:creationId xmlns="" xmlns:a16="http://schemas.microsoft.com/office/drawing/2014/main" id="{5D06C269-C434-4318-9069-475BA94AD9FA}"/>
                  </a:ext>
                </a:extLst>
              </p:cNvPr>
              <p:cNvGrpSpPr/>
              <p:nvPr/>
            </p:nvGrpSpPr>
            <p:grpSpPr>
              <a:xfrm>
                <a:off x="5953573" y="4656741"/>
                <a:ext cx="284854" cy="920851"/>
                <a:chOff x="5953573" y="4656741"/>
                <a:chExt cx="284854" cy="920851"/>
              </a:xfrm>
            </p:grpSpPr>
            <p:sp>
              <p:nvSpPr>
                <p:cNvPr id="73" name="椭圆 72">
                  <a:extLst>
                    <a:ext uri="{FF2B5EF4-FFF2-40B4-BE49-F238E27FC236}">
                      <a16:creationId xmlns="" xmlns:a16="http://schemas.microsoft.com/office/drawing/2014/main" id="{EB327A6D-9D97-4963-BDBF-41C7E03B7774}"/>
                    </a:ext>
                  </a:extLst>
                </p:cNvPr>
                <p:cNvSpPr/>
                <p:nvPr/>
              </p:nvSpPr>
              <p:spPr>
                <a:xfrm>
                  <a:off x="5953573" y="529273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74" name="直接连接符 73">
                  <a:extLst>
                    <a:ext uri="{FF2B5EF4-FFF2-40B4-BE49-F238E27FC236}">
                      <a16:creationId xmlns="" xmlns:a16="http://schemas.microsoft.com/office/drawing/2014/main" id="{E830E02E-D8C1-4A9E-94B5-D0859E224C02}"/>
                    </a:ext>
                  </a:extLst>
                </p:cNvPr>
                <p:cNvCxnSpPr>
                  <a:cxnSpLocks/>
                  <a:endCxn id="73" idx="0"/>
                </p:cNvCxnSpPr>
                <p:nvPr/>
              </p:nvCxnSpPr>
              <p:spPr>
                <a:xfrm>
                  <a:off x="6096000" y="4656741"/>
                  <a:ext cx="0" cy="6359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6" name="组合 35">
                <a:extLst>
                  <a:ext uri="{FF2B5EF4-FFF2-40B4-BE49-F238E27FC236}">
                    <a16:creationId xmlns="" xmlns:a16="http://schemas.microsoft.com/office/drawing/2014/main" id="{03B86B2A-0A69-4A43-94E0-6304FD4F8733}"/>
                  </a:ext>
                </a:extLst>
              </p:cNvPr>
              <p:cNvGrpSpPr/>
              <p:nvPr/>
            </p:nvGrpSpPr>
            <p:grpSpPr>
              <a:xfrm rot="16200000">
                <a:off x="7222474" y="4079293"/>
                <a:ext cx="356266" cy="982699"/>
                <a:chOff x="5953573" y="4656741"/>
                <a:chExt cx="284854" cy="785721"/>
              </a:xfrm>
            </p:grpSpPr>
            <p:sp>
              <p:nvSpPr>
                <p:cNvPr id="71" name="椭圆 70">
                  <a:extLst>
                    <a:ext uri="{FF2B5EF4-FFF2-40B4-BE49-F238E27FC236}">
                      <a16:creationId xmlns="" xmlns:a16="http://schemas.microsoft.com/office/drawing/2014/main" id="{A278466E-C7CB-4331-82DD-DA886AD45EF0}"/>
                    </a:ext>
                  </a:extLst>
                </p:cNvPr>
                <p:cNvSpPr/>
                <p:nvPr/>
              </p:nvSpPr>
              <p:spPr>
                <a:xfrm>
                  <a:off x="5953573" y="515760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72" name="直接连接符 71">
                  <a:extLst>
                    <a:ext uri="{FF2B5EF4-FFF2-40B4-BE49-F238E27FC236}">
                      <a16:creationId xmlns="" xmlns:a16="http://schemas.microsoft.com/office/drawing/2014/main" id="{45949082-DA22-4239-99ED-7DC51A1F29BC}"/>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7" name="组合 36">
                <a:extLst>
                  <a:ext uri="{FF2B5EF4-FFF2-40B4-BE49-F238E27FC236}">
                    <a16:creationId xmlns="" xmlns:a16="http://schemas.microsoft.com/office/drawing/2014/main" id="{7C03775C-4BBE-4E3A-A30F-330559D8AF0D}"/>
                  </a:ext>
                </a:extLst>
              </p:cNvPr>
              <p:cNvGrpSpPr/>
              <p:nvPr/>
            </p:nvGrpSpPr>
            <p:grpSpPr>
              <a:xfrm rot="16200000">
                <a:off x="7538709" y="3575887"/>
                <a:ext cx="356266" cy="982699"/>
                <a:chOff x="5818532" y="4656741"/>
                <a:chExt cx="284854" cy="785721"/>
              </a:xfrm>
            </p:grpSpPr>
            <p:sp>
              <p:nvSpPr>
                <p:cNvPr id="69" name="椭圆 68">
                  <a:extLst>
                    <a:ext uri="{FF2B5EF4-FFF2-40B4-BE49-F238E27FC236}">
                      <a16:creationId xmlns="" xmlns:a16="http://schemas.microsoft.com/office/drawing/2014/main" id="{1139144E-F244-4B2E-A763-F40C82209188}"/>
                    </a:ext>
                  </a:extLst>
                </p:cNvPr>
                <p:cNvSpPr/>
                <p:nvPr/>
              </p:nvSpPr>
              <p:spPr>
                <a:xfrm>
                  <a:off x="5818532" y="5157608"/>
                  <a:ext cx="284854" cy="28485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70" name="直接连接符 69">
                  <a:extLst>
                    <a:ext uri="{FF2B5EF4-FFF2-40B4-BE49-F238E27FC236}">
                      <a16:creationId xmlns="" xmlns:a16="http://schemas.microsoft.com/office/drawing/2014/main" id="{2F1AA69E-4853-4565-B462-63A5909F40E1}"/>
                    </a:ext>
                  </a:extLst>
                </p:cNvPr>
                <p:cNvCxnSpPr>
                  <a:cxnSpLocks/>
                </p:cNvCxnSpPr>
                <p:nvPr/>
              </p:nvCxnSpPr>
              <p:spPr>
                <a:xfrm>
                  <a:off x="5951635"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8" name="组合 37">
                <a:extLst>
                  <a:ext uri="{FF2B5EF4-FFF2-40B4-BE49-F238E27FC236}">
                    <a16:creationId xmlns="" xmlns:a16="http://schemas.microsoft.com/office/drawing/2014/main" id="{0EE01920-0C57-47F2-AF30-863946C91570}"/>
                  </a:ext>
                </a:extLst>
              </p:cNvPr>
              <p:cNvGrpSpPr/>
              <p:nvPr/>
            </p:nvGrpSpPr>
            <p:grpSpPr>
              <a:xfrm rot="16200000">
                <a:off x="7540281" y="2905295"/>
                <a:ext cx="356266" cy="982699"/>
                <a:chOff x="5953573" y="4656741"/>
                <a:chExt cx="284854" cy="785721"/>
              </a:xfrm>
            </p:grpSpPr>
            <p:sp>
              <p:nvSpPr>
                <p:cNvPr id="67" name="椭圆 66">
                  <a:extLst>
                    <a:ext uri="{FF2B5EF4-FFF2-40B4-BE49-F238E27FC236}">
                      <a16:creationId xmlns="" xmlns:a16="http://schemas.microsoft.com/office/drawing/2014/main" id="{08CA706F-A6AF-49F2-BF38-B91DDE0E874C}"/>
                    </a:ext>
                  </a:extLst>
                </p:cNvPr>
                <p:cNvSpPr/>
                <p:nvPr/>
              </p:nvSpPr>
              <p:spPr>
                <a:xfrm>
                  <a:off x="5953573" y="515760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68" name="直接连接符 67">
                  <a:extLst>
                    <a:ext uri="{FF2B5EF4-FFF2-40B4-BE49-F238E27FC236}">
                      <a16:creationId xmlns="" xmlns:a16="http://schemas.microsoft.com/office/drawing/2014/main" id="{548A915C-F5CE-4998-B6D4-440D30E11E53}"/>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 xmlns:a16="http://schemas.microsoft.com/office/drawing/2014/main" id="{94539F45-2D7B-4E2A-B5DA-3773ECE449BB}"/>
                  </a:ext>
                </a:extLst>
              </p:cNvPr>
              <p:cNvGrpSpPr/>
              <p:nvPr/>
            </p:nvGrpSpPr>
            <p:grpSpPr>
              <a:xfrm rot="16200000">
                <a:off x="7236935" y="2375938"/>
                <a:ext cx="356266" cy="982699"/>
                <a:chOff x="5953573" y="4656741"/>
                <a:chExt cx="284854" cy="785721"/>
              </a:xfrm>
            </p:grpSpPr>
            <p:sp>
              <p:nvSpPr>
                <p:cNvPr id="65" name="椭圆 64">
                  <a:extLst>
                    <a:ext uri="{FF2B5EF4-FFF2-40B4-BE49-F238E27FC236}">
                      <a16:creationId xmlns="" xmlns:a16="http://schemas.microsoft.com/office/drawing/2014/main" id="{09CB5209-D906-4B90-969E-F29F5F332952}"/>
                    </a:ext>
                  </a:extLst>
                </p:cNvPr>
                <p:cNvSpPr/>
                <p:nvPr/>
              </p:nvSpPr>
              <p:spPr>
                <a:xfrm>
                  <a:off x="5953573" y="5157608"/>
                  <a:ext cx="284854" cy="28485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66" name="直接连接符 65">
                  <a:extLst>
                    <a:ext uri="{FF2B5EF4-FFF2-40B4-BE49-F238E27FC236}">
                      <a16:creationId xmlns="" xmlns:a16="http://schemas.microsoft.com/office/drawing/2014/main" id="{174E2329-0121-42DB-A4B7-05F609F8A4FA}"/>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组合 39">
                <a:extLst>
                  <a:ext uri="{FF2B5EF4-FFF2-40B4-BE49-F238E27FC236}">
                    <a16:creationId xmlns="" xmlns:a16="http://schemas.microsoft.com/office/drawing/2014/main" id="{DEFA0112-86A8-41B0-A010-70F0D7973784}"/>
                  </a:ext>
                </a:extLst>
              </p:cNvPr>
              <p:cNvGrpSpPr/>
              <p:nvPr/>
            </p:nvGrpSpPr>
            <p:grpSpPr>
              <a:xfrm rot="16200000">
                <a:off x="6688945" y="1486839"/>
                <a:ext cx="356266" cy="1587835"/>
                <a:chOff x="5953573" y="4172902"/>
                <a:chExt cx="284854" cy="1269560"/>
              </a:xfrm>
            </p:grpSpPr>
            <p:sp>
              <p:nvSpPr>
                <p:cNvPr id="63" name="椭圆 62">
                  <a:extLst>
                    <a:ext uri="{FF2B5EF4-FFF2-40B4-BE49-F238E27FC236}">
                      <a16:creationId xmlns="" xmlns:a16="http://schemas.microsoft.com/office/drawing/2014/main" id="{8FDE3507-8ECF-4BB0-96B5-4BDADD8756A9}"/>
                    </a:ext>
                  </a:extLst>
                </p:cNvPr>
                <p:cNvSpPr/>
                <p:nvPr/>
              </p:nvSpPr>
              <p:spPr>
                <a:xfrm>
                  <a:off x="5953573" y="515760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64" name="直接连接符 63">
                  <a:extLst>
                    <a:ext uri="{FF2B5EF4-FFF2-40B4-BE49-F238E27FC236}">
                      <a16:creationId xmlns="" xmlns:a16="http://schemas.microsoft.com/office/drawing/2014/main" id="{74E379AA-434A-410A-B221-E990AC062BDA}"/>
                    </a:ext>
                  </a:extLst>
                </p:cNvPr>
                <p:cNvCxnSpPr>
                  <a:cxnSpLocks/>
                </p:cNvCxnSpPr>
                <p:nvPr/>
              </p:nvCxnSpPr>
              <p:spPr>
                <a:xfrm rot="5400000">
                  <a:off x="5527441" y="4715349"/>
                  <a:ext cx="10848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1" name="组合 40">
                <a:extLst>
                  <a:ext uri="{FF2B5EF4-FFF2-40B4-BE49-F238E27FC236}">
                    <a16:creationId xmlns="" xmlns:a16="http://schemas.microsoft.com/office/drawing/2014/main" id="{F204D87B-4F6B-4FF6-B656-51ECBBFB876E}"/>
                  </a:ext>
                </a:extLst>
              </p:cNvPr>
              <p:cNvGrpSpPr/>
              <p:nvPr/>
            </p:nvGrpSpPr>
            <p:grpSpPr>
              <a:xfrm rot="17526693">
                <a:off x="6772708" y="4214048"/>
                <a:ext cx="356266" cy="1587835"/>
                <a:chOff x="5953573" y="4172902"/>
                <a:chExt cx="284854" cy="1269560"/>
              </a:xfrm>
            </p:grpSpPr>
            <p:sp>
              <p:nvSpPr>
                <p:cNvPr id="61" name="椭圆 60">
                  <a:extLst>
                    <a:ext uri="{FF2B5EF4-FFF2-40B4-BE49-F238E27FC236}">
                      <a16:creationId xmlns="" xmlns:a16="http://schemas.microsoft.com/office/drawing/2014/main" id="{D2FB391E-6931-4CDB-B702-66F72E73D7BC}"/>
                    </a:ext>
                  </a:extLst>
                </p:cNvPr>
                <p:cNvSpPr/>
                <p:nvPr/>
              </p:nvSpPr>
              <p:spPr>
                <a:xfrm>
                  <a:off x="5953573" y="5157608"/>
                  <a:ext cx="284854" cy="28485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62" name="直接连接符 61">
                  <a:extLst>
                    <a:ext uri="{FF2B5EF4-FFF2-40B4-BE49-F238E27FC236}">
                      <a16:creationId xmlns="" xmlns:a16="http://schemas.microsoft.com/office/drawing/2014/main" id="{C61E01F7-1AA7-4E20-9C25-CD705D44FBA2}"/>
                    </a:ext>
                  </a:extLst>
                </p:cNvPr>
                <p:cNvCxnSpPr>
                  <a:cxnSpLocks/>
                </p:cNvCxnSpPr>
                <p:nvPr/>
              </p:nvCxnSpPr>
              <p:spPr>
                <a:xfrm rot="5400000">
                  <a:off x="5527441" y="4715349"/>
                  <a:ext cx="10848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2" name="组合 41">
                <a:extLst>
                  <a:ext uri="{FF2B5EF4-FFF2-40B4-BE49-F238E27FC236}">
                    <a16:creationId xmlns="" xmlns:a16="http://schemas.microsoft.com/office/drawing/2014/main" id="{6773C2D2-E0F2-4802-812D-F9C3A1206506}"/>
                  </a:ext>
                </a:extLst>
              </p:cNvPr>
              <p:cNvGrpSpPr/>
              <p:nvPr/>
            </p:nvGrpSpPr>
            <p:grpSpPr>
              <a:xfrm rot="4073307" flipH="1">
                <a:off x="5115289" y="4210117"/>
                <a:ext cx="356266" cy="1587835"/>
                <a:chOff x="5953573" y="4172902"/>
                <a:chExt cx="284854" cy="1269560"/>
              </a:xfrm>
            </p:grpSpPr>
            <p:sp>
              <p:nvSpPr>
                <p:cNvPr id="59" name="椭圆 58">
                  <a:extLst>
                    <a:ext uri="{FF2B5EF4-FFF2-40B4-BE49-F238E27FC236}">
                      <a16:creationId xmlns="" xmlns:a16="http://schemas.microsoft.com/office/drawing/2014/main" id="{24A099EF-B7C5-4A3E-9886-0925D9EE276E}"/>
                    </a:ext>
                  </a:extLst>
                </p:cNvPr>
                <p:cNvSpPr/>
                <p:nvPr/>
              </p:nvSpPr>
              <p:spPr>
                <a:xfrm>
                  <a:off x="5953573" y="5157608"/>
                  <a:ext cx="284854" cy="28485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60" name="直接连接符 59">
                  <a:extLst>
                    <a:ext uri="{FF2B5EF4-FFF2-40B4-BE49-F238E27FC236}">
                      <a16:creationId xmlns="" xmlns:a16="http://schemas.microsoft.com/office/drawing/2014/main" id="{D99A7CF1-97F0-4A40-8F67-4743E2A1FF4B}"/>
                    </a:ext>
                  </a:extLst>
                </p:cNvPr>
                <p:cNvCxnSpPr>
                  <a:cxnSpLocks/>
                </p:cNvCxnSpPr>
                <p:nvPr/>
              </p:nvCxnSpPr>
              <p:spPr>
                <a:xfrm rot="5400000">
                  <a:off x="5527441" y="4715349"/>
                  <a:ext cx="10848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3" name="组合 42">
                <a:extLst>
                  <a:ext uri="{FF2B5EF4-FFF2-40B4-BE49-F238E27FC236}">
                    <a16:creationId xmlns="" xmlns:a16="http://schemas.microsoft.com/office/drawing/2014/main" id="{C825D358-80FB-4052-9D77-A8ACD2441C07}"/>
                  </a:ext>
                </a:extLst>
              </p:cNvPr>
              <p:cNvGrpSpPr/>
              <p:nvPr/>
            </p:nvGrpSpPr>
            <p:grpSpPr>
              <a:xfrm flipH="1">
                <a:off x="4045231" y="2099097"/>
                <a:ext cx="2136603" cy="2646152"/>
                <a:chOff x="6225560" y="2255024"/>
                <a:chExt cx="2136603" cy="2646152"/>
              </a:xfrm>
            </p:grpSpPr>
            <p:grpSp>
              <p:nvGrpSpPr>
                <p:cNvPr id="44" name="组合 43">
                  <a:extLst>
                    <a:ext uri="{FF2B5EF4-FFF2-40B4-BE49-F238E27FC236}">
                      <a16:creationId xmlns="" xmlns:a16="http://schemas.microsoft.com/office/drawing/2014/main" id="{52A9D897-98D7-459B-A2A8-0B40CF411E6B}"/>
                    </a:ext>
                  </a:extLst>
                </p:cNvPr>
                <p:cNvGrpSpPr/>
                <p:nvPr/>
              </p:nvGrpSpPr>
              <p:grpSpPr>
                <a:xfrm rot="16200000">
                  <a:off x="7374874" y="4231693"/>
                  <a:ext cx="356266" cy="982699"/>
                  <a:chOff x="5953573" y="4656741"/>
                  <a:chExt cx="284854" cy="785721"/>
                </a:xfrm>
              </p:grpSpPr>
              <p:sp>
                <p:nvSpPr>
                  <p:cNvPr id="57" name="椭圆 56">
                    <a:extLst>
                      <a:ext uri="{FF2B5EF4-FFF2-40B4-BE49-F238E27FC236}">
                        <a16:creationId xmlns="" xmlns:a16="http://schemas.microsoft.com/office/drawing/2014/main" id="{3FAA33FF-4D5D-46CC-8159-7A39307DE5B3}"/>
                      </a:ext>
                    </a:extLst>
                  </p:cNvPr>
                  <p:cNvSpPr/>
                  <p:nvPr/>
                </p:nvSpPr>
                <p:spPr>
                  <a:xfrm>
                    <a:off x="5953573" y="515760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8" name="直接连接符 57">
                    <a:extLst>
                      <a:ext uri="{FF2B5EF4-FFF2-40B4-BE49-F238E27FC236}">
                        <a16:creationId xmlns="" xmlns:a16="http://schemas.microsoft.com/office/drawing/2014/main" id="{B0258723-CDBF-4179-83AC-AF90C532E0E0}"/>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组合 44">
                  <a:extLst>
                    <a:ext uri="{FF2B5EF4-FFF2-40B4-BE49-F238E27FC236}">
                      <a16:creationId xmlns="" xmlns:a16="http://schemas.microsoft.com/office/drawing/2014/main" id="{C039276C-1B58-454B-B8A4-04261B0CD64A}"/>
                    </a:ext>
                  </a:extLst>
                </p:cNvPr>
                <p:cNvGrpSpPr/>
                <p:nvPr/>
              </p:nvGrpSpPr>
              <p:grpSpPr>
                <a:xfrm rot="16200000">
                  <a:off x="7691105" y="3559391"/>
                  <a:ext cx="356266" cy="982699"/>
                  <a:chOff x="5953573" y="4656741"/>
                  <a:chExt cx="284854" cy="785721"/>
                </a:xfrm>
              </p:grpSpPr>
              <p:sp>
                <p:nvSpPr>
                  <p:cNvPr id="55" name="椭圆 54">
                    <a:extLst>
                      <a:ext uri="{FF2B5EF4-FFF2-40B4-BE49-F238E27FC236}">
                        <a16:creationId xmlns="" xmlns:a16="http://schemas.microsoft.com/office/drawing/2014/main" id="{7A9729CA-70D0-476E-9F3A-74693E427B56}"/>
                      </a:ext>
                    </a:extLst>
                  </p:cNvPr>
                  <p:cNvSpPr/>
                  <p:nvPr/>
                </p:nvSpPr>
                <p:spPr>
                  <a:xfrm>
                    <a:off x="5953573" y="5157608"/>
                    <a:ext cx="284854" cy="28485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6" name="直接连接符 55">
                    <a:extLst>
                      <a:ext uri="{FF2B5EF4-FFF2-40B4-BE49-F238E27FC236}">
                        <a16:creationId xmlns="" xmlns:a16="http://schemas.microsoft.com/office/drawing/2014/main" id="{13ADA5B4-5AEC-4AED-8929-F4A805B5CAE2}"/>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6" name="组合 45">
                  <a:extLst>
                    <a:ext uri="{FF2B5EF4-FFF2-40B4-BE49-F238E27FC236}">
                      <a16:creationId xmlns="" xmlns:a16="http://schemas.microsoft.com/office/drawing/2014/main" id="{7F254CD7-8177-47AC-82F4-8FD76BD34B30}"/>
                    </a:ext>
                  </a:extLst>
                </p:cNvPr>
                <p:cNvGrpSpPr/>
                <p:nvPr/>
              </p:nvGrpSpPr>
              <p:grpSpPr>
                <a:xfrm rot="16200000">
                  <a:off x="7692681" y="3057695"/>
                  <a:ext cx="356266" cy="982699"/>
                  <a:chOff x="5953573" y="4656741"/>
                  <a:chExt cx="284854" cy="785721"/>
                </a:xfrm>
              </p:grpSpPr>
              <p:sp>
                <p:nvSpPr>
                  <p:cNvPr id="53" name="椭圆 52">
                    <a:extLst>
                      <a:ext uri="{FF2B5EF4-FFF2-40B4-BE49-F238E27FC236}">
                        <a16:creationId xmlns="" xmlns:a16="http://schemas.microsoft.com/office/drawing/2014/main" id="{BECCD1AC-65AE-4F17-8089-FE2E45671991}"/>
                      </a:ext>
                    </a:extLst>
                  </p:cNvPr>
                  <p:cNvSpPr/>
                  <p:nvPr/>
                </p:nvSpPr>
                <p:spPr>
                  <a:xfrm>
                    <a:off x="5953573" y="515760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4" name="直接连接符 53">
                    <a:extLst>
                      <a:ext uri="{FF2B5EF4-FFF2-40B4-BE49-F238E27FC236}">
                        <a16:creationId xmlns="" xmlns:a16="http://schemas.microsoft.com/office/drawing/2014/main" id="{36765007-212A-47ED-8FD5-79998BF9941C}"/>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组合 46">
                  <a:extLst>
                    <a:ext uri="{FF2B5EF4-FFF2-40B4-BE49-F238E27FC236}">
                      <a16:creationId xmlns="" xmlns:a16="http://schemas.microsoft.com/office/drawing/2014/main" id="{FD17F473-FCCB-4823-A5D4-D1874483AA48}"/>
                    </a:ext>
                  </a:extLst>
                </p:cNvPr>
                <p:cNvGrpSpPr/>
                <p:nvPr/>
              </p:nvGrpSpPr>
              <p:grpSpPr>
                <a:xfrm rot="16200000">
                  <a:off x="7389335" y="2528338"/>
                  <a:ext cx="356266" cy="982699"/>
                  <a:chOff x="5953573" y="4656741"/>
                  <a:chExt cx="284854" cy="785721"/>
                </a:xfrm>
              </p:grpSpPr>
              <p:sp>
                <p:nvSpPr>
                  <p:cNvPr id="51" name="椭圆 50">
                    <a:extLst>
                      <a:ext uri="{FF2B5EF4-FFF2-40B4-BE49-F238E27FC236}">
                        <a16:creationId xmlns="" xmlns:a16="http://schemas.microsoft.com/office/drawing/2014/main" id="{12D459C8-DE72-4104-807F-D9BA59AAA48B}"/>
                      </a:ext>
                    </a:extLst>
                  </p:cNvPr>
                  <p:cNvSpPr/>
                  <p:nvPr/>
                </p:nvSpPr>
                <p:spPr>
                  <a:xfrm>
                    <a:off x="5953573" y="5157608"/>
                    <a:ext cx="284854" cy="28485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2" name="直接连接符 51">
                    <a:extLst>
                      <a:ext uri="{FF2B5EF4-FFF2-40B4-BE49-F238E27FC236}">
                        <a16:creationId xmlns="" xmlns:a16="http://schemas.microsoft.com/office/drawing/2014/main" id="{203459E6-9DFC-46EC-9044-F4D7FDAD8F2C}"/>
                      </a:ext>
                    </a:extLst>
                  </p:cNvPr>
                  <p:cNvCxnSpPr>
                    <a:cxnSpLocks/>
                  </p:cNvCxnSpPr>
                  <p:nvPr/>
                </p:nvCxnSpPr>
                <p:spPr>
                  <a:xfrm>
                    <a:off x="6096000" y="4656741"/>
                    <a:ext cx="0" cy="60105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组合 47">
                  <a:extLst>
                    <a:ext uri="{FF2B5EF4-FFF2-40B4-BE49-F238E27FC236}">
                      <a16:creationId xmlns="" xmlns:a16="http://schemas.microsoft.com/office/drawing/2014/main" id="{A8BF4101-5679-41A3-ACD7-636A8192A678}"/>
                    </a:ext>
                  </a:extLst>
                </p:cNvPr>
                <p:cNvGrpSpPr/>
                <p:nvPr/>
              </p:nvGrpSpPr>
              <p:grpSpPr>
                <a:xfrm rot="16200000">
                  <a:off x="6841345" y="1639239"/>
                  <a:ext cx="356266" cy="1587835"/>
                  <a:chOff x="5953573" y="4172902"/>
                  <a:chExt cx="284854" cy="1269560"/>
                </a:xfrm>
              </p:grpSpPr>
              <p:sp>
                <p:nvSpPr>
                  <p:cNvPr id="49" name="椭圆 48">
                    <a:extLst>
                      <a:ext uri="{FF2B5EF4-FFF2-40B4-BE49-F238E27FC236}">
                        <a16:creationId xmlns="" xmlns:a16="http://schemas.microsoft.com/office/drawing/2014/main" id="{C43E2EFE-AE2B-4D10-BBAF-003FE8D3878D}"/>
                      </a:ext>
                    </a:extLst>
                  </p:cNvPr>
                  <p:cNvSpPr/>
                  <p:nvPr/>
                </p:nvSpPr>
                <p:spPr>
                  <a:xfrm>
                    <a:off x="5953573" y="5157608"/>
                    <a:ext cx="284854" cy="284854"/>
                  </a:xfrm>
                  <a:prstGeom prst="ellipse">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0" name="直接连接符 49">
                    <a:extLst>
                      <a:ext uri="{FF2B5EF4-FFF2-40B4-BE49-F238E27FC236}">
                        <a16:creationId xmlns="" xmlns:a16="http://schemas.microsoft.com/office/drawing/2014/main" id="{FAAF5EF2-5EC1-4FA6-97E1-FBBC619B6CFE}"/>
                      </a:ext>
                    </a:extLst>
                  </p:cNvPr>
                  <p:cNvCxnSpPr>
                    <a:cxnSpLocks/>
                  </p:cNvCxnSpPr>
                  <p:nvPr/>
                </p:nvCxnSpPr>
                <p:spPr>
                  <a:xfrm rot="5400000">
                    <a:off x="5527441" y="4715349"/>
                    <a:ext cx="10848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grpSp>
      </p:grpSp>
      <p:grpSp>
        <p:nvGrpSpPr>
          <p:cNvPr id="78" name="组合 77">
            <a:extLst>
              <a:ext uri="{FF2B5EF4-FFF2-40B4-BE49-F238E27FC236}">
                <a16:creationId xmlns="" xmlns:a16="http://schemas.microsoft.com/office/drawing/2014/main" id="{9D0D8CFE-D90E-46AF-A6B4-EFAC60FE6368}"/>
              </a:ext>
            </a:extLst>
          </p:cNvPr>
          <p:cNvGrpSpPr/>
          <p:nvPr/>
        </p:nvGrpSpPr>
        <p:grpSpPr>
          <a:xfrm>
            <a:off x="3996761" y="1236772"/>
            <a:ext cx="4360389" cy="830997"/>
            <a:chOff x="3258004" y="1580556"/>
            <a:chExt cx="5924535" cy="830997"/>
          </a:xfrm>
        </p:grpSpPr>
        <p:sp>
          <p:nvSpPr>
            <p:cNvPr id="79" name="文本框 1">
              <a:extLst>
                <a:ext uri="{FF2B5EF4-FFF2-40B4-BE49-F238E27FC236}">
                  <a16:creationId xmlns="" xmlns:a16="http://schemas.microsoft.com/office/drawing/2014/main" id="{7069DD3C-2D25-412F-B657-D74B9BD95497}"/>
                </a:ext>
              </a:extLst>
            </p:cNvPr>
            <p:cNvSpPr txBox="1"/>
            <p:nvPr/>
          </p:nvSpPr>
          <p:spPr>
            <a:xfrm>
              <a:off x="3258004" y="1580556"/>
              <a:ext cx="5924535" cy="830997"/>
            </a:xfrm>
            <a:prstGeom prst="rect">
              <a:avLst/>
            </a:prstGeom>
            <a:noFill/>
            <a:ln w="9525">
              <a:noFill/>
              <a:miter/>
            </a:ln>
          </p:spPr>
          <p:txBody>
            <a:bodyPr wrap="square">
              <a:spAutoFit/>
            </a:bodyPr>
            <a:lstStyle/>
            <a:p>
              <a:r>
                <a:rPr lang="zh-CN" altLang="en-US" sz="2400" b="1" dirty="0">
                  <a:solidFill>
                    <a:srgbClr val="232526"/>
                  </a:solidFill>
                  <a:latin typeface="微软雅黑" panose="020B0503020204020204" pitchFamily="34" charset="-122"/>
                  <a:ea typeface="微软雅黑" panose="020B0503020204020204" pitchFamily="34" charset="-122"/>
                  <a:cs typeface="+mn-ea"/>
                  <a:sym typeface="+mn-lt"/>
                </a:rPr>
                <a:t>检索能力的</a:t>
              </a:r>
              <a:r>
                <a:rPr lang="en-US" altLang="zh-CN" sz="2400" b="1" dirty="0">
                  <a:solidFill>
                    <a:srgbClr val="232526"/>
                  </a:solidFill>
                  <a:latin typeface="微软雅黑" panose="020B0503020204020204" pitchFamily="34" charset="-122"/>
                  <a:ea typeface="微软雅黑" panose="020B0503020204020204" pitchFamily="34" charset="-122"/>
                  <a:cs typeface="+mn-ea"/>
                  <a:sym typeface="+mn-lt"/>
                </a:rPr>
                <a:t>13</a:t>
              </a:r>
              <a:r>
                <a:rPr lang="zh-CN" altLang="en-US" sz="2400" b="1" dirty="0">
                  <a:solidFill>
                    <a:srgbClr val="232526"/>
                  </a:solidFill>
                  <a:latin typeface="微软雅黑" panose="020B0503020204020204" pitchFamily="34" charset="-122"/>
                  <a:ea typeface="微软雅黑" panose="020B0503020204020204" pitchFamily="34" charset="-122"/>
                  <a:cs typeface="+mn-ea"/>
                  <a:sym typeface="+mn-lt"/>
                </a:rPr>
                <a:t>个典型应用场景</a:t>
              </a:r>
              <a:endParaRPr lang="zh-CN" altLang="en-US" sz="2400" b="1" noProof="1">
                <a:solidFill>
                  <a:srgbClr val="232526"/>
                </a:solidFill>
                <a:latin typeface="微软雅黑" panose="020B0503020204020204" pitchFamily="34" charset="-122"/>
                <a:ea typeface="微软雅黑" panose="020B0503020204020204" pitchFamily="34" charset="-122"/>
                <a:cs typeface="+mn-ea"/>
                <a:sym typeface="+mn-lt"/>
              </a:endParaRPr>
            </a:p>
          </p:txBody>
        </p:sp>
        <p:cxnSp>
          <p:nvCxnSpPr>
            <p:cNvPr id="80" name="直接连接符 79">
              <a:extLst>
                <a:ext uri="{FF2B5EF4-FFF2-40B4-BE49-F238E27FC236}">
                  <a16:creationId xmlns="" xmlns:a16="http://schemas.microsoft.com/office/drawing/2014/main" id="{9D4EBF0C-BB53-437C-8472-576377D968EC}"/>
                </a:ext>
              </a:extLst>
            </p:cNvPr>
            <p:cNvCxnSpPr>
              <a:cxnSpLocks/>
            </p:cNvCxnSpPr>
            <p:nvPr/>
          </p:nvCxnSpPr>
          <p:spPr>
            <a:xfrm flipH="1">
              <a:off x="3454536" y="2050178"/>
              <a:ext cx="51742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969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181600" y="92446"/>
            <a:ext cx="6924675" cy="480164"/>
            <a:chOff x="5167600" y="113199"/>
            <a:chExt cx="7010400" cy="480164"/>
          </a:xfrm>
          <a:solidFill>
            <a:schemeClr val="accent2">
              <a:lumMod val="75000"/>
            </a:schemeClr>
          </a:solidFill>
        </p:grpSpPr>
        <p:sp>
          <p:nvSpPr>
            <p:cNvPr id="5" name="矩形 4"/>
            <p:cNvSpPr/>
            <p:nvPr/>
          </p:nvSpPr>
          <p:spPr>
            <a:xfrm>
              <a:off x="5167600" y="113199"/>
              <a:ext cx="7010400" cy="480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500259" y="158901"/>
              <a:ext cx="4341441" cy="400110"/>
            </a:xfrm>
            <a:prstGeom prst="rect">
              <a:avLst/>
            </a:prstGeom>
            <a:grp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sym typeface="+mn-ea"/>
                </a:rPr>
                <a:t>检索能力是我事务所的核心能力之一</a:t>
              </a:r>
            </a:p>
          </p:txBody>
        </p:sp>
      </p:gr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优势业务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5" name="任意多边形: 形状 4"/>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7" name="任意多边形: 形状 7"/>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81" name="文本框 1">
            <a:extLst>
              <a:ext uri="{FF2B5EF4-FFF2-40B4-BE49-F238E27FC236}">
                <a16:creationId xmlns="" xmlns:a16="http://schemas.microsoft.com/office/drawing/2014/main" id="{2BF09C5A-05A6-49AE-BE2A-197AD852D3F6}"/>
              </a:ext>
            </a:extLst>
          </p:cNvPr>
          <p:cNvSpPr txBox="1">
            <a:spLocks noChangeArrowheads="1"/>
          </p:cNvSpPr>
          <p:nvPr/>
        </p:nvSpPr>
        <p:spPr bwMode="auto">
          <a:xfrm>
            <a:off x="1361209" y="1518170"/>
            <a:ext cx="6613071" cy="4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cs typeface="+mn-ea"/>
                <a:sym typeface="+mn-lt"/>
              </a:rPr>
              <a:t>需求分析与方案制定：</a:t>
            </a:r>
            <a:endParaRPr lang="en-US" altLang="zh-CN" b="1" dirty="0">
              <a:solidFill>
                <a:schemeClr val="accent1"/>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根据不同需求场景和检索目的制定检索方案，核心输出物为</a:t>
            </a:r>
            <a:r>
              <a:rPr lang="zh-CN" altLang="en-US" sz="1400" b="1" dirty="0">
                <a:solidFill>
                  <a:schemeClr val="accent1">
                    <a:lumMod val="75000"/>
                  </a:schemeClr>
                </a:solidFill>
                <a:latin typeface="微软雅黑" panose="020B0503020204020204" pitchFamily="34" charset="-122"/>
                <a:ea typeface="微软雅黑" panose="020B0503020204020204" pitchFamily="34" charset="-122"/>
                <a:cs typeface="+mn-ea"/>
                <a:sym typeface="+mn-lt"/>
              </a:rPr>
              <a:t>检索要素表</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及</a:t>
            </a:r>
            <a:r>
              <a:rPr lang="zh-CN" altLang="en-US" sz="1400" b="1" dirty="0">
                <a:solidFill>
                  <a:schemeClr val="accent1">
                    <a:lumMod val="75000"/>
                  </a:schemeClr>
                </a:solidFill>
                <a:latin typeface="微软雅黑" panose="020B0503020204020204" pitchFamily="34" charset="-122"/>
                <a:ea typeface="微软雅黑" panose="020B0503020204020204" pitchFamily="34" charset="-122"/>
                <a:cs typeface="+mn-ea"/>
                <a:sym typeface="+mn-lt"/>
              </a:rPr>
              <a:t>检索方案</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，一般在查全与查准之间找到恰当的平衡点。</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5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cs typeface="+mn-ea"/>
                <a:sym typeface="+mn-lt"/>
              </a:rPr>
              <a:t>根据检索要素表及方案执行检索</a:t>
            </a:r>
            <a:r>
              <a:rPr lang="zh-CN" altLang="en-US" b="1" dirty="0">
                <a:solidFill>
                  <a:schemeClr val="accent1"/>
                </a:solidFill>
                <a:latin typeface="微软雅黑" panose="020B0503020204020204" pitchFamily="34" charset="-122"/>
                <a:ea typeface="微软雅黑" panose="020B0503020204020204" pitchFamily="34" charset="-122"/>
                <a:cs typeface="+mn-ea"/>
                <a:sym typeface="Wingdings" panose="05000000000000000000" pitchFamily="2" charset="2"/>
              </a:rPr>
              <a:t>：</a:t>
            </a:r>
            <a:endParaRPr lang="en-US" altLang="zh-CN" b="1" dirty="0">
              <a:solidFill>
                <a:schemeClr val="accent1"/>
              </a:solidFill>
              <a:latin typeface="微软雅黑" panose="020B0503020204020204" pitchFamily="34" charset="-122"/>
              <a:ea typeface="微软雅黑" panose="020B0503020204020204" pitchFamily="34" charset="-122"/>
              <a:cs typeface="+mn-ea"/>
              <a:sym typeface="Wingdings" panose="05000000000000000000" pitchFamily="2" charset="2"/>
            </a:endParaRPr>
          </a:p>
          <a:p>
            <a:pPr>
              <a:lnSpc>
                <a:spcPct val="15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rPr>
              <a:t>（</a:t>
            </a:r>
            <a:r>
              <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rPr>
              <a:t>1</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rPr>
              <a:t>）试检与初检，对检索方案评估调整以及对可达成性评估及文献规模进行评估</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endParaRPr>
          </a:p>
          <a:p>
            <a:pPr>
              <a:lnSpc>
                <a:spcPct val="15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rPr>
              <a:t>（</a:t>
            </a:r>
            <a:r>
              <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rPr>
              <a:t>2</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Wingdings" panose="05000000000000000000" pitchFamily="2" charset="2"/>
              </a:rPr>
              <a:t>）执行检索方案，输出完整检索文献集</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a:p>
            <a:pPr>
              <a:lnSpc>
                <a:spcPct val="150000"/>
              </a:lnSpc>
            </a:pPr>
            <a:endParaRPr lang="zh-CN" altLang="en-US" sz="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cs typeface="+mn-ea"/>
                <a:sym typeface="+mn-lt"/>
              </a:rPr>
              <a:t>样本去噪与标引：</a:t>
            </a:r>
            <a:endParaRPr lang="en-US" altLang="zh-CN" b="1" dirty="0">
              <a:solidFill>
                <a:schemeClr val="accent1"/>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去除明显与检索目的无关的文献，对剩余的根据要素关联度进行分类和排序</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a:p>
            <a:pPr>
              <a:lnSpc>
                <a:spcPct val="150000"/>
              </a:lnSpc>
            </a:pPr>
            <a:endParaRPr lang="en-US" altLang="zh-CN" sz="500" dirty="0">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b="1" dirty="0">
                <a:solidFill>
                  <a:schemeClr val="accent1"/>
                </a:solidFill>
                <a:latin typeface="微软雅黑" panose="020B0503020204020204" pitchFamily="34" charset="-122"/>
                <a:ea typeface="微软雅黑" panose="020B0503020204020204" pitchFamily="34" charset="-122"/>
                <a:cs typeface="+mn-ea"/>
                <a:sym typeface="+mn-lt"/>
              </a:rPr>
              <a:t>分析与形成结论：</a:t>
            </a:r>
            <a:endParaRPr lang="en-US" altLang="zh-CN" b="1" dirty="0">
              <a:solidFill>
                <a:schemeClr val="accent1"/>
              </a:solidFill>
              <a:latin typeface="微软雅黑" panose="020B0503020204020204" pitchFamily="34" charset="-122"/>
              <a:ea typeface="微软雅黑" panose="020B0503020204020204" pitchFamily="34" charset="-122"/>
              <a:cs typeface="+mn-ea"/>
              <a:sym typeface="+mn-lt"/>
            </a:endParaRPr>
          </a:p>
          <a:p>
            <a:pPr>
              <a:lnSpc>
                <a:spcPct val="150000"/>
              </a:lnSpc>
            </a:pP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对符合条件的文献样本进行多维度分析，形成</a:t>
            </a:r>
            <a:r>
              <a:rPr lang="zh-CN" altLang="en-US" sz="1400" b="1" dirty="0">
                <a:solidFill>
                  <a:schemeClr val="accent1">
                    <a:lumMod val="75000"/>
                  </a:schemeClr>
                </a:solidFill>
                <a:latin typeface="微软雅黑" panose="020B0503020204020204" pitchFamily="34" charset="-122"/>
                <a:ea typeface="微软雅黑" panose="020B0503020204020204" pitchFamily="34" charset="-122"/>
                <a:cs typeface="+mn-ea"/>
                <a:sym typeface="+mn-lt"/>
              </a:rPr>
              <a:t>以业务语言表达的结论</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a:t>
            </a:r>
          </a:p>
        </p:txBody>
      </p:sp>
      <p:sp>
        <p:nvSpPr>
          <p:cNvPr id="82" name="文本框 1">
            <a:extLst>
              <a:ext uri="{FF2B5EF4-FFF2-40B4-BE49-F238E27FC236}">
                <a16:creationId xmlns="" xmlns:a16="http://schemas.microsoft.com/office/drawing/2014/main" id="{F0993694-1324-4A93-8960-3FD9EA973529}"/>
              </a:ext>
            </a:extLst>
          </p:cNvPr>
          <p:cNvSpPr txBox="1">
            <a:spLocks noChangeArrowheads="1"/>
          </p:cNvSpPr>
          <p:nvPr/>
        </p:nvSpPr>
        <p:spPr bwMode="auto">
          <a:xfrm>
            <a:off x="1458537" y="911155"/>
            <a:ext cx="2698175" cy="523220"/>
          </a:xfrm>
          <a:prstGeom prst="rect">
            <a:avLst/>
          </a:prstGeom>
          <a:solidFill>
            <a:schemeClr val="accent1"/>
          </a:solidFill>
          <a:ln>
            <a:noFill/>
          </a:ln>
        </p:spPr>
        <p:txBody>
          <a:bodyPr wrap="none">
            <a:spAutoFit/>
          </a:bodyPr>
          <a:lstStyle/>
          <a:p>
            <a:r>
              <a:rPr lang="zh-CN" altLang="en-US" sz="2800" dirty="0">
                <a:solidFill>
                  <a:schemeClr val="bg1"/>
                </a:solidFill>
                <a:latin typeface="微软雅黑" panose="020B0503020204020204" pitchFamily="34" charset="-122"/>
                <a:ea typeface="微软雅黑" panose="020B0503020204020204" pitchFamily="34" charset="-122"/>
                <a:cs typeface="+mn-ea"/>
                <a:sym typeface="+mn-lt"/>
              </a:rPr>
              <a:t>检索工作方法论</a:t>
            </a:r>
          </a:p>
        </p:txBody>
      </p:sp>
      <p:grpSp>
        <p:nvGrpSpPr>
          <p:cNvPr id="118" name="组合 117">
            <a:extLst>
              <a:ext uri="{FF2B5EF4-FFF2-40B4-BE49-F238E27FC236}">
                <a16:creationId xmlns="" xmlns:a16="http://schemas.microsoft.com/office/drawing/2014/main" id="{C85BF237-6AE3-4A1F-85AB-31708FF7E1AB}"/>
              </a:ext>
            </a:extLst>
          </p:cNvPr>
          <p:cNvGrpSpPr/>
          <p:nvPr/>
        </p:nvGrpSpPr>
        <p:grpSpPr>
          <a:xfrm>
            <a:off x="7521821" y="3395317"/>
            <a:ext cx="4000584" cy="2406333"/>
            <a:chOff x="7701996" y="2433719"/>
            <a:chExt cx="4000584" cy="2406333"/>
          </a:xfrm>
        </p:grpSpPr>
        <p:sp>
          <p:nvSpPr>
            <p:cNvPr id="85" name="文本框 14">
              <a:extLst>
                <a:ext uri="{FF2B5EF4-FFF2-40B4-BE49-F238E27FC236}">
                  <a16:creationId xmlns="" xmlns:a16="http://schemas.microsoft.com/office/drawing/2014/main" id="{F125D5CA-205C-4C4C-BA17-8682B5D11EFE}"/>
                </a:ext>
              </a:extLst>
            </p:cNvPr>
            <p:cNvSpPr txBox="1">
              <a:spLocks noChangeArrowheads="1"/>
            </p:cNvSpPr>
            <p:nvPr/>
          </p:nvSpPr>
          <p:spPr bwMode="auto">
            <a:xfrm>
              <a:off x="9154639" y="4501498"/>
              <a:ext cx="1210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cs typeface="+mn-ea"/>
                  <a:sym typeface="+mn-lt"/>
                </a:rPr>
                <a:t>检索方法论</a:t>
              </a:r>
            </a:p>
          </p:txBody>
        </p:sp>
        <p:grpSp>
          <p:nvGrpSpPr>
            <p:cNvPr id="115" name="组合 114">
              <a:extLst>
                <a:ext uri="{FF2B5EF4-FFF2-40B4-BE49-F238E27FC236}">
                  <a16:creationId xmlns="" xmlns:a16="http://schemas.microsoft.com/office/drawing/2014/main" id="{D85DF171-7FD3-4477-930B-B8B21B0909E7}"/>
                </a:ext>
              </a:extLst>
            </p:cNvPr>
            <p:cNvGrpSpPr/>
            <p:nvPr/>
          </p:nvGrpSpPr>
          <p:grpSpPr>
            <a:xfrm>
              <a:off x="7701996" y="2433719"/>
              <a:ext cx="4000584" cy="1768421"/>
              <a:chOff x="7607403" y="2420312"/>
              <a:chExt cx="4000584" cy="1768421"/>
            </a:xfrm>
          </p:grpSpPr>
          <p:sp>
            <p:nvSpPr>
              <p:cNvPr id="87" name="椭圆 86">
                <a:extLst>
                  <a:ext uri="{FF2B5EF4-FFF2-40B4-BE49-F238E27FC236}">
                    <a16:creationId xmlns="" xmlns:a16="http://schemas.microsoft.com/office/drawing/2014/main" id="{ECC29AFB-C4A3-4BC4-9EA0-E39E36786620}"/>
                  </a:ext>
                </a:extLst>
              </p:cNvPr>
              <p:cNvSpPr/>
              <p:nvPr/>
            </p:nvSpPr>
            <p:spPr bwMode="auto">
              <a:xfrm>
                <a:off x="7607403" y="2435692"/>
                <a:ext cx="1057576" cy="6569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noProof="1">
                  <a:solidFill>
                    <a:schemeClr val="bg1"/>
                  </a:solidFill>
                  <a:latin typeface="微软雅黑" panose="020B0503020204020204" pitchFamily="34" charset="-122"/>
                  <a:ea typeface="微软雅黑" panose="020B0503020204020204" pitchFamily="34" charset="-122"/>
                  <a:cs typeface="+mn-ea"/>
                  <a:sym typeface="+mn-lt"/>
                </a:endParaRPr>
              </a:p>
            </p:txBody>
          </p:sp>
          <p:cxnSp>
            <p:nvCxnSpPr>
              <p:cNvPr id="90" name="直接箭头连接符 89">
                <a:extLst>
                  <a:ext uri="{FF2B5EF4-FFF2-40B4-BE49-F238E27FC236}">
                    <a16:creationId xmlns="" xmlns:a16="http://schemas.microsoft.com/office/drawing/2014/main" id="{169D0E5B-4BBC-454F-98C8-1EFABD9DD627}"/>
                  </a:ext>
                </a:extLst>
              </p:cNvPr>
              <p:cNvCxnSpPr>
                <a:cxnSpLocks/>
                <a:stCxn id="97" idx="3"/>
                <a:endCxn id="102" idx="2"/>
              </p:cNvCxnSpPr>
              <p:nvPr/>
            </p:nvCxnSpPr>
            <p:spPr bwMode="auto">
              <a:xfrm flipV="1">
                <a:off x="10170231" y="2756079"/>
                <a:ext cx="334950" cy="1855"/>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直接箭头连接符 90">
                <a:extLst>
                  <a:ext uri="{FF2B5EF4-FFF2-40B4-BE49-F238E27FC236}">
                    <a16:creationId xmlns="" xmlns:a16="http://schemas.microsoft.com/office/drawing/2014/main" id="{3DF76D19-2036-4D53-89F4-21E5E72758FE}"/>
                  </a:ext>
                </a:extLst>
              </p:cNvPr>
              <p:cNvCxnSpPr>
                <a:cxnSpLocks/>
                <a:stCxn id="102" idx="4"/>
                <a:endCxn id="89" idx="0"/>
              </p:cNvCxnSpPr>
              <p:nvPr/>
            </p:nvCxnSpPr>
            <p:spPr bwMode="auto">
              <a:xfrm>
                <a:off x="11033969" y="3084530"/>
                <a:ext cx="5166" cy="41334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2" name="直接箭头连接符 91">
                <a:extLst>
                  <a:ext uri="{FF2B5EF4-FFF2-40B4-BE49-F238E27FC236}">
                    <a16:creationId xmlns="" xmlns:a16="http://schemas.microsoft.com/office/drawing/2014/main" id="{AF2DE82F-49FE-406E-B696-2D2D40EAC119}"/>
                  </a:ext>
                </a:extLst>
              </p:cNvPr>
              <p:cNvCxnSpPr>
                <a:cxnSpLocks/>
                <a:endCxn id="88" idx="2"/>
              </p:cNvCxnSpPr>
              <p:nvPr/>
            </p:nvCxnSpPr>
            <p:spPr bwMode="auto">
              <a:xfrm flipV="1">
                <a:off x="8664979" y="2748763"/>
                <a:ext cx="402446" cy="15158"/>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直接箭头连接符 92">
                <a:extLst>
                  <a:ext uri="{FF2B5EF4-FFF2-40B4-BE49-F238E27FC236}">
                    <a16:creationId xmlns="" xmlns:a16="http://schemas.microsoft.com/office/drawing/2014/main" id="{9F7E7774-8ED2-4C67-A94D-233813737B7C}"/>
                  </a:ext>
                </a:extLst>
              </p:cNvPr>
              <p:cNvCxnSpPr>
                <a:cxnSpLocks/>
                <a:stCxn id="110" idx="1"/>
                <a:endCxn id="96" idx="3"/>
              </p:cNvCxnSpPr>
              <p:nvPr/>
            </p:nvCxnSpPr>
            <p:spPr bwMode="auto">
              <a:xfrm flipH="1">
                <a:off x="8601482" y="3837237"/>
                <a:ext cx="528141" cy="10764"/>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文本框 9">
                <a:extLst>
                  <a:ext uri="{FF2B5EF4-FFF2-40B4-BE49-F238E27FC236}">
                    <a16:creationId xmlns="" xmlns:a16="http://schemas.microsoft.com/office/drawing/2014/main" id="{E59DAE68-B493-49C3-9389-8547F4346001}"/>
                  </a:ext>
                </a:extLst>
              </p:cNvPr>
              <p:cNvSpPr txBox="1">
                <a:spLocks noChangeArrowheads="1"/>
              </p:cNvSpPr>
              <p:nvPr/>
            </p:nvSpPr>
            <p:spPr bwMode="auto">
              <a:xfrm>
                <a:off x="7691740" y="2604037"/>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需求分析</a:t>
                </a:r>
              </a:p>
            </p:txBody>
          </p:sp>
          <p:grpSp>
            <p:nvGrpSpPr>
              <p:cNvPr id="104" name="组合 103">
                <a:extLst>
                  <a:ext uri="{FF2B5EF4-FFF2-40B4-BE49-F238E27FC236}">
                    <a16:creationId xmlns="" xmlns:a16="http://schemas.microsoft.com/office/drawing/2014/main" id="{48B1EFCB-DCFE-4DD6-B2A3-09C07549393E}"/>
                  </a:ext>
                </a:extLst>
              </p:cNvPr>
              <p:cNvGrpSpPr/>
              <p:nvPr/>
            </p:nvGrpSpPr>
            <p:grpSpPr>
              <a:xfrm>
                <a:off x="10503418" y="3497870"/>
                <a:ext cx="1071434" cy="654676"/>
                <a:chOff x="7593545" y="3849702"/>
                <a:chExt cx="1071434" cy="654676"/>
              </a:xfrm>
            </p:grpSpPr>
            <p:sp>
              <p:nvSpPr>
                <p:cNvPr id="89" name="矩形 88">
                  <a:extLst>
                    <a:ext uri="{FF2B5EF4-FFF2-40B4-BE49-F238E27FC236}">
                      <a16:creationId xmlns="" xmlns:a16="http://schemas.microsoft.com/office/drawing/2014/main" id="{199E1FD0-FFE9-4366-BEBF-9E7775A426EC}"/>
                    </a:ext>
                  </a:extLst>
                </p:cNvPr>
                <p:cNvSpPr/>
                <p:nvPr/>
              </p:nvSpPr>
              <p:spPr bwMode="auto">
                <a:xfrm>
                  <a:off x="7593545" y="3849702"/>
                  <a:ext cx="1071434" cy="6546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noProof="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5" name="文本框 10">
                  <a:extLst>
                    <a:ext uri="{FF2B5EF4-FFF2-40B4-BE49-F238E27FC236}">
                      <a16:creationId xmlns="" xmlns:a16="http://schemas.microsoft.com/office/drawing/2014/main" id="{E385441F-CB6E-4519-AA20-F2B5E277E913}"/>
                    </a:ext>
                  </a:extLst>
                </p:cNvPr>
                <p:cNvSpPr txBox="1">
                  <a:spLocks noChangeArrowheads="1"/>
                </p:cNvSpPr>
                <p:nvPr/>
              </p:nvSpPr>
              <p:spPr bwMode="auto">
                <a:xfrm>
                  <a:off x="7653333" y="4001124"/>
                  <a:ext cx="1005311" cy="33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标引去噪</a:t>
                  </a:r>
                </a:p>
              </p:txBody>
            </p:sp>
          </p:grpSp>
          <p:grpSp>
            <p:nvGrpSpPr>
              <p:cNvPr id="100" name="组合 99">
                <a:extLst>
                  <a:ext uri="{FF2B5EF4-FFF2-40B4-BE49-F238E27FC236}">
                    <a16:creationId xmlns="" xmlns:a16="http://schemas.microsoft.com/office/drawing/2014/main" id="{FEAA07FE-6ED1-40DD-8614-B692CFE201FF}"/>
                  </a:ext>
                </a:extLst>
              </p:cNvPr>
              <p:cNvGrpSpPr/>
              <p:nvPr/>
            </p:nvGrpSpPr>
            <p:grpSpPr>
              <a:xfrm>
                <a:off x="7607403" y="3531831"/>
                <a:ext cx="1077373" cy="656902"/>
                <a:chOff x="9652868" y="3847476"/>
                <a:chExt cx="1077373" cy="656902"/>
              </a:xfrm>
            </p:grpSpPr>
            <p:sp>
              <p:nvSpPr>
                <p:cNvPr id="86" name="圆角矩形 18">
                  <a:extLst>
                    <a:ext uri="{FF2B5EF4-FFF2-40B4-BE49-F238E27FC236}">
                      <a16:creationId xmlns="" xmlns:a16="http://schemas.microsoft.com/office/drawing/2014/main" id="{6B689167-2917-4C68-A774-4CE27D776C84}"/>
                    </a:ext>
                  </a:extLst>
                </p:cNvPr>
                <p:cNvSpPr/>
                <p:nvPr/>
              </p:nvSpPr>
              <p:spPr bwMode="auto">
                <a:xfrm>
                  <a:off x="9652868" y="3847476"/>
                  <a:ext cx="1077373" cy="6569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noProof="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6" name="文本框 11">
                  <a:extLst>
                    <a:ext uri="{FF2B5EF4-FFF2-40B4-BE49-F238E27FC236}">
                      <a16:creationId xmlns="" xmlns:a16="http://schemas.microsoft.com/office/drawing/2014/main" id="{5617F25E-D9C7-47D3-80E3-8B4147E676B3}"/>
                    </a:ext>
                  </a:extLst>
                </p:cNvPr>
                <p:cNvSpPr txBox="1">
                  <a:spLocks noChangeArrowheads="1"/>
                </p:cNvSpPr>
                <p:nvPr/>
              </p:nvSpPr>
              <p:spPr bwMode="auto">
                <a:xfrm>
                  <a:off x="9744136" y="3902036"/>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可交付的</a:t>
                  </a:r>
                  <a:endParaRPr lang="en-US" altLang="zh-CN" sz="1400" b="1" dirty="0">
                    <a:solidFill>
                      <a:schemeClr val="bg1"/>
                    </a:solidFill>
                    <a:latin typeface="微软雅黑" panose="020B0503020204020204" pitchFamily="34" charset="-122"/>
                    <a:ea typeface="微软雅黑" panose="020B0503020204020204" pitchFamily="34" charset="-122"/>
                    <a:cs typeface="+mn-ea"/>
                    <a:sym typeface="+mn-lt"/>
                  </a:endParaRPr>
                </a:p>
                <a:p>
                  <a:pPr algn="ctr"/>
                  <a:r>
                    <a:rPr lang="zh-CN" altLang="en-US" sz="1400" b="1" dirty="0">
                      <a:solidFill>
                        <a:schemeClr val="bg1"/>
                      </a:solidFill>
                      <a:latin typeface="微软雅黑" panose="020B0503020204020204" pitchFamily="34" charset="-122"/>
                      <a:ea typeface="微软雅黑" panose="020B0503020204020204" pitchFamily="34" charset="-122"/>
                      <a:cs typeface="+mn-ea"/>
                      <a:sym typeface="+mn-lt"/>
                    </a:rPr>
                    <a:t>业务结论</a:t>
                  </a:r>
                </a:p>
              </p:txBody>
            </p:sp>
          </p:grpSp>
          <p:grpSp>
            <p:nvGrpSpPr>
              <p:cNvPr id="9" name="组合 8">
                <a:extLst>
                  <a:ext uri="{FF2B5EF4-FFF2-40B4-BE49-F238E27FC236}">
                    <a16:creationId xmlns="" xmlns:a16="http://schemas.microsoft.com/office/drawing/2014/main" id="{9C90982C-684D-411C-BAA0-656737A5ADD5}"/>
                  </a:ext>
                </a:extLst>
              </p:cNvPr>
              <p:cNvGrpSpPr/>
              <p:nvPr/>
            </p:nvGrpSpPr>
            <p:grpSpPr>
              <a:xfrm>
                <a:off x="9067425" y="2420312"/>
                <a:ext cx="1102806" cy="656902"/>
                <a:chOff x="9936780" y="2289430"/>
                <a:chExt cx="1102806" cy="656902"/>
              </a:xfrm>
            </p:grpSpPr>
            <p:sp>
              <p:nvSpPr>
                <p:cNvPr id="88" name="椭圆 87">
                  <a:extLst>
                    <a:ext uri="{FF2B5EF4-FFF2-40B4-BE49-F238E27FC236}">
                      <a16:creationId xmlns="" xmlns:a16="http://schemas.microsoft.com/office/drawing/2014/main" id="{71F0846D-DFF6-4661-B123-5C59D2785A60}"/>
                    </a:ext>
                  </a:extLst>
                </p:cNvPr>
                <p:cNvSpPr/>
                <p:nvPr/>
              </p:nvSpPr>
              <p:spPr bwMode="auto">
                <a:xfrm>
                  <a:off x="9936780" y="2289430"/>
                  <a:ext cx="1057576" cy="6569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noProof="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7" name="文本框 12">
                  <a:extLst>
                    <a:ext uri="{FF2B5EF4-FFF2-40B4-BE49-F238E27FC236}">
                      <a16:creationId xmlns="" xmlns:a16="http://schemas.microsoft.com/office/drawing/2014/main" id="{3275EE71-84A9-47FF-964F-A9CB2B31DD0A}"/>
                    </a:ext>
                  </a:extLst>
                </p:cNvPr>
                <p:cNvSpPr txBox="1">
                  <a:spLocks noChangeArrowheads="1"/>
                </p:cNvSpPr>
                <p:nvPr/>
              </p:nvSpPr>
              <p:spPr bwMode="auto">
                <a:xfrm>
                  <a:off x="10034183" y="245777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检索方案</a:t>
                  </a:r>
                </a:p>
              </p:txBody>
            </p:sp>
          </p:grpSp>
          <p:grpSp>
            <p:nvGrpSpPr>
              <p:cNvPr id="101" name="组合 100">
                <a:extLst>
                  <a:ext uri="{FF2B5EF4-FFF2-40B4-BE49-F238E27FC236}">
                    <a16:creationId xmlns="" xmlns:a16="http://schemas.microsoft.com/office/drawing/2014/main" id="{618E083F-52EA-4CD8-9219-0536A7A8862E}"/>
                  </a:ext>
                </a:extLst>
              </p:cNvPr>
              <p:cNvGrpSpPr/>
              <p:nvPr/>
            </p:nvGrpSpPr>
            <p:grpSpPr>
              <a:xfrm>
                <a:off x="10505181" y="2427628"/>
                <a:ext cx="1102806" cy="656902"/>
                <a:chOff x="9936780" y="2289430"/>
                <a:chExt cx="1102806" cy="656902"/>
              </a:xfrm>
            </p:grpSpPr>
            <p:sp>
              <p:nvSpPr>
                <p:cNvPr id="102" name="椭圆 101">
                  <a:extLst>
                    <a:ext uri="{FF2B5EF4-FFF2-40B4-BE49-F238E27FC236}">
                      <a16:creationId xmlns="" xmlns:a16="http://schemas.microsoft.com/office/drawing/2014/main" id="{E035527E-93F9-4490-A82D-03F9C7F9C03D}"/>
                    </a:ext>
                  </a:extLst>
                </p:cNvPr>
                <p:cNvSpPr/>
                <p:nvPr/>
              </p:nvSpPr>
              <p:spPr bwMode="auto">
                <a:xfrm>
                  <a:off x="9936780" y="2289430"/>
                  <a:ext cx="1057576" cy="6569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noProof="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3" name="文本框 12">
                  <a:extLst>
                    <a:ext uri="{FF2B5EF4-FFF2-40B4-BE49-F238E27FC236}">
                      <a16:creationId xmlns="" xmlns:a16="http://schemas.microsoft.com/office/drawing/2014/main" id="{E1A3969A-1F81-4C38-9EA4-15CAF4B65673}"/>
                    </a:ext>
                  </a:extLst>
                </p:cNvPr>
                <p:cNvSpPr txBox="1">
                  <a:spLocks noChangeArrowheads="1"/>
                </p:cNvSpPr>
                <p:nvPr/>
              </p:nvSpPr>
              <p:spPr bwMode="auto">
                <a:xfrm>
                  <a:off x="10034183" y="2457775"/>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检索执行</a:t>
                  </a:r>
                </a:p>
              </p:txBody>
            </p:sp>
          </p:grpSp>
          <p:grpSp>
            <p:nvGrpSpPr>
              <p:cNvPr id="109" name="组合 108">
                <a:extLst>
                  <a:ext uri="{FF2B5EF4-FFF2-40B4-BE49-F238E27FC236}">
                    <a16:creationId xmlns="" xmlns:a16="http://schemas.microsoft.com/office/drawing/2014/main" id="{99205EC7-F352-49A8-9B3E-24053DE5D7DB}"/>
                  </a:ext>
                </a:extLst>
              </p:cNvPr>
              <p:cNvGrpSpPr/>
              <p:nvPr/>
            </p:nvGrpSpPr>
            <p:grpSpPr>
              <a:xfrm>
                <a:off x="9129623" y="3509899"/>
                <a:ext cx="1071434" cy="654676"/>
                <a:chOff x="7593545" y="3849702"/>
                <a:chExt cx="1071434" cy="654676"/>
              </a:xfrm>
            </p:grpSpPr>
            <p:sp>
              <p:nvSpPr>
                <p:cNvPr id="110" name="矩形 109">
                  <a:extLst>
                    <a:ext uri="{FF2B5EF4-FFF2-40B4-BE49-F238E27FC236}">
                      <a16:creationId xmlns="" xmlns:a16="http://schemas.microsoft.com/office/drawing/2014/main" id="{7F5FB488-81EA-48B3-B060-6561D72559D5}"/>
                    </a:ext>
                  </a:extLst>
                </p:cNvPr>
                <p:cNvSpPr/>
                <p:nvPr/>
              </p:nvSpPr>
              <p:spPr bwMode="auto">
                <a:xfrm>
                  <a:off x="7593545" y="3849702"/>
                  <a:ext cx="1071434" cy="6546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noProof="1">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1" name="文本框 10">
                  <a:extLst>
                    <a:ext uri="{FF2B5EF4-FFF2-40B4-BE49-F238E27FC236}">
                      <a16:creationId xmlns="" xmlns:a16="http://schemas.microsoft.com/office/drawing/2014/main" id="{2C3F5723-D3EB-4722-9590-C281A0C248DC}"/>
                    </a:ext>
                  </a:extLst>
                </p:cNvPr>
                <p:cNvSpPr txBox="1">
                  <a:spLocks noChangeArrowheads="1"/>
                </p:cNvSpPr>
                <p:nvPr/>
              </p:nvSpPr>
              <p:spPr bwMode="auto">
                <a:xfrm>
                  <a:off x="7653333" y="4001124"/>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文献分析</a:t>
                  </a:r>
                </a:p>
              </p:txBody>
            </p:sp>
          </p:grpSp>
          <p:cxnSp>
            <p:nvCxnSpPr>
              <p:cNvPr id="112" name="直接箭头连接符 111">
                <a:extLst>
                  <a:ext uri="{FF2B5EF4-FFF2-40B4-BE49-F238E27FC236}">
                    <a16:creationId xmlns="" xmlns:a16="http://schemas.microsoft.com/office/drawing/2014/main" id="{7E14DD12-158E-4A93-A8D2-F071731EDB76}"/>
                  </a:ext>
                </a:extLst>
              </p:cNvPr>
              <p:cNvCxnSpPr>
                <a:cxnSpLocks/>
                <a:stCxn id="89" idx="1"/>
                <a:endCxn id="111" idx="3"/>
              </p:cNvCxnSpPr>
              <p:nvPr/>
            </p:nvCxnSpPr>
            <p:spPr bwMode="auto">
              <a:xfrm flipH="1">
                <a:off x="10194814" y="3825208"/>
                <a:ext cx="308604" cy="5390"/>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8426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优势业务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5" name="任意多边形: 形状 4"/>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7" name="任意多边形: 形状 7"/>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3" name="组合 2">
            <a:extLst>
              <a:ext uri="{FF2B5EF4-FFF2-40B4-BE49-F238E27FC236}">
                <a16:creationId xmlns="" xmlns:a16="http://schemas.microsoft.com/office/drawing/2014/main" id="{10C4A88E-2B43-4560-99CB-A81E033E6507}"/>
              </a:ext>
            </a:extLst>
          </p:cNvPr>
          <p:cNvGrpSpPr/>
          <p:nvPr/>
        </p:nvGrpSpPr>
        <p:grpSpPr>
          <a:xfrm>
            <a:off x="3347454" y="613569"/>
            <a:ext cx="7252367" cy="931014"/>
            <a:chOff x="3347454" y="613569"/>
            <a:chExt cx="5658435" cy="931014"/>
          </a:xfrm>
        </p:grpSpPr>
        <p:sp>
          <p:nvSpPr>
            <p:cNvPr id="66" name="TextBox 55">
              <a:extLst>
                <a:ext uri="{FF2B5EF4-FFF2-40B4-BE49-F238E27FC236}">
                  <a16:creationId xmlns="" xmlns:a16="http://schemas.microsoft.com/office/drawing/2014/main" id="{C40B8CCD-71DF-484D-9407-9A8E470C2219}"/>
                </a:ext>
              </a:extLst>
            </p:cNvPr>
            <p:cNvSpPr txBox="1"/>
            <p:nvPr/>
          </p:nvSpPr>
          <p:spPr>
            <a:xfrm>
              <a:off x="3347454" y="613569"/>
              <a:ext cx="5569283" cy="931014"/>
            </a:xfrm>
            <a:prstGeom prst="rect">
              <a:avLst/>
            </a:prstGeom>
            <a:noFill/>
          </p:spPr>
          <p:txBody>
            <a:bodyPr wrap="square" lIns="68571" tIns="34285" rIns="68571" bIns="34285" rtlCol="0">
              <a:spAutoFit/>
            </a:bodyPr>
            <a:lstStyle/>
            <a:p>
              <a:pPr algn="ctr"/>
              <a:r>
                <a:rPr lang="zh-CN" altLang="en-US" sz="2800" dirty="0">
                  <a:solidFill>
                    <a:schemeClr val="tx1">
                      <a:lumMod val="85000"/>
                      <a:lumOff val="15000"/>
                    </a:schemeClr>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rPr>
                <a:t>高校及科研院所综合解决方案</a:t>
              </a:r>
              <a:r>
                <a:rPr lang="en-US" altLang="zh-CN" sz="2800" dirty="0">
                  <a:solidFill>
                    <a:schemeClr val="tx1">
                      <a:lumMod val="85000"/>
                      <a:lumOff val="15000"/>
                    </a:schemeClr>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rPr>
                <a:t>—</a:t>
              </a:r>
              <a:r>
                <a:rPr lang="zh-CN" altLang="en-US" sz="2800" dirty="0">
                  <a:solidFill>
                    <a:schemeClr val="tx1">
                      <a:lumMod val="85000"/>
                      <a:lumOff val="15000"/>
                    </a:schemeClr>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cs typeface="Aparajita" panose="020B0604020202020204" pitchFamily="34" charset="0"/>
                </a:rPr>
                <a:t>文房四宝</a:t>
              </a:r>
            </a:p>
          </p:txBody>
        </p:sp>
        <p:sp>
          <p:nvSpPr>
            <p:cNvPr id="67" name="PA-文本框 50">
              <a:extLst>
                <a:ext uri="{FF2B5EF4-FFF2-40B4-BE49-F238E27FC236}">
                  <a16:creationId xmlns="" xmlns:a16="http://schemas.microsoft.com/office/drawing/2014/main" id="{D25D8672-A9BE-40DE-9409-ADB84431D1F9}"/>
                </a:ext>
              </a:extLst>
            </p:cNvPr>
            <p:cNvSpPr txBox="1"/>
            <p:nvPr>
              <p:custDataLst>
                <p:tags r:id="rId4"/>
              </p:custDataLst>
            </p:nvPr>
          </p:nvSpPr>
          <p:spPr>
            <a:xfrm>
              <a:off x="3388489" y="1083170"/>
              <a:ext cx="5617400" cy="298864"/>
            </a:xfrm>
            <a:prstGeom prst="rect">
              <a:avLst/>
            </a:prstGeom>
            <a:noFill/>
          </p:spPr>
          <p:txBody>
            <a:bodyPr wrap="square" rtlCol="0">
              <a:spAutoFit/>
            </a:bodyPr>
            <a:lstStyle/>
            <a:p>
              <a:pPr algn="ctr">
                <a:lnSpc>
                  <a:spcPct val="150000"/>
                </a:lnSpc>
              </a:pPr>
              <a:r>
                <a:rPr lang="en-US" altLang="zh-CN" sz="1000" spc="300" dirty="0">
                  <a:solidFill>
                    <a:schemeClr val="tx1">
                      <a:lumMod val="85000"/>
                      <a:lumOff val="15000"/>
                      <a:alpha val="70000"/>
                    </a:schemeClr>
                  </a:solidFill>
                  <a:latin typeface="微软雅黑" panose="020B0503020204020204" pitchFamily="34" charset="-122"/>
                  <a:ea typeface="微软雅黑" panose="020B0503020204020204" pitchFamily="34" charset="-122"/>
                </a:rPr>
                <a:t>For the Universities and scientific research institutes</a:t>
              </a:r>
              <a:r>
                <a:rPr lang="zh-CN" altLang="en-US" sz="1000" spc="300" dirty="0">
                  <a:solidFill>
                    <a:schemeClr val="tx1">
                      <a:lumMod val="85000"/>
                      <a:lumOff val="15000"/>
                      <a:alpha val="70000"/>
                    </a:schemeClr>
                  </a:solidFill>
                  <a:latin typeface="微软雅黑" panose="020B0503020204020204" pitchFamily="34" charset="-122"/>
                  <a:ea typeface="微软雅黑" panose="020B0503020204020204" pitchFamily="34" charset="-122"/>
                </a:rPr>
                <a:t>　</a:t>
              </a:r>
              <a:endParaRPr lang="en-US" altLang="zh-CN" sz="1000" spc="300" dirty="0">
                <a:solidFill>
                  <a:schemeClr val="tx1">
                    <a:lumMod val="85000"/>
                    <a:lumOff val="15000"/>
                    <a:alpha val="70000"/>
                  </a:schemeClr>
                </a:solidFill>
                <a:latin typeface="微软雅黑" panose="020B0503020204020204" pitchFamily="34" charset="-122"/>
                <a:ea typeface="微软雅黑" panose="020B0503020204020204" pitchFamily="34" charset="-122"/>
              </a:endParaRPr>
            </a:p>
          </p:txBody>
        </p:sp>
      </p:grpSp>
      <p:grpSp>
        <p:nvGrpSpPr>
          <p:cNvPr id="8" name="组合 7">
            <a:extLst>
              <a:ext uri="{FF2B5EF4-FFF2-40B4-BE49-F238E27FC236}">
                <a16:creationId xmlns="" xmlns:a16="http://schemas.microsoft.com/office/drawing/2014/main" id="{655F3115-EDCF-414A-9E1D-DCB345940FEE}"/>
              </a:ext>
            </a:extLst>
          </p:cNvPr>
          <p:cNvGrpSpPr/>
          <p:nvPr/>
        </p:nvGrpSpPr>
        <p:grpSpPr>
          <a:xfrm>
            <a:off x="669758" y="1527045"/>
            <a:ext cx="3326366" cy="2476752"/>
            <a:chOff x="669758" y="1545056"/>
            <a:chExt cx="3326366" cy="2476752"/>
          </a:xfrm>
        </p:grpSpPr>
        <p:sp>
          <p:nvSpPr>
            <p:cNvPr id="71" name="矩形 70">
              <a:extLst>
                <a:ext uri="{FF2B5EF4-FFF2-40B4-BE49-F238E27FC236}">
                  <a16:creationId xmlns="" xmlns:a16="http://schemas.microsoft.com/office/drawing/2014/main" id="{0425DD47-2637-4FD6-B154-60BC0AA7FB6E}"/>
                </a:ext>
              </a:extLst>
            </p:cNvPr>
            <p:cNvSpPr/>
            <p:nvPr/>
          </p:nvSpPr>
          <p:spPr>
            <a:xfrm>
              <a:off x="669758" y="1545056"/>
              <a:ext cx="3326366" cy="400110"/>
            </a:xfrm>
            <a:prstGeom prst="rect">
              <a:avLst/>
            </a:prstGeom>
          </p:spPr>
          <p:txBody>
            <a:bodyPr wrap="square">
              <a:spAutoFit/>
            </a:bodyPr>
            <a:lstStyle/>
            <a:p>
              <a:r>
                <a:rPr lang="zh-CN" altLang="en-US" sz="2000" b="1" dirty="0">
                  <a:solidFill>
                    <a:schemeClr val="tx1">
                      <a:lumMod val="75000"/>
                      <a:lumOff val="25000"/>
                    </a:schemeClr>
                  </a:solidFill>
                  <a:ea typeface="字魂105号-简雅黑" panose="00000500000000000000" pitchFamily="2" charset="-122"/>
                </a:rPr>
                <a:t>一、科研活动中的知识产权</a:t>
              </a:r>
            </a:p>
          </p:txBody>
        </p:sp>
        <p:sp>
          <p:nvSpPr>
            <p:cNvPr id="72" name="矩形 71">
              <a:extLst>
                <a:ext uri="{FF2B5EF4-FFF2-40B4-BE49-F238E27FC236}">
                  <a16:creationId xmlns="" xmlns:a16="http://schemas.microsoft.com/office/drawing/2014/main" id="{551FD084-FB46-492A-AF47-F89CFD5D40D2}"/>
                </a:ext>
              </a:extLst>
            </p:cNvPr>
            <p:cNvSpPr/>
            <p:nvPr/>
          </p:nvSpPr>
          <p:spPr>
            <a:xfrm>
              <a:off x="928481" y="1927260"/>
              <a:ext cx="3053470" cy="2094548"/>
            </a:xfrm>
            <a:prstGeom prst="rect">
              <a:avLst/>
            </a:prstGeom>
          </p:spPr>
          <p:txBody>
            <a:bodyPr wrap="square">
              <a:spAutoFit/>
            </a:bodyPr>
            <a:lstStyle/>
            <a:p>
              <a:pPr algn="just">
                <a:lnSpc>
                  <a:spcPct val="150000"/>
                </a:lnSpc>
              </a:pPr>
              <a:r>
                <a:rPr lang="zh-CN" altLang="en-US" sz="1200" dirty="0">
                  <a:solidFill>
                    <a:schemeClr val="tx1">
                      <a:lumMod val="50000"/>
                      <a:lumOff val="50000"/>
                    </a:schemeClr>
                  </a:solidFill>
                  <a:ea typeface="字魂105号-简雅黑" panose="00000500000000000000" pitchFamily="2" charset="-122"/>
                </a:rPr>
                <a:t>高校及科研院所是知识产权产出最活跃的地方，其质量与数量是最重要的指标之一。</a:t>
              </a:r>
              <a:endParaRPr lang="en-US" altLang="zh-CN" sz="1200" dirty="0">
                <a:solidFill>
                  <a:schemeClr val="tx1">
                    <a:lumMod val="50000"/>
                    <a:lumOff val="50000"/>
                  </a:schemeClr>
                </a:solidFill>
                <a:ea typeface="字魂105号-简雅黑" panose="00000500000000000000" pitchFamily="2" charset="-122"/>
              </a:endParaRPr>
            </a:p>
            <a:p>
              <a:pPr algn="just">
                <a:lnSpc>
                  <a:spcPct val="150000"/>
                </a:lnSpc>
              </a:pPr>
              <a:r>
                <a:rPr lang="zh-CN" altLang="en-US" sz="1600" b="1" dirty="0">
                  <a:solidFill>
                    <a:schemeClr val="tx1">
                      <a:lumMod val="50000"/>
                      <a:lumOff val="50000"/>
                    </a:schemeClr>
                  </a:solidFill>
                  <a:latin typeface="字魂105号-简雅黑" panose="00000500000000000000" pitchFamily="2" charset="-122"/>
                  <a:ea typeface="字魂105号-简雅黑" panose="00000500000000000000" pitchFamily="2" charset="-122"/>
                </a:rPr>
                <a:t>我事务所可提供</a:t>
              </a:r>
              <a:endParaRPr lang="en-US" altLang="zh-CN" sz="16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研发领域微导航与微布局</a:t>
              </a:r>
              <a:endParaRPr lang="en-US" altLang="zh-CN" sz="1200" b="1" dirty="0">
                <a:solidFill>
                  <a:schemeClr val="tx1">
                    <a:lumMod val="50000"/>
                    <a:lumOff val="50000"/>
                  </a:schemeClr>
                </a:solidFill>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科研成果的专利挖掘，</a:t>
              </a:r>
              <a:endParaRPr lang="en-US" altLang="zh-CN" sz="1200" b="1" dirty="0">
                <a:solidFill>
                  <a:schemeClr val="tx1">
                    <a:lumMod val="50000"/>
                    <a:lumOff val="50000"/>
                  </a:schemeClr>
                </a:solidFill>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疑难审查意见答复以及其他基础事务代理</a:t>
              </a:r>
              <a:endParaRPr lang="en-US" altLang="zh-CN" sz="1200" b="1" dirty="0">
                <a:solidFill>
                  <a:schemeClr val="tx1">
                    <a:lumMod val="50000"/>
                    <a:lumOff val="50000"/>
                  </a:schemeClr>
                </a:solidFill>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等专业服务</a:t>
              </a:r>
            </a:p>
          </p:txBody>
        </p:sp>
      </p:grpSp>
      <p:grpSp>
        <p:nvGrpSpPr>
          <p:cNvPr id="11" name="组合 10">
            <a:extLst>
              <a:ext uri="{FF2B5EF4-FFF2-40B4-BE49-F238E27FC236}">
                <a16:creationId xmlns="" xmlns:a16="http://schemas.microsoft.com/office/drawing/2014/main" id="{A857F139-BC79-4916-ACE0-7F1A9F688FB6}"/>
              </a:ext>
            </a:extLst>
          </p:cNvPr>
          <p:cNvGrpSpPr/>
          <p:nvPr/>
        </p:nvGrpSpPr>
        <p:grpSpPr>
          <a:xfrm>
            <a:off x="733926" y="4109653"/>
            <a:ext cx="4192345" cy="2154861"/>
            <a:chOff x="923976" y="4006056"/>
            <a:chExt cx="4002295" cy="2154861"/>
          </a:xfrm>
        </p:grpSpPr>
        <p:sp>
          <p:nvSpPr>
            <p:cNvPr id="73" name="矩形 72">
              <a:extLst>
                <a:ext uri="{FF2B5EF4-FFF2-40B4-BE49-F238E27FC236}">
                  <a16:creationId xmlns="" xmlns:a16="http://schemas.microsoft.com/office/drawing/2014/main" id="{104C6576-B5B3-40E9-8046-60A34BE6B80A}"/>
                </a:ext>
              </a:extLst>
            </p:cNvPr>
            <p:cNvSpPr/>
            <p:nvPr/>
          </p:nvSpPr>
          <p:spPr>
            <a:xfrm>
              <a:off x="923977" y="4006056"/>
              <a:ext cx="3181665" cy="400110"/>
            </a:xfrm>
            <a:prstGeom prst="rect">
              <a:avLst/>
            </a:prstGeom>
          </p:spPr>
          <p:txBody>
            <a:bodyPr wrap="square">
              <a:spAutoFit/>
            </a:bodyPr>
            <a:lstStyle/>
            <a:p>
              <a:r>
                <a:rPr lang="zh-CN" altLang="en-US" sz="2000" b="1" dirty="0">
                  <a:solidFill>
                    <a:schemeClr val="tx1">
                      <a:lumMod val="75000"/>
                      <a:lumOff val="25000"/>
                    </a:schemeClr>
                  </a:solidFill>
                  <a:ea typeface="字魂105号-简雅黑" panose="00000500000000000000" pitchFamily="2" charset="-122"/>
                </a:rPr>
                <a:t>二、教学活动中的知识产权</a:t>
              </a:r>
            </a:p>
          </p:txBody>
        </p:sp>
        <p:sp>
          <p:nvSpPr>
            <p:cNvPr id="74" name="矩形 73">
              <a:extLst>
                <a:ext uri="{FF2B5EF4-FFF2-40B4-BE49-F238E27FC236}">
                  <a16:creationId xmlns="" xmlns:a16="http://schemas.microsoft.com/office/drawing/2014/main" id="{5652AF0D-6941-48D9-BEB7-BCA463480111}"/>
                </a:ext>
              </a:extLst>
            </p:cNvPr>
            <p:cNvSpPr/>
            <p:nvPr/>
          </p:nvSpPr>
          <p:spPr>
            <a:xfrm>
              <a:off x="923976" y="4343368"/>
              <a:ext cx="4002295" cy="1817549"/>
            </a:xfrm>
            <a:prstGeom prst="rect">
              <a:avLst/>
            </a:prstGeom>
          </p:spPr>
          <p:txBody>
            <a:bodyPr wrap="square">
              <a:spAutoFit/>
            </a:bodyPr>
            <a:lstStyle/>
            <a:p>
              <a:pPr algn="just">
                <a:lnSpc>
                  <a:spcPct val="150000"/>
                </a:lnSpc>
              </a:pPr>
              <a:r>
                <a:rPr lang="zh-CN" altLang="en-US" sz="1200" dirty="0">
                  <a:solidFill>
                    <a:schemeClr val="tx1">
                      <a:lumMod val="50000"/>
                      <a:lumOff val="50000"/>
                    </a:schemeClr>
                  </a:solidFill>
                  <a:ea typeface="字魂105号-简雅黑" panose="00000500000000000000" pitchFamily="2" charset="-122"/>
                </a:rPr>
                <a:t>学生在校时间有限，其研究成果往往形成于其学业的后半程，如何进行知识产权的离校后管理往往给导师带来困扰</a:t>
              </a:r>
              <a:endParaRPr lang="en-US" altLang="zh-CN" sz="1200" dirty="0">
                <a:solidFill>
                  <a:schemeClr val="tx1">
                    <a:lumMod val="50000"/>
                    <a:lumOff val="50000"/>
                  </a:schemeClr>
                </a:solidFill>
                <a:ea typeface="字魂105号-简雅黑" panose="00000500000000000000" pitchFamily="2" charset="-122"/>
              </a:endParaRPr>
            </a:p>
            <a:p>
              <a:pPr algn="just">
                <a:lnSpc>
                  <a:spcPct val="150000"/>
                </a:lnSpc>
              </a:pPr>
              <a:r>
                <a:rPr lang="zh-CN" altLang="en-US" sz="1600" b="1" dirty="0">
                  <a:solidFill>
                    <a:schemeClr val="tx1">
                      <a:lumMod val="50000"/>
                      <a:lumOff val="50000"/>
                    </a:schemeClr>
                  </a:solidFill>
                  <a:latin typeface="字魂105号-简雅黑" panose="00000500000000000000" pitchFamily="2" charset="-122"/>
                  <a:ea typeface="字魂105号-简雅黑" panose="00000500000000000000" pitchFamily="2" charset="-122"/>
                </a:rPr>
                <a:t>我事务所可提供</a:t>
              </a:r>
              <a:endParaRPr lang="en-US" altLang="zh-CN" sz="16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针对学生的专利托管服务</a:t>
              </a:r>
              <a:endParaRPr lang="en-US" altLang="zh-CN" sz="1200" b="1" dirty="0">
                <a:solidFill>
                  <a:schemeClr val="tx1">
                    <a:lumMod val="50000"/>
                    <a:lumOff val="50000"/>
                  </a:schemeClr>
                </a:solidFill>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针对学生的专利实务基础培训</a:t>
              </a:r>
              <a:endParaRPr lang="en-US" altLang="zh-CN" sz="1200" b="1" dirty="0">
                <a:solidFill>
                  <a:schemeClr val="tx1">
                    <a:lumMod val="50000"/>
                    <a:lumOff val="50000"/>
                  </a:schemeClr>
                </a:solidFill>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ea typeface="字魂105号-简雅黑" panose="00000500000000000000" pitchFamily="2" charset="-122"/>
                </a:rPr>
                <a:t>交底材料的准备等专业服务</a:t>
              </a:r>
              <a:endParaRPr lang="zh-CN" altLang="en-US" sz="1200" dirty="0">
                <a:solidFill>
                  <a:schemeClr val="tx1">
                    <a:lumMod val="50000"/>
                    <a:lumOff val="50000"/>
                  </a:schemeClr>
                </a:solidFill>
                <a:ea typeface="字魂105号-简雅黑" panose="00000500000000000000" pitchFamily="2" charset="-122"/>
              </a:endParaRPr>
            </a:p>
          </p:txBody>
        </p:sp>
      </p:grpSp>
      <p:grpSp>
        <p:nvGrpSpPr>
          <p:cNvPr id="9" name="组合 8">
            <a:extLst>
              <a:ext uri="{FF2B5EF4-FFF2-40B4-BE49-F238E27FC236}">
                <a16:creationId xmlns="" xmlns:a16="http://schemas.microsoft.com/office/drawing/2014/main" id="{16C89595-271C-410A-8987-A57E25FCEA78}"/>
              </a:ext>
            </a:extLst>
          </p:cNvPr>
          <p:cNvGrpSpPr/>
          <p:nvPr/>
        </p:nvGrpSpPr>
        <p:grpSpPr>
          <a:xfrm>
            <a:off x="6104653" y="1662166"/>
            <a:ext cx="4444731" cy="2509417"/>
            <a:chOff x="6676714" y="1662166"/>
            <a:chExt cx="4444731" cy="2509417"/>
          </a:xfrm>
        </p:grpSpPr>
        <p:sp>
          <p:nvSpPr>
            <p:cNvPr id="75" name="矩形 74">
              <a:extLst>
                <a:ext uri="{FF2B5EF4-FFF2-40B4-BE49-F238E27FC236}">
                  <a16:creationId xmlns="" xmlns:a16="http://schemas.microsoft.com/office/drawing/2014/main" id="{7AE78BAF-642A-4F71-8937-9138706F7907}"/>
                </a:ext>
              </a:extLst>
            </p:cNvPr>
            <p:cNvSpPr/>
            <p:nvPr/>
          </p:nvSpPr>
          <p:spPr>
            <a:xfrm>
              <a:off x="6676714" y="1662166"/>
              <a:ext cx="3809367" cy="400110"/>
            </a:xfrm>
            <a:prstGeom prst="rect">
              <a:avLst/>
            </a:prstGeom>
          </p:spPr>
          <p:txBody>
            <a:bodyPr wrap="square">
              <a:spAutoFit/>
            </a:bodyPr>
            <a:lstStyle/>
            <a:p>
              <a:r>
                <a:rPr lang="zh-CN" altLang="en-US" sz="2000" b="1" dirty="0">
                  <a:solidFill>
                    <a:schemeClr val="tx1">
                      <a:lumMod val="75000"/>
                      <a:lumOff val="25000"/>
                    </a:schemeClr>
                  </a:solidFill>
                  <a:latin typeface="字魂105号-简雅黑" panose="00000500000000000000" pitchFamily="2" charset="-122"/>
                  <a:ea typeface="字魂105号-简雅黑" panose="00000500000000000000" pitchFamily="2" charset="-122"/>
                </a:rPr>
                <a:t>三、高校知识产权管理最佳实践</a:t>
              </a:r>
            </a:p>
          </p:txBody>
        </p:sp>
        <p:sp>
          <p:nvSpPr>
            <p:cNvPr id="76" name="矩形 75">
              <a:extLst>
                <a:ext uri="{FF2B5EF4-FFF2-40B4-BE49-F238E27FC236}">
                  <a16:creationId xmlns="" xmlns:a16="http://schemas.microsoft.com/office/drawing/2014/main" id="{9EC73F02-3723-43FE-AFBD-0A894E481201}"/>
                </a:ext>
              </a:extLst>
            </p:cNvPr>
            <p:cNvSpPr/>
            <p:nvPr/>
          </p:nvSpPr>
          <p:spPr>
            <a:xfrm>
              <a:off x="6676714" y="2080561"/>
              <a:ext cx="4444731" cy="2091022"/>
            </a:xfrm>
            <a:prstGeom prst="rect">
              <a:avLst/>
            </a:prstGeom>
          </p:spPr>
          <p:txBody>
            <a:bodyPr wrap="square">
              <a:spAutoFit/>
            </a:bodyPr>
            <a:lstStyle/>
            <a:p>
              <a:pPr algn="just">
                <a:lnSpc>
                  <a:spcPct val="150000"/>
                </a:lnSpc>
              </a:pPr>
              <a:r>
                <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高等学校知识产权管理规范</a:t>
              </a:r>
              <a:r>
                <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国家标准（</a:t>
              </a:r>
              <a:r>
                <a:rPr lang="en-US" altLang="zh-CN"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GB/T33251-2016</a:t>
              </a:r>
              <a:r>
                <a:rPr lang="zh-CN" altLang="en-US" sz="1200" dirty="0"/>
                <a:t>）</a:t>
              </a:r>
              <a:endParaRPr lang="en-US" altLang="zh-CN" sz="1200" dirty="0"/>
            </a:p>
            <a:p>
              <a:pPr algn="just">
                <a:lnSpc>
                  <a:spcPct val="150000"/>
                </a:lnSpc>
              </a:pPr>
              <a:r>
                <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科研组织知识产权管理规范</a:t>
              </a:r>
              <a:r>
                <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 </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国家标准 （</a:t>
              </a:r>
              <a:r>
                <a:rPr lang="en-US" altLang="zh-CN"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GB/T 33250-2016</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endParaRPr lang="en-US" altLang="zh-CN" sz="12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600" b="1" dirty="0">
                  <a:solidFill>
                    <a:schemeClr val="tx1">
                      <a:lumMod val="50000"/>
                      <a:lumOff val="50000"/>
                    </a:schemeClr>
                  </a:solidFill>
                  <a:latin typeface="字魂105号-简雅黑" panose="00000500000000000000" pitchFamily="2" charset="-122"/>
                  <a:ea typeface="字魂105号-简雅黑" panose="00000500000000000000" pitchFamily="2" charset="-122"/>
                </a:rPr>
                <a:t>我事务所可提供</a:t>
              </a:r>
              <a:endParaRPr lang="en-US" altLang="zh-CN" sz="16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申请前评估</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专利生命周期托管</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endParaRPr lang="en-US" altLang="zh-CN" sz="12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知识产权分级分类系统建设</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专利组合</a:t>
              </a:r>
              <a:endPar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可视化管理平台建设</a:t>
              </a:r>
              <a:r>
                <a:rPr lang="zh-CN" altLang="en-US" sz="1200"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贯标辅导</a:t>
              </a:r>
              <a:endPar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等专业服务</a:t>
              </a:r>
            </a:p>
          </p:txBody>
        </p:sp>
      </p:grpSp>
      <p:grpSp>
        <p:nvGrpSpPr>
          <p:cNvPr id="10" name="组合 9">
            <a:extLst>
              <a:ext uri="{FF2B5EF4-FFF2-40B4-BE49-F238E27FC236}">
                <a16:creationId xmlns="" xmlns:a16="http://schemas.microsoft.com/office/drawing/2014/main" id="{F3B6AF8A-B90A-4177-B4E7-1F0961F397C1}"/>
              </a:ext>
            </a:extLst>
          </p:cNvPr>
          <p:cNvGrpSpPr/>
          <p:nvPr/>
        </p:nvGrpSpPr>
        <p:grpSpPr>
          <a:xfrm>
            <a:off x="6104652" y="4328538"/>
            <a:ext cx="4928306" cy="1959916"/>
            <a:chOff x="6676713" y="4328538"/>
            <a:chExt cx="3458261" cy="1959916"/>
          </a:xfrm>
        </p:grpSpPr>
        <p:sp>
          <p:nvSpPr>
            <p:cNvPr id="77" name="矩形 76">
              <a:extLst>
                <a:ext uri="{FF2B5EF4-FFF2-40B4-BE49-F238E27FC236}">
                  <a16:creationId xmlns="" xmlns:a16="http://schemas.microsoft.com/office/drawing/2014/main" id="{CD217644-A257-48A5-95D2-0BDB1FA1E4C7}"/>
                </a:ext>
              </a:extLst>
            </p:cNvPr>
            <p:cNvSpPr/>
            <p:nvPr/>
          </p:nvSpPr>
          <p:spPr>
            <a:xfrm>
              <a:off x="6676714" y="4328538"/>
              <a:ext cx="3053470" cy="400110"/>
            </a:xfrm>
            <a:prstGeom prst="rect">
              <a:avLst/>
            </a:prstGeom>
          </p:spPr>
          <p:txBody>
            <a:bodyPr wrap="square">
              <a:spAutoFit/>
            </a:bodyPr>
            <a:lstStyle/>
            <a:p>
              <a:r>
                <a:rPr lang="zh-CN" altLang="en-US" sz="2000" b="1" dirty="0">
                  <a:solidFill>
                    <a:schemeClr val="tx1">
                      <a:lumMod val="75000"/>
                      <a:lumOff val="25000"/>
                    </a:schemeClr>
                  </a:solidFill>
                  <a:ea typeface="字魂105号-简雅黑" panose="00000500000000000000" pitchFamily="2" charset="-122"/>
                </a:rPr>
                <a:t>四、将成果转化为生产力</a:t>
              </a:r>
            </a:p>
          </p:txBody>
        </p:sp>
        <p:sp>
          <p:nvSpPr>
            <p:cNvPr id="78" name="矩形 77">
              <a:extLst>
                <a:ext uri="{FF2B5EF4-FFF2-40B4-BE49-F238E27FC236}">
                  <a16:creationId xmlns="" xmlns:a16="http://schemas.microsoft.com/office/drawing/2014/main" id="{CF2714AC-E21A-4C82-9FE9-B5533DDBC2AB}"/>
                </a:ext>
              </a:extLst>
            </p:cNvPr>
            <p:cNvSpPr/>
            <p:nvPr/>
          </p:nvSpPr>
          <p:spPr>
            <a:xfrm>
              <a:off x="6676713" y="4751430"/>
              <a:ext cx="3458261" cy="1537024"/>
            </a:xfrm>
            <a:prstGeom prst="rect">
              <a:avLst/>
            </a:prstGeom>
          </p:spPr>
          <p:txBody>
            <a:bodyPr wrap="square">
              <a:spAutoFit/>
            </a:bodyPr>
            <a:lstStyle/>
            <a:p>
              <a:pPr algn="just">
                <a:lnSpc>
                  <a:spcPct val="150000"/>
                </a:lnSpc>
              </a:pPr>
              <a:r>
                <a:rPr lang="zh-CN" altLang="en-US" sz="1200" dirty="0">
                  <a:solidFill>
                    <a:schemeClr val="tx1">
                      <a:lumMod val="50000"/>
                      <a:lumOff val="50000"/>
                    </a:schemeClr>
                  </a:solidFill>
                  <a:ea typeface="字魂105号-简雅黑" panose="00000500000000000000" pitchFamily="2" charset="-122"/>
                </a:rPr>
                <a:t>科研成果的转化能力是重要考核指标</a:t>
              </a:r>
              <a:endParaRPr lang="en-US" altLang="zh-CN" sz="1200" dirty="0">
                <a:solidFill>
                  <a:schemeClr val="tx1">
                    <a:lumMod val="50000"/>
                    <a:lumOff val="50000"/>
                  </a:schemeClr>
                </a:solidFill>
                <a:ea typeface="字魂105号-简雅黑" panose="00000500000000000000" pitchFamily="2" charset="-122"/>
              </a:endParaRPr>
            </a:p>
            <a:p>
              <a:pPr algn="just">
                <a:lnSpc>
                  <a:spcPct val="150000"/>
                </a:lnSpc>
              </a:pPr>
              <a:r>
                <a:rPr lang="zh-CN" altLang="en-US" sz="1600" b="1" dirty="0">
                  <a:solidFill>
                    <a:schemeClr val="tx1">
                      <a:lumMod val="50000"/>
                      <a:lumOff val="50000"/>
                    </a:schemeClr>
                  </a:solidFill>
                  <a:latin typeface="字魂105号-简雅黑" panose="00000500000000000000" pitchFamily="2" charset="-122"/>
                  <a:ea typeface="字魂105号-简雅黑" panose="00000500000000000000" pitchFamily="2" charset="-122"/>
                </a:rPr>
                <a:t>我事务所可提供</a:t>
              </a:r>
              <a:endParaRPr lang="en-US" altLang="zh-CN" sz="16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存量知识产权的梳理与价值评估服务</a:t>
              </a:r>
              <a:endPar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存量知识产权按行业打包并对接需求方服务</a:t>
              </a:r>
              <a:endParaRPr lang="en-US" altLang="zh-CN" sz="1200" b="1"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gn="just">
                <a:lnSpc>
                  <a:spcPct val="150000"/>
                </a:lnSpc>
              </a:pPr>
              <a:r>
                <a:rPr lang="zh-CN" altLang="en-US" sz="1200" b="1" dirty="0">
                  <a:solidFill>
                    <a:schemeClr val="tx1">
                      <a:lumMod val="50000"/>
                      <a:lumOff val="50000"/>
                    </a:schemeClr>
                  </a:solidFill>
                  <a:latin typeface="字魂105号-简雅黑" panose="00000500000000000000" pitchFamily="2" charset="-122"/>
                  <a:ea typeface="字魂105号-简雅黑" panose="00000500000000000000" pitchFamily="2" charset="-122"/>
                </a:rPr>
                <a:t>横向课题的社会需求对接服务</a:t>
              </a:r>
              <a:endParaRPr lang="en-US" altLang="zh-CN" sz="12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grpSp>
      <p:grpSp>
        <p:nvGrpSpPr>
          <p:cNvPr id="7" name="组合 6">
            <a:extLst>
              <a:ext uri="{FF2B5EF4-FFF2-40B4-BE49-F238E27FC236}">
                <a16:creationId xmlns="" xmlns:a16="http://schemas.microsoft.com/office/drawing/2014/main" id="{750A62C9-A3D8-492C-B127-6D5E39AFDBB7}"/>
              </a:ext>
            </a:extLst>
          </p:cNvPr>
          <p:cNvGrpSpPr/>
          <p:nvPr/>
        </p:nvGrpSpPr>
        <p:grpSpPr>
          <a:xfrm>
            <a:off x="4169412" y="2441399"/>
            <a:ext cx="1612152" cy="1611774"/>
            <a:chOff x="4377075" y="2299468"/>
            <a:chExt cx="3437853" cy="3437046"/>
          </a:xfrm>
        </p:grpSpPr>
        <p:sp>
          <p:nvSpPr>
            <p:cNvPr id="70" name="下箭头 11">
              <a:extLst>
                <a:ext uri="{FF2B5EF4-FFF2-40B4-BE49-F238E27FC236}">
                  <a16:creationId xmlns="" xmlns:a16="http://schemas.microsoft.com/office/drawing/2014/main" id="{7A8A221C-BE50-4F1B-B673-3A45898E7E09}"/>
                </a:ext>
              </a:extLst>
            </p:cNvPr>
            <p:cNvSpPr>
              <a:spLocks noChangeAspect="1"/>
            </p:cNvSpPr>
            <p:nvPr/>
          </p:nvSpPr>
          <p:spPr>
            <a:xfrm rot="9466551">
              <a:off x="6259893" y="2299468"/>
              <a:ext cx="1294199" cy="2450688"/>
            </a:xfrm>
            <a:custGeom>
              <a:avLst/>
              <a:gdLst>
                <a:gd name="connsiteX0" fmla="*/ 0 w 720080"/>
                <a:gd name="connsiteY0" fmla="*/ 2808312 h 3168352"/>
                <a:gd name="connsiteX1" fmla="*/ 180020 w 720080"/>
                <a:gd name="connsiteY1" fmla="*/ 2808312 h 3168352"/>
                <a:gd name="connsiteX2" fmla="*/ 180020 w 720080"/>
                <a:gd name="connsiteY2" fmla="*/ 0 h 3168352"/>
                <a:gd name="connsiteX3" fmla="*/ 540060 w 720080"/>
                <a:gd name="connsiteY3" fmla="*/ 0 h 3168352"/>
                <a:gd name="connsiteX4" fmla="*/ 540060 w 720080"/>
                <a:gd name="connsiteY4" fmla="*/ 2808312 h 3168352"/>
                <a:gd name="connsiteX5" fmla="*/ 720080 w 720080"/>
                <a:gd name="connsiteY5" fmla="*/ 2808312 h 3168352"/>
                <a:gd name="connsiteX6" fmla="*/ 360040 w 720080"/>
                <a:gd name="connsiteY6" fmla="*/ 3168352 h 3168352"/>
                <a:gd name="connsiteX7" fmla="*/ 0 w 720080"/>
                <a:gd name="connsiteY7"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538" h="2941772">
                  <a:moveTo>
                    <a:pt x="0" y="2581732"/>
                  </a:moveTo>
                  <a:lnTo>
                    <a:pt x="180020" y="2581732"/>
                  </a:lnTo>
                  <a:cubicBezTo>
                    <a:pt x="22448" y="1449685"/>
                    <a:pt x="392875" y="355256"/>
                    <a:pt x="1553538" y="0"/>
                  </a:cubicBezTo>
                  <a:cubicBezTo>
                    <a:pt x="659395" y="472539"/>
                    <a:pt x="327789" y="1270071"/>
                    <a:pt x="540060" y="2581732"/>
                  </a:cubicBezTo>
                  <a:lnTo>
                    <a:pt x="720080" y="2581732"/>
                  </a:lnTo>
                  <a:lnTo>
                    <a:pt x="360040" y="2941772"/>
                  </a:lnTo>
                  <a:lnTo>
                    <a:pt x="0" y="2581732"/>
                  </a:lnTo>
                  <a:close/>
                </a:path>
              </a:pathLst>
            </a:custGeom>
            <a:solidFill>
              <a:srgbClr val="E45448"/>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algn="ctr">
                <a:defRPr/>
              </a:pPr>
              <a:endParaRPr lang="zh-CN" altLang="en-US" sz="1799" kern="0" dirty="0">
                <a:solidFill>
                  <a:srgbClr val="FFFFFF"/>
                </a:solidFill>
                <a:latin typeface="字魂105号-简雅黑" panose="00000500000000000000" pitchFamily="2" charset="-122"/>
                <a:ea typeface="宋体" panose="02010600030101010101" pitchFamily="2" charset="-122"/>
              </a:endParaRPr>
            </a:p>
          </p:txBody>
        </p:sp>
        <p:grpSp>
          <p:nvGrpSpPr>
            <p:cNvPr id="2" name="组合 1">
              <a:extLst>
                <a:ext uri="{FF2B5EF4-FFF2-40B4-BE49-F238E27FC236}">
                  <a16:creationId xmlns="" xmlns:a16="http://schemas.microsoft.com/office/drawing/2014/main" id="{0AE7C79F-EA1C-4DA1-873F-93F840D8A29C}"/>
                </a:ext>
              </a:extLst>
            </p:cNvPr>
            <p:cNvGrpSpPr/>
            <p:nvPr/>
          </p:nvGrpSpPr>
          <p:grpSpPr>
            <a:xfrm>
              <a:off x="4377075" y="2530488"/>
              <a:ext cx="3437853" cy="3206026"/>
              <a:chOff x="4377075" y="2530488"/>
              <a:chExt cx="3437853" cy="3206026"/>
            </a:xfrm>
          </p:grpSpPr>
          <p:sp>
            <p:nvSpPr>
              <p:cNvPr id="65" name="下箭头 11">
                <a:extLst>
                  <a:ext uri="{FF2B5EF4-FFF2-40B4-BE49-F238E27FC236}">
                    <a16:creationId xmlns="" xmlns:a16="http://schemas.microsoft.com/office/drawing/2014/main" id="{794F8C0A-E024-4EB6-BEA5-370D074D3D5A}"/>
                  </a:ext>
                </a:extLst>
              </p:cNvPr>
              <p:cNvSpPr>
                <a:spLocks noChangeAspect="1"/>
              </p:cNvSpPr>
              <p:nvPr/>
            </p:nvSpPr>
            <p:spPr>
              <a:xfrm rot="4368884">
                <a:off x="4955319" y="1952244"/>
                <a:ext cx="1294200" cy="2450688"/>
              </a:xfrm>
              <a:custGeom>
                <a:avLst/>
                <a:gdLst>
                  <a:gd name="connsiteX0" fmla="*/ 0 w 720080"/>
                  <a:gd name="connsiteY0" fmla="*/ 2808312 h 3168352"/>
                  <a:gd name="connsiteX1" fmla="*/ 180020 w 720080"/>
                  <a:gd name="connsiteY1" fmla="*/ 2808312 h 3168352"/>
                  <a:gd name="connsiteX2" fmla="*/ 180020 w 720080"/>
                  <a:gd name="connsiteY2" fmla="*/ 0 h 3168352"/>
                  <a:gd name="connsiteX3" fmla="*/ 540060 w 720080"/>
                  <a:gd name="connsiteY3" fmla="*/ 0 h 3168352"/>
                  <a:gd name="connsiteX4" fmla="*/ 540060 w 720080"/>
                  <a:gd name="connsiteY4" fmla="*/ 2808312 h 3168352"/>
                  <a:gd name="connsiteX5" fmla="*/ 720080 w 720080"/>
                  <a:gd name="connsiteY5" fmla="*/ 2808312 h 3168352"/>
                  <a:gd name="connsiteX6" fmla="*/ 360040 w 720080"/>
                  <a:gd name="connsiteY6" fmla="*/ 3168352 h 3168352"/>
                  <a:gd name="connsiteX7" fmla="*/ 0 w 720080"/>
                  <a:gd name="connsiteY7"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538" h="2941772">
                    <a:moveTo>
                      <a:pt x="0" y="2581732"/>
                    </a:moveTo>
                    <a:lnTo>
                      <a:pt x="180020" y="2581732"/>
                    </a:lnTo>
                    <a:cubicBezTo>
                      <a:pt x="22448" y="1449685"/>
                      <a:pt x="392875" y="355256"/>
                      <a:pt x="1553538" y="0"/>
                    </a:cubicBezTo>
                    <a:cubicBezTo>
                      <a:pt x="659395" y="472539"/>
                      <a:pt x="327789" y="1270071"/>
                      <a:pt x="540060" y="2581732"/>
                    </a:cubicBezTo>
                    <a:lnTo>
                      <a:pt x="720080" y="2581732"/>
                    </a:lnTo>
                    <a:lnTo>
                      <a:pt x="360040" y="2941772"/>
                    </a:lnTo>
                    <a:lnTo>
                      <a:pt x="0" y="2581732"/>
                    </a:lnTo>
                    <a:close/>
                  </a:path>
                </a:pathLst>
              </a:custGeom>
              <a:solidFill>
                <a:srgbClr val="0E7779"/>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algn="ctr">
                  <a:defRPr/>
                </a:pPr>
                <a:endParaRPr lang="zh-CN" altLang="en-US" sz="1799" kern="0" dirty="0">
                  <a:solidFill>
                    <a:srgbClr val="FFFFFF"/>
                  </a:solidFill>
                  <a:latin typeface="字魂105号-简雅黑" panose="00000500000000000000" pitchFamily="2" charset="-122"/>
                  <a:ea typeface="宋体" panose="02010600030101010101" pitchFamily="2" charset="-122"/>
                </a:endParaRPr>
              </a:p>
            </p:txBody>
          </p:sp>
          <p:sp>
            <p:nvSpPr>
              <p:cNvPr id="68" name="下箭头 11">
                <a:extLst>
                  <a:ext uri="{FF2B5EF4-FFF2-40B4-BE49-F238E27FC236}">
                    <a16:creationId xmlns="" xmlns:a16="http://schemas.microsoft.com/office/drawing/2014/main" id="{D9FA16C3-26A2-4DE4-A20D-9716CF64EC6D}"/>
                  </a:ext>
                </a:extLst>
              </p:cNvPr>
              <p:cNvSpPr>
                <a:spLocks noChangeAspect="1"/>
              </p:cNvSpPr>
              <p:nvPr/>
            </p:nvSpPr>
            <p:spPr>
              <a:xfrm rot="20821995">
                <a:off x="4535870" y="3285826"/>
                <a:ext cx="1294199" cy="2450688"/>
              </a:xfrm>
              <a:custGeom>
                <a:avLst/>
                <a:gdLst>
                  <a:gd name="connsiteX0" fmla="*/ 0 w 720080"/>
                  <a:gd name="connsiteY0" fmla="*/ 2808312 h 3168352"/>
                  <a:gd name="connsiteX1" fmla="*/ 180020 w 720080"/>
                  <a:gd name="connsiteY1" fmla="*/ 2808312 h 3168352"/>
                  <a:gd name="connsiteX2" fmla="*/ 180020 w 720080"/>
                  <a:gd name="connsiteY2" fmla="*/ 0 h 3168352"/>
                  <a:gd name="connsiteX3" fmla="*/ 540060 w 720080"/>
                  <a:gd name="connsiteY3" fmla="*/ 0 h 3168352"/>
                  <a:gd name="connsiteX4" fmla="*/ 540060 w 720080"/>
                  <a:gd name="connsiteY4" fmla="*/ 2808312 h 3168352"/>
                  <a:gd name="connsiteX5" fmla="*/ 720080 w 720080"/>
                  <a:gd name="connsiteY5" fmla="*/ 2808312 h 3168352"/>
                  <a:gd name="connsiteX6" fmla="*/ 360040 w 720080"/>
                  <a:gd name="connsiteY6" fmla="*/ 3168352 h 3168352"/>
                  <a:gd name="connsiteX7" fmla="*/ 0 w 720080"/>
                  <a:gd name="connsiteY7"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538" h="2941772">
                    <a:moveTo>
                      <a:pt x="0" y="2581732"/>
                    </a:moveTo>
                    <a:lnTo>
                      <a:pt x="180020" y="2581732"/>
                    </a:lnTo>
                    <a:cubicBezTo>
                      <a:pt x="22448" y="1449685"/>
                      <a:pt x="392875" y="355256"/>
                      <a:pt x="1553538" y="0"/>
                    </a:cubicBezTo>
                    <a:cubicBezTo>
                      <a:pt x="659395" y="472539"/>
                      <a:pt x="327789" y="1270071"/>
                      <a:pt x="540060" y="2581732"/>
                    </a:cubicBezTo>
                    <a:lnTo>
                      <a:pt x="720080" y="2581732"/>
                    </a:lnTo>
                    <a:lnTo>
                      <a:pt x="360040" y="2941772"/>
                    </a:lnTo>
                    <a:lnTo>
                      <a:pt x="0" y="2581732"/>
                    </a:lnTo>
                    <a:close/>
                  </a:path>
                </a:pathLst>
              </a:custGeom>
              <a:solidFill>
                <a:srgbClr val="EFA32E"/>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algn="ctr">
                  <a:defRPr/>
                </a:pPr>
                <a:endParaRPr lang="zh-CN" altLang="en-US" sz="1799" kern="0" dirty="0">
                  <a:solidFill>
                    <a:srgbClr val="FFFFFF"/>
                  </a:solidFill>
                  <a:latin typeface="字魂105号-简雅黑" panose="00000500000000000000" pitchFamily="2" charset="-122"/>
                  <a:ea typeface="宋体" panose="02010600030101010101" pitchFamily="2" charset="-122"/>
                </a:endParaRPr>
              </a:p>
            </p:txBody>
          </p:sp>
          <p:sp>
            <p:nvSpPr>
              <p:cNvPr id="69" name="下箭头 11">
                <a:extLst>
                  <a:ext uri="{FF2B5EF4-FFF2-40B4-BE49-F238E27FC236}">
                    <a16:creationId xmlns="" xmlns:a16="http://schemas.microsoft.com/office/drawing/2014/main" id="{2966E21B-427D-4C01-A3BC-1B2F1B4D7EC5}"/>
                  </a:ext>
                </a:extLst>
              </p:cNvPr>
              <p:cNvSpPr>
                <a:spLocks noChangeAspect="1"/>
              </p:cNvSpPr>
              <p:nvPr/>
            </p:nvSpPr>
            <p:spPr>
              <a:xfrm rot="15242877">
                <a:off x="5942484" y="3717684"/>
                <a:ext cx="1294200" cy="2450688"/>
              </a:xfrm>
              <a:custGeom>
                <a:avLst/>
                <a:gdLst>
                  <a:gd name="connsiteX0" fmla="*/ 0 w 720080"/>
                  <a:gd name="connsiteY0" fmla="*/ 2808312 h 3168352"/>
                  <a:gd name="connsiteX1" fmla="*/ 180020 w 720080"/>
                  <a:gd name="connsiteY1" fmla="*/ 2808312 h 3168352"/>
                  <a:gd name="connsiteX2" fmla="*/ 180020 w 720080"/>
                  <a:gd name="connsiteY2" fmla="*/ 0 h 3168352"/>
                  <a:gd name="connsiteX3" fmla="*/ 540060 w 720080"/>
                  <a:gd name="connsiteY3" fmla="*/ 0 h 3168352"/>
                  <a:gd name="connsiteX4" fmla="*/ 540060 w 720080"/>
                  <a:gd name="connsiteY4" fmla="*/ 2808312 h 3168352"/>
                  <a:gd name="connsiteX5" fmla="*/ 720080 w 720080"/>
                  <a:gd name="connsiteY5" fmla="*/ 2808312 h 3168352"/>
                  <a:gd name="connsiteX6" fmla="*/ 360040 w 720080"/>
                  <a:gd name="connsiteY6" fmla="*/ 3168352 h 3168352"/>
                  <a:gd name="connsiteX7" fmla="*/ 0 w 720080"/>
                  <a:gd name="connsiteY7"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20080"/>
                  <a:gd name="connsiteY0" fmla="*/ 2808312 h 3168352"/>
                  <a:gd name="connsiteX1" fmla="*/ 180020 w 720080"/>
                  <a:gd name="connsiteY1" fmla="*/ 2808312 h 3168352"/>
                  <a:gd name="connsiteX2" fmla="*/ 540060 w 720080"/>
                  <a:gd name="connsiteY2" fmla="*/ 0 h 3168352"/>
                  <a:gd name="connsiteX3" fmla="*/ 540060 w 720080"/>
                  <a:gd name="connsiteY3" fmla="*/ 2808312 h 3168352"/>
                  <a:gd name="connsiteX4" fmla="*/ 720080 w 720080"/>
                  <a:gd name="connsiteY4" fmla="*/ 2808312 h 3168352"/>
                  <a:gd name="connsiteX5" fmla="*/ 360040 w 720080"/>
                  <a:gd name="connsiteY5" fmla="*/ 3168352 h 3168352"/>
                  <a:gd name="connsiteX6" fmla="*/ 0 w 720080"/>
                  <a:gd name="connsiteY6" fmla="*/ 2808312 h 3168352"/>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752331"/>
                  <a:gd name="connsiteY0" fmla="*/ 3085897 h 3445937"/>
                  <a:gd name="connsiteX1" fmla="*/ 180020 w 752331"/>
                  <a:gd name="connsiteY1" fmla="*/ 3085897 h 3445937"/>
                  <a:gd name="connsiteX2" fmla="*/ 752331 w 752331"/>
                  <a:gd name="connsiteY2" fmla="*/ 0 h 3445937"/>
                  <a:gd name="connsiteX3" fmla="*/ 540060 w 752331"/>
                  <a:gd name="connsiteY3" fmla="*/ 3085897 h 3445937"/>
                  <a:gd name="connsiteX4" fmla="*/ 720080 w 752331"/>
                  <a:gd name="connsiteY4" fmla="*/ 3085897 h 3445937"/>
                  <a:gd name="connsiteX5" fmla="*/ 360040 w 752331"/>
                  <a:gd name="connsiteY5" fmla="*/ 3445937 h 3445937"/>
                  <a:gd name="connsiteX6" fmla="*/ 0 w 752331"/>
                  <a:gd name="connsiteY6" fmla="*/ 3085897 h 3445937"/>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21214"/>
                  <a:gd name="connsiteY0" fmla="*/ 2643005 h 3003045"/>
                  <a:gd name="connsiteX1" fmla="*/ 180020 w 1521214"/>
                  <a:gd name="connsiteY1" fmla="*/ 2643005 h 3003045"/>
                  <a:gd name="connsiteX2" fmla="*/ 1521214 w 1521214"/>
                  <a:gd name="connsiteY2" fmla="*/ 0 h 3003045"/>
                  <a:gd name="connsiteX3" fmla="*/ 540060 w 1521214"/>
                  <a:gd name="connsiteY3" fmla="*/ 2643005 h 3003045"/>
                  <a:gd name="connsiteX4" fmla="*/ 720080 w 1521214"/>
                  <a:gd name="connsiteY4" fmla="*/ 2643005 h 3003045"/>
                  <a:gd name="connsiteX5" fmla="*/ 360040 w 1521214"/>
                  <a:gd name="connsiteY5" fmla="*/ 3003045 h 3003045"/>
                  <a:gd name="connsiteX6" fmla="*/ 0 w 1521214"/>
                  <a:gd name="connsiteY6" fmla="*/ 2643005 h 3003045"/>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 name="connsiteX0" fmla="*/ 0 w 1553538"/>
                  <a:gd name="connsiteY0" fmla="*/ 2581732 h 2941772"/>
                  <a:gd name="connsiteX1" fmla="*/ 180020 w 1553538"/>
                  <a:gd name="connsiteY1" fmla="*/ 2581732 h 2941772"/>
                  <a:gd name="connsiteX2" fmla="*/ 1553538 w 1553538"/>
                  <a:gd name="connsiteY2" fmla="*/ 0 h 2941772"/>
                  <a:gd name="connsiteX3" fmla="*/ 540060 w 1553538"/>
                  <a:gd name="connsiteY3" fmla="*/ 2581732 h 2941772"/>
                  <a:gd name="connsiteX4" fmla="*/ 720080 w 1553538"/>
                  <a:gd name="connsiteY4" fmla="*/ 2581732 h 2941772"/>
                  <a:gd name="connsiteX5" fmla="*/ 360040 w 1553538"/>
                  <a:gd name="connsiteY5" fmla="*/ 2941772 h 2941772"/>
                  <a:gd name="connsiteX6" fmla="*/ 0 w 1553538"/>
                  <a:gd name="connsiteY6" fmla="*/ 2581732 h 294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3538" h="2941772">
                    <a:moveTo>
                      <a:pt x="0" y="2581732"/>
                    </a:moveTo>
                    <a:lnTo>
                      <a:pt x="180020" y="2581732"/>
                    </a:lnTo>
                    <a:cubicBezTo>
                      <a:pt x="22448" y="1449685"/>
                      <a:pt x="392875" y="355256"/>
                      <a:pt x="1553538" y="0"/>
                    </a:cubicBezTo>
                    <a:cubicBezTo>
                      <a:pt x="659395" y="472539"/>
                      <a:pt x="327789" y="1270071"/>
                      <a:pt x="540060" y="2581732"/>
                    </a:cubicBezTo>
                    <a:lnTo>
                      <a:pt x="720080" y="2581732"/>
                    </a:lnTo>
                    <a:lnTo>
                      <a:pt x="360040" y="2941772"/>
                    </a:lnTo>
                    <a:lnTo>
                      <a:pt x="0" y="2581732"/>
                    </a:lnTo>
                    <a:close/>
                  </a:path>
                </a:pathLst>
              </a:custGeom>
              <a:solidFill>
                <a:srgbClr val="4E3F52"/>
              </a:solidFill>
              <a:ln w="12700" cap="flat" cmpd="sng" algn="ctr">
                <a:noFill/>
                <a:prstDash val="solid"/>
                <a:miter lim="800000"/>
              </a:ln>
              <a:effectLst>
                <a:outerShdw blurRad="50800" dist="38100" dir="2700000" algn="tl" rotWithShape="0">
                  <a:prstClr val="black">
                    <a:alpha val="40000"/>
                  </a:prstClr>
                </a:outerShdw>
              </a:effectLst>
            </p:spPr>
            <p:txBody>
              <a:bodyPr anchor="ctr"/>
              <a:lstStyle/>
              <a:p>
                <a:pPr algn="ctr">
                  <a:defRPr/>
                </a:pPr>
                <a:endParaRPr lang="zh-CN" altLang="en-US" sz="1799" kern="0" dirty="0">
                  <a:solidFill>
                    <a:srgbClr val="FFFFFF"/>
                  </a:solidFill>
                  <a:latin typeface="字魂105号-简雅黑" panose="00000500000000000000" pitchFamily="2" charset="-122"/>
                  <a:ea typeface="宋体" panose="02010600030101010101" pitchFamily="2" charset="-122"/>
                </a:endParaRPr>
              </a:p>
            </p:txBody>
          </p:sp>
          <p:sp>
            <p:nvSpPr>
              <p:cNvPr id="79" name="矩形 78">
                <a:extLst>
                  <a:ext uri="{FF2B5EF4-FFF2-40B4-BE49-F238E27FC236}">
                    <a16:creationId xmlns="" xmlns:a16="http://schemas.microsoft.com/office/drawing/2014/main" id="{DE3BF173-7B4A-4DC8-AA35-3BECD1436A6F}"/>
                  </a:ext>
                </a:extLst>
              </p:cNvPr>
              <p:cNvSpPr/>
              <p:nvPr/>
            </p:nvSpPr>
            <p:spPr>
              <a:xfrm>
                <a:off x="5515616" y="3443152"/>
                <a:ext cx="1169707" cy="1115747"/>
              </a:xfrm>
              <a:prstGeom prst="rect">
                <a:avLst/>
              </a:prstGeom>
            </p:spPr>
            <p:txBody>
              <a:bodyPr wrap="square">
                <a:spAutoFit/>
              </a:bodyPr>
              <a:lstStyle/>
              <a:p>
                <a:pPr algn="ctr"/>
                <a:r>
                  <a:rPr lang="zh-CN" altLang="en-US" sz="1400" b="1" dirty="0">
                    <a:solidFill>
                      <a:schemeClr val="bg1">
                        <a:lumMod val="75000"/>
                      </a:schemeClr>
                    </a:solidFill>
                    <a:latin typeface="字魂105号-简雅黑" panose="00000500000000000000" pitchFamily="2" charset="-122"/>
                    <a:ea typeface="字魂105号-简雅黑" panose="00000500000000000000" pitchFamily="2" charset="-122"/>
                  </a:rPr>
                  <a:t>四项抓手</a:t>
                </a:r>
              </a:p>
            </p:txBody>
          </p:sp>
        </p:grpSp>
      </p:grpSp>
      <p:grpSp>
        <p:nvGrpSpPr>
          <p:cNvPr id="36" name="组合 35">
            <a:extLst>
              <a:ext uri="{FF2B5EF4-FFF2-40B4-BE49-F238E27FC236}">
                <a16:creationId xmlns="" xmlns:a16="http://schemas.microsoft.com/office/drawing/2014/main" id="{263DA283-9AB2-4425-873D-0104138F5D40}"/>
              </a:ext>
            </a:extLst>
          </p:cNvPr>
          <p:cNvGrpSpPr/>
          <p:nvPr/>
        </p:nvGrpSpPr>
        <p:grpSpPr>
          <a:xfrm>
            <a:off x="5181600" y="92446"/>
            <a:ext cx="6924675" cy="480164"/>
            <a:chOff x="5167600" y="113199"/>
            <a:chExt cx="7010400" cy="480164"/>
          </a:xfrm>
          <a:solidFill>
            <a:schemeClr val="accent2">
              <a:lumMod val="75000"/>
            </a:schemeClr>
          </a:solidFill>
        </p:grpSpPr>
        <p:sp>
          <p:nvSpPr>
            <p:cNvPr id="37" name="矩形 36">
              <a:extLst>
                <a:ext uri="{FF2B5EF4-FFF2-40B4-BE49-F238E27FC236}">
                  <a16:creationId xmlns="" xmlns:a16="http://schemas.microsoft.com/office/drawing/2014/main" id="{D5290BA0-045D-4C25-A01C-8C46E5BE8715}"/>
                </a:ext>
              </a:extLst>
            </p:cNvPr>
            <p:cNvSpPr/>
            <p:nvPr/>
          </p:nvSpPr>
          <p:spPr>
            <a:xfrm>
              <a:off x="5167600" y="113199"/>
              <a:ext cx="7010400" cy="480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 xmlns:a16="http://schemas.microsoft.com/office/drawing/2014/main" id="{3ABBC0A2-B3C0-470B-BDFA-148780BF50B2}"/>
                </a:ext>
              </a:extLst>
            </p:cNvPr>
            <p:cNvSpPr/>
            <p:nvPr/>
          </p:nvSpPr>
          <p:spPr>
            <a:xfrm>
              <a:off x="6759912" y="158901"/>
              <a:ext cx="3822131" cy="400110"/>
            </a:xfrm>
            <a:prstGeom prst="rect">
              <a:avLst/>
            </a:prstGeom>
            <a:grp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sym typeface="+mn-ea"/>
                </a:rPr>
                <a:t>以场景化咨询为主要特色的服务</a:t>
              </a:r>
            </a:p>
          </p:txBody>
        </p:sp>
      </p:grpSp>
    </p:spTree>
    <p:extLst>
      <p:ext uri="{BB962C8B-B14F-4D97-AF65-F5344CB8AC3E}">
        <p14:creationId xmlns:p14="http://schemas.microsoft.com/office/powerpoint/2010/main" val="272202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边形 7"/>
          <p:cNvSpPr/>
          <p:nvPr/>
        </p:nvSpPr>
        <p:spPr>
          <a:xfrm>
            <a:off x="7850" y="0"/>
            <a:ext cx="4297449" cy="6858000"/>
          </a:xfrm>
          <a:prstGeom prst="parallelogram">
            <a:avLst>
              <a:gd name="adj" fmla="val 71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258581" y="1819969"/>
            <a:ext cx="2645901" cy="707886"/>
          </a:xfrm>
          <a:prstGeom prst="rect">
            <a:avLst/>
          </a:prstGeom>
          <a:noFill/>
        </p:spPr>
        <p:txBody>
          <a:bodyPr wrap="square" rtlCol="0">
            <a:spAutoFit/>
          </a:bodyPr>
          <a:lstStyle/>
          <a:p>
            <a:r>
              <a:rPr lang="en-US" altLang="zh-CN" sz="4000" b="1" dirty="0">
                <a:solidFill>
                  <a:srgbClr val="017078"/>
                </a:solidFill>
                <a:latin typeface="微软雅黑" panose="020B0503020204020204" pitchFamily="34" charset="-122"/>
                <a:ea typeface="微软雅黑" panose="020B0503020204020204" pitchFamily="34" charset="-122"/>
              </a:rPr>
              <a:t>PART 03</a:t>
            </a:r>
          </a:p>
        </p:txBody>
      </p:sp>
      <p:pic>
        <p:nvPicPr>
          <p:cNvPr id="31" name="图片 30"/>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flipH="1">
            <a:off x="990601" y="0"/>
            <a:ext cx="6448381" cy="6858000"/>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9" name="矩形 28"/>
          <p:cNvSpPr/>
          <p:nvPr/>
        </p:nvSpPr>
        <p:spPr>
          <a:xfrm>
            <a:off x="6976320" y="2552788"/>
            <a:ext cx="2797316" cy="815648"/>
          </a:xfrm>
          <a:prstGeom prst="rect">
            <a:avLst/>
          </a:prstGeom>
        </p:spPr>
        <p:txBody>
          <a:bodyPr wrap="square" lIns="121960" tIns="60980" rIns="121960" bIns="60980">
            <a:spAutoFit/>
          </a:bodyPr>
          <a:lstStyle/>
          <a:p>
            <a:pPr algn="dist">
              <a:defRPr/>
            </a:pPr>
            <a:r>
              <a:rPr lang="zh-CN" altLang="en-US" sz="45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业绩展示</a:t>
            </a:r>
          </a:p>
        </p:txBody>
      </p:sp>
      <p:cxnSp>
        <p:nvCxnSpPr>
          <p:cNvPr id="3" name="直接连接符 2"/>
          <p:cNvCxnSpPr/>
          <p:nvPr/>
        </p:nvCxnSpPr>
        <p:spPr>
          <a:xfrm>
            <a:off x="6153150" y="3619500"/>
            <a:ext cx="4591050" cy="0"/>
          </a:xfrm>
          <a:prstGeom prst="line">
            <a:avLst/>
          </a:prstGeom>
          <a:ln w="38100">
            <a:solidFill>
              <a:srgbClr val="2C5568"/>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051609" y="3199861"/>
            <a:ext cx="2625791" cy="353943"/>
          </a:xfrm>
          <a:prstGeom prst="rect">
            <a:avLst/>
          </a:prstGeom>
        </p:spPr>
        <p:txBody>
          <a:bodyPr wrap="square">
            <a:spAutoFit/>
          </a:bodyPr>
          <a:lstStyle/>
          <a:p>
            <a:pPr algn="dist"/>
            <a:r>
              <a:rPr lang="en-US" altLang="zh-CN" sz="1700" dirty="0">
                <a:solidFill>
                  <a:srgbClr val="2C5568"/>
                </a:solidFill>
              </a:rPr>
              <a:t>Achievements and honors</a:t>
            </a:r>
            <a:endParaRPr lang="zh-CN" altLang="en-US" sz="1700" dirty="0">
              <a:solidFill>
                <a:srgbClr val="2C5568"/>
              </a:solidFill>
            </a:endParaRPr>
          </a:p>
        </p:txBody>
      </p:sp>
      <p:sp>
        <p:nvSpPr>
          <p:cNvPr id="10" name="矩形 9"/>
          <p:cNvSpPr/>
          <p:nvPr/>
        </p:nvSpPr>
        <p:spPr>
          <a:xfrm>
            <a:off x="7194855" y="3870565"/>
            <a:ext cx="2339297" cy="1938992"/>
          </a:xfrm>
          <a:prstGeom prst="rect">
            <a:avLst/>
          </a:prstGeom>
        </p:spPr>
        <p:txBody>
          <a:bodyPr wrap="square">
            <a:spAutoFit/>
          </a:bodyPr>
          <a:lstStyle/>
          <a:p>
            <a:pPr marL="285750" indent="-285750" algn="dist">
              <a:lnSpc>
                <a:spcPct val="150000"/>
              </a:lnSpc>
              <a:buFont typeface="Arial" panose="020B0604020202020204" pitchFamily="34" charset="0"/>
              <a:buChar char="•"/>
            </a:pPr>
            <a:r>
              <a:rPr lang="zh-CN" altLang="en-US" sz="2000" dirty="0">
                <a:solidFill>
                  <a:srgbClr val="2C5568"/>
                </a:solidFill>
              </a:rPr>
              <a:t>发展沿革</a:t>
            </a:r>
          </a:p>
          <a:p>
            <a:pPr marL="285750" indent="-285750" algn="dist">
              <a:lnSpc>
                <a:spcPct val="150000"/>
              </a:lnSpc>
              <a:buFont typeface="Arial" panose="020B0604020202020204" pitchFamily="34" charset="0"/>
              <a:buChar char="•"/>
            </a:pPr>
            <a:r>
              <a:rPr lang="zh-CN" altLang="en-US" sz="2000" dirty="0">
                <a:solidFill>
                  <a:srgbClr val="2C5568"/>
                </a:solidFill>
              </a:rPr>
              <a:t>文化与理念</a:t>
            </a:r>
          </a:p>
          <a:p>
            <a:pPr marL="285750" indent="-285750" algn="dist">
              <a:lnSpc>
                <a:spcPct val="150000"/>
              </a:lnSpc>
              <a:buFont typeface="Arial" panose="020B0604020202020204" pitchFamily="34" charset="0"/>
              <a:buChar char="•"/>
            </a:pPr>
            <a:r>
              <a:rPr lang="zh-CN" altLang="en-US" sz="2000" dirty="0">
                <a:solidFill>
                  <a:srgbClr val="2C5568"/>
                </a:solidFill>
              </a:rPr>
              <a:t>企业资质</a:t>
            </a:r>
          </a:p>
          <a:p>
            <a:pPr marL="285750" indent="-285750" algn="dist">
              <a:lnSpc>
                <a:spcPct val="150000"/>
              </a:lnSpc>
              <a:buFont typeface="Arial" panose="020B0604020202020204" pitchFamily="34" charset="0"/>
              <a:buChar char="•"/>
            </a:pPr>
            <a:r>
              <a:rPr lang="zh-CN" altLang="en-US" sz="2000" dirty="0">
                <a:solidFill>
                  <a:srgbClr val="2C5568"/>
                </a:solidFill>
              </a:rPr>
              <a:t>企业组织架构</a:t>
            </a:r>
            <a:endParaRPr lang="en-US" altLang="zh-CN" sz="2000" dirty="0">
              <a:solidFill>
                <a:srgbClr val="2C5568"/>
              </a:solidFill>
            </a:endParaRPr>
          </a:p>
        </p:txBody>
      </p:sp>
    </p:spTree>
    <p:extLst>
      <p:ext uri="{BB962C8B-B14F-4D97-AF65-F5344CB8AC3E}">
        <p14:creationId xmlns:p14="http://schemas.microsoft.com/office/powerpoint/2010/main" val="98776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公司业绩</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咨询案</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nvGrpSpPr>
          <p:cNvPr id="29" name="组合 28">
            <a:extLst>
              <a:ext uri="{FF2B5EF4-FFF2-40B4-BE49-F238E27FC236}">
                <a16:creationId xmlns="" xmlns:a16="http://schemas.microsoft.com/office/drawing/2014/main" id="{C72C191D-77A9-415F-9B8D-FA3B1A73F6D8}"/>
              </a:ext>
            </a:extLst>
          </p:cNvPr>
          <p:cNvGrpSpPr>
            <a:grpSpLocks noChangeAspect="1"/>
          </p:cNvGrpSpPr>
          <p:nvPr/>
        </p:nvGrpSpPr>
        <p:grpSpPr>
          <a:xfrm>
            <a:off x="4511" y="1148916"/>
            <a:ext cx="3944953" cy="1300664"/>
            <a:chOff x="0" y="1348781"/>
            <a:chExt cx="3945980" cy="1301003"/>
          </a:xfrm>
          <a:solidFill>
            <a:srgbClr val="00B0F0"/>
          </a:solidFill>
          <a:effectLst>
            <a:outerShdw blurRad="50800" dist="38100" dir="2700000" algn="tl" rotWithShape="0">
              <a:prstClr val="black">
                <a:alpha val="40000"/>
              </a:prstClr>
            </a:outerShdw>
          </a:effectLst>
        </p:grpSpPr>
        <p:sp>
          <p:nvSpPr>
            <p:cNvPr id="34" name="Freeform 20">
              <a:extLst>
                <a:ext uri="{FF2B5EF4-FFF2-40B4-BE49-F238E27FC236}">
                  <a16:creationId xmlns="" xmlns:a16="http://schemas.microsoft.com/office/drawing/2014/main" id="{28716FBF-C77B-4F05-A010-B98788BECB4F}"/>
                </a:ext>
              </a:extLst>
            </p:cNvPr>
            <p:cNvSpPr>
              <a:spLocks noChangeAspect="1"/>
            </p:cNvSpPr>
            <p:nvPr/>
          </p:nvSpPr>
          <p:spPr bwMode="auto">
            <a:xfrm>
              <a:off x="823870" y="1805169"/>
              <a:ext cx="3122110" cy="844615"/>
            </a:xfrm>
            <a:custGeom>
              <a:avLst/>
              <a:gdLst>
                <a:gd name="T0" fmla="*/ 0 w 10536"/>
                <a:gd name="T1" fmla="*/ 436 h 2847"/>
                <a:gd name="T2" fmla="*/ 9094 w 10536"/>
                <a:gd name="T3" fmla="*/ 436 h 2847"/>
                <a:gd name="T4" fmla="*/ 9094 w 10536"/>
                <a:gd name="T5" fmla="*/ 79 h 2847"/>
                <a:gd name="T6" fmla="*/ 9095 w 10536"/>
                <a:gd name="T7" fmla="*/ 66 h 2847"/>
                <a:gd name="T8" fmla="*/ 9098 w 10536"/>
                <a:gd name="T9" fmla="*/ 56 h 2847"/>
                <a:gd name="T10" fmla="*/ 9101 w 10536"/>
                <a:gd name="T11" fmla="*/ 44 h 2847"/>
                <a:gd name="T12" fmla="*/ 9107 w 10536"/>
                <a:gd name="T13" fmla="*/ 35 h 2847"/>
                <a:gd name="T14" fmla="*/ 9114 w 10536"/>
                <a:gd name="T15" fmla="*/ 26 h 2847"/>
                <a:gd name="T16" fmla="*/ 9122 w 10536"/>
                <a:gd name="T17" fmla="*/ 17 h 2847"/>
                <a:gd name="T18" fmla="*/ 9133 w 10536"/>
                <a:gd name="T19" fmla="*/ 12 h 2847"/>
                <a:gd name="T20" fmla="*/ 9143 w 10536"/>
                <a:gd name="T21" fmla="*/ 6 h 2847"/>
                <a:gd name="T22" fmla="*/ 9155 w 10536"/>
                <a:gd name="T23" fmla="*/ 2 h 2847"/>
                <a:gd name="T24" fmla="*/ 9166 w 10536"/>
                <a:gd name="T25" fmla="*/ 0 h 2847"/>
                <a:gd name="T26" fmla="*/ 9178 w 10536"/>
                <a:gd name="T27" fmla="*/ 0 h 2847"/>
                <a:gd name="T28" fmla="*/ 9189 w 10536"/>
                <a:gd name="T29" fmla="*/ 1 h 2847"/>
                <a:gd name="T30" fmla="*/ 9200 w 10536"/>
                <a:gd name="T31" fmla="*/ 3 h 2847"/>
                <a:gd name="T32" fmla="*/ 9211 w 10536"/>
                <a:gd name="T33" fmla="*/ 8 h 2847"/>
                <a:gd name="T34" fmla="*/ 9220 w 10536"/>
                <a:gd name="T35" fmla="*/ 15 h 2847"/>
                <a:gd name="T36" fmla="*/ 9229 w 10536"/>
                <a:gd name="T37" fmla="*/ 23 h 2847"/>
                <a:gd name="T38" fmla="*/ 10469 w 10536"/>
                <a:gd name="T39" fmla="*/ 1263 h 2847"/>
                <a:gd name="T40" fmla="*/ 10486 w 10536"/>
                <a:gd name="T41" fmla="*/ 1281 h 2847"/>
                <a:gd name="T42" fmla="*/ 10499 w 10536"/>
                <a:gd name="T43" fmla="*/ 1298 h 2847"/>
                <a:gd name="T44" fmla="*/ 10510 w 10536"/>
                <a:gd name="T45" fmla="*/ 1318 h 2847"/>
                <a:gd name="T46" fmla="*/ 10520 w 10536"/>
                <a:gd name="T47" fmla="*/ 1338 h 2847"/>
                <a:gd name="T48" fmla="*/ 10527 w 10536"/>
                <a:gd name="T49" fmla="*/ 1359 h 2847"/>
                <a:gd name="T50" fmla="*/ 10532 w 10536"/>
                <a:gd name="T51" fmla="*/ 1380 h 2847"/>
                <a:gd name="T52" fmla="*/ 10535 w 10536"/>
                <a:gd name="T53" fmla="*/ 1402 h 2847"/>
                <a:gd name="T54" fmla="*/ 10536 w 10536"/>
                <a:gd name="T55" fmla="*/ 1423 h 2847"/>
                <a:gd name="T56" fmla="*/ 10535 w 10536"/>
                <a:gd name="T57" fmla="*/ 1445 h 2847"/>
                <a:gd name="T58" fmla="*/ 10532 w 10536"/>
                <a:gd name="T59" fmla="*/ 1467 h 2847"/>
                <a:gd name="T60" fmla="*/ 10527 w 10536"/>
                <a:gd name="T61" fmla="*/ 1488 h 2847"/>
                <a:gd name="T62" fmla="*/ 10520 w 10536"/>
                <a:gd name="T63" fmla="*/ 1509 h 2847"/>
                <a:gd name="T64" fmla="*/ 10510 w 10536"/>
                <a:gd name="T65" fmla="*/ 1529 h 2847"/>
                <a:gd name="T66" fmla="*/ 10499 w 10536"/>
                <a:gd name="T67" fmla="*/ 1548 h 2847"/>
                <a:gd name="T68" fmla="*/ 10486 w 10536"/>
                <a:gd name="T69" fmla="*/ 1566 h 2847"/>
                <a:gd name="T70" fmla="*/ 10469 w 10536"/>
                <a:gd name="T71" fmla="*/ 1584 h 2847"/>
                <a:gd name="T72" fmla="*/ 9229 w 10536"/>
                <a:gd name="T73" fmla="*/ 2824 h 2847"/>
                <a:gd name="T74" fmla="*/ 9220 w 10536"/>
                <a:gd name="T75" fmla="*/ 2832 h 2847"/>
                <a:gd name="T76" fmla="*/ 9211 w 10536"/>
                <a:gd name="T77" fmla="*/ 2838 h 2847"/>
                <a:gd name="T78" fmla="*/ 9200 w 10536"/>
                <a:gd name="T79" fmla="*/ 2842 h 2847"/>
                <a:gd name="T80" fmla="*/ 9189 w 10536"/>
                <a:gd name="T81" fmla="*/ 2846 h 2847"/>
                <a:gd name="T82" fmla="*/ 9178 w 10536"/>
                <a:gd name="T83" fmla="*/ 2847 h 2847"/>
                <a:gd name="T84" fmla="*/ 9166 w 10536"/>
                <a:gd name="T85" fmla="*/ 2847 h 2847"/>
                <a:gd name="T86" fmla="*/ 9155 w 10536"/>
                <a:gd name="T87" fmla="*/ 2845 h 2847"/>
                <a:gd name="T88" fmla="*/ 9143 w 10536"/>
                <a:gd name="T89" fmla="*/ 2841 h 2847"/>
                <a:gd name="T90" fmla="*/ 9133 w 10536"/>
                <a:gd name="T91" fmla="*/ 2835 h 2847"/>
                <a:gd name="T92" fmla="*/ 9122 w 10536"/>
                <a:gd name="T93" fmla="*/ 2828 h 2847"/>
                <a:gd name="T94" fmla="*/ 9114 w 10536"/>
                <a:gd name="T95" fmla="*/ 2821 h 2847"/>
                <a:gd name="T96" fmla="*/ 9107 w 10536"/>
                <a:gd name="T97" fmla="*/ 2812 h 2847"/>
                <a:gd name="T98" fmla="*/ 9101 w 10536"/>
                <a:gd name="T99" fmla="*/ 2802 h 2847"/>
                <a:gd name="T100" fmla="*/ 9098 w 10536"/>
                <a:gd name="T101" fmla="*/ 2791 h 2847"/>
                <a:gd name="T102" fmla="*/ 9095 w 10536"/>
                <a:gd name="T103" fmla="*/ 2779 h 2847"/>
                <a:gd name="T104" fmla="*/ 9094 w 10536"/>
                <a:gd name="T105" fmla="*/ 2768 h 2847"/>
                <a:gd name="T106" fmla="*/ 9094 w 10536"/>
                <a:gd name="T107" fmla="*/ 2411 h 2847"/>
                <a:gd name="T108" fmla="*/ 0 w 10536"/>
                <a:gd name="T109" fmla="*/ 2411 h 2847"/>
                <a:gd name="T110" fmla="*/ 0 w 10536"/>
                <a:gd name="T111" fmla="*/ 436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36" h="2847">
                  <a:moveTo>
                    <a:pt x="0" y="436"/>
                  </a:moveTo>
                  <a:lnTo>
                    <a:pt x="9094" y="436"/>
                  </a:lnTo>
                  <a:lnTo>
                    <a:pt x="9094" y="79"/>
                  </a:lnTo>
                  <a:lnTo>
                    <a:pt x="9095" y="66"/>
                  </a:lnTo>
                  <a:lnTo>
                    <a:pt x="9098" y="56"/>
                  </a:lnTo>
                  <a:lnTo>
                    <a:pt x="9101" y="44"/>
                  </a:lnTo>
                  <a:lnTo>
                    <a:pt x="9107" y="35"/>
                  </a:lnTo>
                  <a:lnTo>
                    <a:pt x="9114" y="26"/>
                  </a:lnTo>
                  <a:lnTo>
                    <a:pt x="9122" y="17"/>
                  </a:lnTo>
                  <a:lnTo>
                    <a:pt x="9133" y="12"/>
                  </a:lnTo>
                  <a:lnTo>
                    <a:pt x="9143" y="6"/>
                  </a:lnTo>
                  <a:lnTo>
                    <a:pt x="9155" y="2"/>
                  </a:lnTo>
                  <a:lnTo>
                    <a:pt x="9166" y="0"/>
                  </a:lnTo>
                  <a:lnTo>
                    <a:pt x="9178" y="0"/>
                  </a:lnTo>
                  <a:lnTo>
                    <a:pt x="9189" y="1"/>
                  </a:lnTo>
                  <a:lnTo>
                    <a:pt x="9200" y="3"/>
                  </a:lnTo>
                  <a:lnTo>
                    <a:pt x="9211" y="8"/>
                  </a:lnTo>
                  <a:lnTo>
                    <a:pt x="9220" y="15"/>
                  </a:lnTo>
                  <a:lnTo>
                    <a:pt x="9229" y="23"/>
                  </a:lnTo>
                  <a:lnTo>
                    <a:pt x="10469" y="1263"/>
                  </a:lnTo>
                  <a:lnTo>
                    <a:pt x="10486" y="1281"/>
                  </a:lnTo>
                  <a:lnTo>
                    <a:pt x="10499" y="1298"/>
                  </a:lnTo>
                  <a:lnTo>
                    <a:pt x="10510" y="1318"/>
                  </a:lnTo>
                  <a:lnTo>
                    <a:pt x="10520" y="1338"/>
                  </a:lnTo>
                  <a:lnTo>
                    <a:pt x="10527" y="1359"/>
                  </a:lnTo>
                  <a:lnTo>
                    <a:pt x="10532" y="1380"/>
                  </a:lnTo>
                  <a:lnTo>
                    <a:pt x="10535" y="1402"/>
                  </a:lnTo>
                  <a:lnTo>
                    <a:pt x="10536" y="1423"/>
                  </a:lnTo>
                  <a:lnTo>
                    <a:pt x="10535" y="1445"/>
                  </a:lnTo>
                  <a:lnTo>
                    <a:pt x="10532" y="1467"/>
                  </a:lnTo>
                  <a:lnTo>
                    <a:pt x="10527" y="1488"/>
                  </a:lnTo>
                  <a:lnTo>
                    <a:pt x="10520" y="1509"/>
                  </a:lnTo>
                  <a:lnTo>
                    <a:pt x="10510" y="1529"/>
                  </a:lnTo>
                  <a:lnTo>
                    <a:pt x="10499" y="1548"/>
                  </a:lnTo>
                  <a:lnTo>
                    <a:pt x="10486" y="1566"/>
                  </a:lnTo>
                  <a:lnTo>
                    <a:pt x="10469" y="1584"/>
                  </a:lnTo>
                  <a:lnTo>
                    <a:pt x="9229" y="2824"/>
                  </a:lnTo>
                  <a:lnTo>
                    <a:pt x="9220" y="2832"/>
                  </a:lnTo>
                  <a:lnTo>
                    <a:pt x="9211" y="2838"/>
                  </a:lnTo>
                  <a:lnTo>
                    <a:pt x="9200" y="2842"/>
                  </a:lnTo>
                  <a:lnTo>
                    <a:pt x="9189" y="2846"/>
                  </a:lnTo>
                  <a:lnTo>
                    <a:pt x="9178" y="2847"/>
                  </a:lnTo>
                  <a:lnTo>
                    <a:pt x="9166" y="2847"/>
                  </a:lnTo>
                  <a:lnTo>
                    <a:pt x="9155" y="2845"/>
                  </a:lnTo>
                  <a:lnTo>
                    <a:pt x="9143" y="2841"/>
                  </a:lnTo>
                  <a:lnTo>
                    <a:pt x="9133" y="2835"/>
                  </a:lnTo>
                  <a:lnTo>
                    <a:pt x="9122" y="2828"/>
                  </a:lnTo>
                  <a:lnTo>
                    <a:pt x="9114" y="2821"/>
                  </a:lnTo>
                  <a:lnTo>
                    <a:pt x="9107" y="2812"/>
                  </a:lnTo>
                  <a:lnTo>
                    <a:pt x="9101" y="2802"/>
                  </a:lnTo>
                  <a:lnTo>
                    <a:pt x="9098" y="2791"/>
                  </a:lnTo>
                  <a:lnTo>
                    <a:pt x="9095" y="2779"/>
                  </a:lnTo>
                  <a:lnTo>
                    <a:pt x="9094" y="2768"/>
                  </a:lnTo>
                  <a:lnTo>
                    <a:pt x="9094" y="2411"/>
                  </a:lnTo>
                  <a:lnTo>
                    <a:pt x="0" y="2411"/>
                  </a:lnTo>
                  <a:lnTo>
                    <a:pt x="0" y="436"/>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35" name="Freeform 23">
              <a:extLst>
                <a:ext uri="{FF2B5EF4-FFF2-40B4-BE49-F238E27FC236}">
                  <a16:creationId xmlns="" xmlns:a16="http://schemas.microsoft.com/office/drawing/2014/main" id="{D6DC5343-20AE-4721-AED5-CE5A5F76743E}"/>
                </a:ext>
              </a:extLst>
            </p:cNvPr>
            <p:cNvSpPr>
              <a:spLocks noChangeAspect="1"/>
            </p:cNvSpPr>
            <p:nvPr/>
          </p:nvSpPr>
          <p:spPr bwMode="auto">
            <a:xfrm>
              <a:off x="0" y="1348781"/>
              <a:ext cx="823870" cy="1173570"/>
            </a:xfrm>
            <a:custGeom>
              <a:avLst/>
              <a:gdLst>
                <a:gd name="T0" fmla="*/ 55 w 2778"/>
                <a:gd name="T1" fmla="*/ 40 h 3960"/>
                <a:gd name="T2" fmla="*/ 164 w 2778"/>
                <a:gd name="T3" fmla="*/ 118 h 3960"/>
                <a:gd name="T4" fmla="*/ 273 w 2778"/>
                <a:gd name="T5" fmla="*/ 195 h 3960"/>
                <a:gd name="T6" fmla="*/ 380 w 2778"/>
                <a:gd name="T7" fmla="*/ 271 h 3960"/>
                <a:gd name="T8" fmla="*/ 485 w 2778"/>
                <a:gd name="T9" fmla="*/ 346 h 3960"/>
                <a:gd name="T10" fmla="*/ 589 w 2778"/>
                <a:gd name="T11" fmla="*/ 420 h 3960"/>
                <a:gd name="T12" fmla="*/ 693 w 2778"/>
                <a:gd name="T13" fmla="*/ 493 h 3960"/>
                <a:gd name="T14" fmla="*/ 794 w 2778"/>
                <a:gd name="T15" fmla="*/ 566 h 3960"/>
                <a:gd name="T16" fmla="*/ 939 w 2778"/>
                <a:gd name="T17" fmla="*/ 669 h 3960"/>
                <a:gd name="T18" fmla="*/ 1126 w 2778"/>
                <a:gd name="T19" fmla="*/ 802 h 3960"/>
                <a:gd name="T20" fmla="*/ 1309 w 2778"/>
                <a:gd name="T21" fmla="*/ 932 h 3960"/>
                <a:gd name="T22" fmla="*/ 1487 w 2778"/>
                <a:gd name="T23" fmla="*/ 1059 h 3960"/>
                <a:gd name="T24" fmla="*/ 1658 w 2778"/>
                <a:gd name="T25" fmla="*/ 1180 h 3960"/>
                <a:gd name="T26" fmla="*/ 1820 w 2778"/>
                <a:gd name="T27" fmla="*/ 1296 h 3960"/>
                <a:gd name="T28" fmla="*/ 1980 w 2778"/>
                <a:gd name="T29" fmla="*/ 1410 h 3960"/>
                <a:gd name="T30" fmla="*/ 2136 w 2778"/>
                <a:gd name="T31" fmla="*/ 1521 h 3960"/>
                <a:gd name="T32" fmla="*/ 2285 w 2778"/>
                <a:gd name="T33" fmla="*/ 1627 h 3960"/>
                <a:gd name="T34" fmla="*/ 2429 w 2778"/>
                <a:gd name="T35" fmla="*/ 1730 h 3960"/>
                <a:gd name="T36" fmla="*/ 2570 w 2778"/>
                <a:gd name="T37" fmla="*/ 1830 h 3960"/>
                <a:gd name="T38" fmla="*/ 2709 w 2778"/>
                <a:gd name="T39" fmla="*/ 1929 h 3960"/>
                <a:gd name="T40" fmla="*/ 2778 w 2778"/>
                <a:gd name="T41" fmla="*/ 2102 h 3960"/>
                <a:gd name="T42" fmla="*/ 2778 w 2778"/>
                <a:gd name="T43" fmla="*/ 2350 h 3960"/>
                <a:gd name="T44" fmla="*/ 2778 w 2778"/>
                <a:gd name="T45" fmla="*/ 2599 h 3960"/>
                <a:gd name="T46" fmla="*/ 2778 w 2778"/>
                <a:gd name="T47" fmla="*/ 2847 h 3960"/>
                <a:gd name="T48" fmla="*/ 2778 w 2778"/>
                <a:gd name="T49" fmla="*/ 3094 h 3960"/>
                <a:gd name="T50" fmla="*/ 2778 w 2778"/>
                <a:gd name="T51" fmla="*/ 3342 h 3960"/>
                <a:gd name="T52" fmla="*/ 2778 w 2778"/>
                <a:gd name="T53" fmla="*/ 3590 h 3960"/>
                <a:gd name="T54" fmla="*/ 2778 w 2778"/>
                <a:gd name="T55" fmla="*/ 3836 h 3960"/>
                <a:gd name="T56" fmla="*/ 2709 w 2778"/>
                <a:gd name="T57" fmla="*/ 3926 h 3960"/>
                <a:gd name="T58" fmla="*/ 2570 w 2778"/>
                <a:gd name="T59" fmla="*/ 3858 h 3960"/>
                <a:gd name="T60" fmla="*/ 2430 w 2778"/>
                <a:gd name="T61" fmla="*/ 3790 h 3960"/>
                <a:gd name="T62" fmla="*/ 2285 w 2778"/>
                <a:gd name="T63" fmla="*/ 3720 h 3960"/>
                <a:gd name="T64" fmla="*/ 2136 w 2778"/>
                <a:gd name="T65" fmla="*/ 3646 h 3960"/>
                <a:gd name="T66" fmla="*/ 1980 w 2778"/>
                <a:gd name="T67" fmla="*/ 3569 h 3960"/>
                <a:gd name="T68" fmla="*/ 1821 w 2778"/>
                <a:gd name="T69" fmla="*/ 3490 h 3960"/>
                <a:gd name="T70" fmla="*/ 1658 w 2778"/>
                <a:gd name="T71" fmla="*/ 3409 h 3960"/>
                <a:gd name="T72" fmla="*/ 1487 w 2778"/>
                <a:gd name="T73" fmla="*/ 3325 h 3960"/>
                <a:gd name="T74" fmla="*/ 1309 w 2778"/>
                <a:gd name="T75" fmla="*/ 3238 h 3960"/>
                <a:gd name="T76" fmla="*/ 1126 w 2778"/>
                <a:gd name="T77" fmla="*/ 3149 h 3960"/>
                <a:gd name="T78" fmla="*/ 939 w 2778"/>
                <a:gd name="T79" fmla="*/ 3058 h 3960"/>
                <a:gd name="T80" fmla="*/ 794 w 2778"/>
                <a:gd name="T81" fmla="*/ 2987 h 3960"/>
                <a:gd name="T82" fmla="*/ 692 w 2778"/>
                <a:gd name="T83" fmla="*/ 2937 h 3960"/>
                <a:gd name="T84" fmla="*/ 589 w 2778"/>
                <a:gd name="T85" fmla="*/ 2886 h 3960"/>
                <a:gd name="T86" fmla="*/ 485 w 2778"/>
                <a:gd name="T87" fmla="*/ 2834 h 3960"/>
                <a:gd name="T88" fmla="*/ 379 w 2778"/>
                <a:gd name="T89" fmla="*/ 2783 h 3960"/>
                <a:gd name="T90" fmla="*/ 273 w 2778"/>
                <a:gd name="T91" fmla="*/ 2730 h 3960"/>
                <a:gd name="T92" fmla="*/ 164 w 2778"/>
                <a:gd name="T93" fmla="*/ 2677 h 3960"/>
                <a:gd name="T94" fmla="*/ 55 w 2778"/>
                <a:gd name="T95" fmla="*/ 2623 h 3960"/>
                <a:gd name="T96" fmla="*/ 0 w 2778"/>
                <a:gd name="T97" fmla="*/ 2434 h 3960"/>
                <a:gd name="T98" fmla="*/ 0 w 2778"/>
                <a:gd name="T99" fmla="*/ 2110 h 3960"/>
                <a:gd name="T100" fmla="*/ 0 w 2778"/>
                <a:gd name="T101" fmla="*/ 1786 h 3960"/>
                <a:gd name="T102" fmla="*/ 0 w 2778"/>
                <a:gd name="T103" fmla="*/ 1461 h 3960"/>
                <a:gd name="T104" fmla="*/ 0 w 2778"/>
                <a:gd name="T105" fmla="*/ 1137 h 3960"/>
                <a:gd name="T106" fmla="*/ 0 w 2778"/>
                <a:gd name="T107" fmla="*/ 813 h 3960"/>
                <a:gd name="T108" fmla="*/ 0 w 2778"/>
                <a:gd name="T109" fmla="*/ 488 h 3960"/>
                <a:gd name="T110" fmla="*/ 0 w 2778"/>
                <a:gd name="T111" fmla="*/ 163 h 3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960">
                  <a:moveTo>
                    <a:pt x="0" y="0"/>
                  </a:moveTo>
                  <a:lnTo>
                    <a:pt x="55" y="40"/>
                  </a:lnTo>
                  <a:lnTo>
                    <a:pt x="110" y="78"/>
                  </a:lnTo>
                  <a:lnTo>
                    <a:pt x="164" y="118"/>
                  </a:lnTo>
                  <a:lnTo>
                    <a:pt x="219" y="156"/>
                  </a:lnTo>
                  <a:lnTo>
                    <a:pt x="273" y="195"/>
                  </a:lnTo>
                  <a:lnTo>
                    <a:pt x="327" y="233"/>
                  </a:lnTo>
                  <a:lnTo>
                    <a:pt x="380" y="271"/>
                  </a:lnTo>
                  <a:lnTo>
                    <a:pt x="433" y="308"/>
                  </a:lnTo>
                  <a:lnTo>
                    <a:pt x="485" y="346"/>
                  </a:lnTo>
                  <a:lnTo>
                    <a:pt x="538" y="383"/>
                  </a:lnTo>
                  <a:lnTo>
                    <a:pt x="589" y="420"/>
                  </a:lnTo>
                  <a:lnTo>
                    <a:pt x="642" y="457"/>
                  </a:lnTo>
                  <a:lnTo>
                    <a:pt x="693" y="493"/>
                  </a:lnTo>
                  <a:lnTo>
                    <a:pt x="743" y="530"/>
                  </a:lnTo>
                  <a:lnTo>
                    <a:pt x="794" y="566"/>
                  </a:lnTo>
                  <a:lnTo>
                    <a:pt x="845" y="602"/>
                  </a:lnTo>
                  <a:lnTo>
                    <a:pt x="939" y="669"/>
                  </a:lnTo>
                  <a:lnTo>
                    <a:pt x="1034" y="736"/>
                  </a:lnTo>
                  <a:lnTo>
                    <a:pt x="1126" y="802"/>
                  </a:lnTo>
                  <a:lnTo>
                    <a:pt x="1218" y="868"/>
                  </a:lnTo>
                  <a:lnTo>
                    <a:pt x="1309" y="932"/>
                  </a:lnTo>
                  <a:lnTo>
                    <a:pt x="1399" y="996"/>
                  </a:lnTo>
                  <a:lnTo>
                    <a:pt x="1487" y="1059"/>
                  </a:lnTo>
                  <a:lnTo>
                    <a:pt x="1575" y="1122"/>
                  </a:lnTo>
                  <a:lnTo>
                    <a:pt x="1658" y="1180"/>
                  </a:lnTo>
                  <a:lnTo>
                    <a:pt x="1739" y="1239"/>
                  </a:lnTo>
                  <a:lnTo>
                    <a:pt x="1820" y="1296"/>
                  </a:lnTo>
                  <a:lnTo>
                    <a:pt x="1900" y="1353"/>
                  </a:lnTo>
                  <a:lnTo>
                    <a:pt x="1980" y="1410"/>
                  </a:lnTo>
                  <a:lnTo>
                    <a:pt x="2058" y="1466"/>
                  </a:lnTo>
                  <a:lnTo>
                    <a:pt x="2136" y="1521"/>
                  </a:lnTo>
                  <a:lnTo>
                    <a:pt x="2213" y="1576"/>
                  </a:lnTo>
                  <a:lnTo>
                    <a:pt x="2285" y="1627"/>
                  </a:lnTo>
                  <a:lnTo>
                    <a:pt x="2358" y="1680"/>
                  </a:lnTo>
                  <a:lnTo>
                    <a:pt x="2429" y="1730"/>
                  </a:lnTo>
                  <a:lnTo>
                    <a:pt x="2500" y="1781"/>
                  </a:lnTo>
                  <a:lnTo>
                    <a:pt x="2570" y="1830"/>
                  </a:lnTo>
                  <a:lnTo>
                    <a:pt x="2640" y="1880"/>
                  </a:lnTo>
                  <a:lnTo>
                    <a:pt x="2709" y="1929"/>
                  </a:lnTo>
                  <a:lnTo>
                    <a:pt x="2778" y="1978"/>
                  </a:lnTo>
                  <a:lnTo>
                    <a:pt x="2778" y="2102"/>
                  </a:lnTo>
                  <a:lnTo>
                    <a:pt x="2778" y="2227"/>
                  </a:lnTo>
                  <a:lnTo>
                    <a:pt x="2778" y="2350"/>
                  </a:lnTo>
                  <a:lnTo>
                    <a:pt x="2778" y="2475"/>
                  </a:lnTo>
                  <a:lnTo>
                    <a:pt x="2778" y="2599"/>
                  </a:lnTo>
                  <a:lnTo>
                    <a:pt x="2778" y="2722"/>
                  </a:lnTo>
                  <a:lnTo>
                    <a:pt x="2778" y="2847"/>
                  </a:lnTo>
                  <a:lnTo>
                    <a:pt x="2778" y="2971"/>
                  </a:lnTo>
                  <a:lnTo>
                    <a:pt x="2778" y="3094"/>
                  </a:lnTo>
                  <a:lnTo>
                    <a:pt x="2778" y="3218"/>
                  </a:lnTo>
                  <a:lnTo>
                    <a:pt x="2778" y="3342"/>
                  </a:lnTo>
                  <a:lnTo>
                    <a:pt x="2778" y="3466"/>
                  </a:lnTo>
                  <a:lnTo>
                    <a:pt x="2778" y="3590"/>
                  </a:lnTo>
                  <a:lnTo>
                    <a:pt x="2778" y="3713"/>
                  </a:lnTo>
                  <a:lnTo>
                    <a:pt x="2778" y="3836"/>
                  </a:lnTo>
                  <a:lnTo>
                    <a:pt x="2778" y="3960"/>
                  </a:lnTo>
                  <a:lnTo>
                    <a:pt x="2709" y="3926"/>
                  </a:lnTo>
                  <a:lnTo>
                    <a:pt x="2640" y="3893"/>
                  </a:lnTo>
                  <a:lnTo>
                    <a:pt x="2570" y="3858"/>
                  </a:lnTo>
                  <a:lnTo>
                    <a:pt x="2500" y="3825"/>
                  </a:lnTo>
                  <a:lnTo>
                    <a:pt x="2430" y="3790"/>
                  </a:lnTo>
                  <a:lnTo>
                    <a:pt x="2358" y="3755"/>
                  </a:lnTo>
                  <a:lnTo>
                    <a:pt x="2285" y="3720"/>
                  </a:lnTo>
                  <a:lnTo>
                    <a:pt x="2213" y="3683"/>
                  </a:lnTo>
                  <a:lnTo>
                    <a:pt x="2136" y="3646"/>
                  </a:lnTo>
                  <a:lnTo>
                    <a:pt x="2059" y="3608"/>
                  </a:lnTo>
                  <a:lnTo>
                    <a:pt x="1980" y="3569"/>
                  </a:lnTo>
                  <a:lnTo>
                    <a:pt x="1900" y="3529"/>
                  </a:lnTo>
                  <a:lnTo>
                    <a:pt x="1821" y="3490"/>
                  </a:lnTo>
                  <a:lnTo>
                    <a:pt x="1739" y="3450"/>
                  </a:lnTo>
                  <a:lnTo>
                    <a:pt x="1658" y="3409"/>
                  </a:lnTo>
                  <a:lnTo>
                    <a:pt x="1575" y="3368"/>
                  </a:lnTo>
                  <a:lnTo>
                    <a:pt x="1487" y="3325"/>
                  </a:lnTo>
                  <a:lnTo>
                    <a:pt x="1399" y="3282"/>
                  </a:lnTo>
                  <a:lnTo>
                    <a:pt x="1309" y="3238"/>
                  </a:lnTo>
                  <a:lnTo>
                    <a:pt x="1218" y="3194"/>
                  </a:lnTo>
                  <a:lnTo>
                    <a:pt x="1126" y="3149"/>
                  </a:lnTo>
                  <a:lnTo>
                    <a:pt x="1034" y="3104"/>
                  </a:lnTo>
                  <a:lnTo>
                    <a:pt x="939" y="3058"/>
                  </a:lnTo>
                  <a:lnTo>
                    <a:pt x="845" y="3012"/>
                  </a:lnTo>
                  <a:lnTo>
                    <a:pt x="794" y="2987"/>
                  </a:lnTo>
                  <a:lnTo>
                    <a:pt x="743" y="2961"/>
                  </a:lnTo>
                  <a:lnTo>
                    <a:pt x="692" y="2937"/>
                  </a:lnTo>
                  <a:lnTo>
                    <a:pt x="640" y="2911"/>
                  </a:lnTo>
                  <a:lnTo>
                    <a:pt x="589" y="2886"/>
                  </a:lnTo>
                  <a:lnTo>
                    <a:pt x="538" y="2860"/>
                  </a:lnTo>
                  <a:lnTo>
                    <a:pt x="485" y="2834"/>
                  </a:lnTo>
                  <a:lnTo>
                    <a:pt x="433" y="2809"/>
                  </a:lnTo>
                  <a:lnTo>
                    <a:pt x="379" y="2783"/>
                  </a:lnTo>
                  <a:lnTo>
                    <a:pt x="327" y="2756"/>
                  </a:lnTo>
                  <a:lnTo>
                    <a:pt x="273" y="2730"/>
                  </a:lnTo>
                  <a:lnTo>
                    <a:pt x="219" y="2704"/>
                  </a:lnTo>
                  <a:lnTo>
                    <a:pt x="164" y="2677"/>
                  </a:lnTo>
                  <a:lnTo>
                    <a:pt x="110" y="2650"/>
                  </a:lnTo>
                  <a:lnTo>
                    <a:pt x="55" y="2623"/>
                  </a:lnTo>
                  <a:lnTo>
                    <a:pt x="0" y="2596"/>
                  </a:lnTo>
                  <a:lnTo>
                    <a:pt x="0" y="2434"/>
                  </a:lnTo>
                  <a:lnTo>
                    <a:pt x="0" y="2272"/>
                  </a:lnTo>
                  <a:lnTo>
                    <a:pt x="0" y="2110"/>
                  </a:lnTo>
                  <a:lnTo>
                    <a:pt x="0" y="1948"/>
                  </a:lnTo>
                  <a:lnTo>
                    <a:pt x="0" y="1786"/>
                  </a:lnTo>
                  <a:lnTo>
                    <a:pt x="0" y="1625"/>
                  </a:lnTo>
                  <a:lnTo>
                    <a:pt x="0" y="1461"/>
                  </a:lnTo>
                  <a:lnTo>
                    <a:pt x="0" y="1299"/>
                  </a:lnTo>
                  <a:lnTo>
                    <a:pt x="0" y="1137"/>
                  </a:lnTo>
                  <a:lnTo>
                    <a:pt x="0" y="975"/>
                  </a:lnTo>
                  <a:lnTo>
                    <a:pt x="0" y="813"/>
                  </a:lnTo>
                  <a:lnTo>
                    <a:pt x="0" y="651"/>
                  </a:lnTo>
                  <a:lnTo>
                    <a:pt x="0" y="488"/>
                  </a:lnTo>
                  <a:lnTo>
                    <a:pt x="0" y="325"/>
                  </a:lnTo>
                  <a:lnTo>
                    <a:pt x="0" y="163"/>
                  </a:lnTo>
                  <a:lnTo>
                    <a:pt x="0" y="0"/>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36" name="组合 35">
            <a:extLst>
              <a:ext uri="{FF2B5EF4-FFF2-40B4-BE49-F238E27FC236}">
                <a16:creationId xmlns="" xmlns:a16="http://schemas.microsoft.com/office/drawing/2014/main" id="{05EBBDE1-B798-4AFD-A608-A51DA6B50F1B}"/>
              </a:ext>
            </a:extLst>
          </p:cNvPr>
          <p:cNvGrpSpPr>
            <a:grpSpLocks noChangeAspect="1"/>
          </p:cNvGrpSpPr>
          <p:nvPr/>
        </p:nvGrpSpPr>
        <p:grpSpPr>
          <a:xfrm>
            <a:off x="4513" y="2190336"/>
            <a:ext cx="4737499" cy="1051790"/>
            <a:chOff x="0" y="2390473"/>
            <a:chExt cx="4738733" cy="1052064"/>
          </a:xfrm>
          <a:solidFill>
            <a:srgbClr val="DEBF88"/>
          </a:solidFill>
          <a:effectLst>
            <a:outerShdw blurRad="50800" dist="38100" dir="2700000" algn="tl" rotWithShape="0">
              <a:prstClr val="black">
                <a:alpha val="40000"/>
              </a:prstClr>
            </a:outerShdw>
          </a:effectLst>
        </p:grpSpPr>
        <p:sp>
          <p:nvSpPr>
            <p:cNvPr id="37" name="Freeform 19">
              <a:extLst>
                <a:ext uri="{FF2B5EF4-FFF2-40B4-BE49-F238E27FC236}">
                  <a16:creationId xmlns="" xmlns:a16="http://schemas.microsoft.com/office/drawing/2014/main" id="{A1F67DE8-05D8-45F5-9456-4A268AEE7119}"/>
                </a:ext>
              </a:extLst>
            </p:cNvPr>
            <p:cNvSpPr>
              <a:spLocks noChangeAspect="1"/>
            </p:cNvSpPr>
            <p:nvPr/>
          </p:nvSpPr>
          <p:spPr bwMode="auto">
            <a:xfrm>
              <a:off x="823870" y="2597922"/>
              <a:ext cx="3914863" cy="844615"/>
            </a:xfrm>
            <a:custGeom>
              <a:avLst/>
              <a:gdLst>
                <a:gd name="T0" fmla="*/ 0 w 13212"/>
                <a:gd name="T1" fmla="*/ 437 h 2849"/>
                <a:gd name="T2" fmla="*/ 11769 w 13212"/>
                <a:gd name="T3" fmla="*/ 437 h 2849"/>
                <a:gd name="T4" fmla="*/ 11769 w 13212"/>
                <a:gd name="T5" fmla="*/ 80 h 2849"/>
                <a:gd name="T6" fmla="*/ 11770 w 13212"/>
                <a:gd name="T7" fmla="*/ 68 h 2849"/>
                <a:gd name="T8" fmla="*/ 11773 w 13212"/>
                <a:gd name="T9" fmla="*/ 56 h 2849"/>
                <a:gd name="T10" fmla="*/ 11777 w 13212"/>
                <a:gd name="T11" fmla="*/ 46 h 2849"/>
                <a:gd name="T12" fmla="*/ 11783 w 13212"/>
                <a:gd name="T13" fmla="*/ 35 h 2849"/>
                <a:gd name="T14" fmla="*/ 11790 w 13212"/>
                <a:gd name="T15" fmla="*/ 26 h 2849"/>
                <a:gd name="T16" fmla="*/ 11798 w 13212"/>
                <a:gd name="T17" fmla="*/ 19 h 2849"/>
                <a:gd name="T18" fmla="*/ 11808 w 13212"/>
                <a:gd name="T19" fmla="*/ 12 h 2849"/>
                <a:gd name="T20" fmla="*/ 11818 w 13212"/>
                <a:gd name="T21" fmla="*/ 6 h 2849"/>
                <a:gd name="T22" fmla="*/ 11830 w 13212"/>
                <a:gd name="T23" fmla="*/ 3 h 2849"/>
                <a:gd name="T24" fmla="*/ 11841 w 13212"/>
                <a:gd name="T25" fmla="*/ 0 h 2849"/>
                <a:gd name="T26" fmla="*/ 11853 w 13212"/>
                <a:gd name="T27" fmla="*/ 0 h 2849"/>
                <a:gd name="T28" fmla="*/ 11865 w 13212"/>
                <a:gd name="T29" fmla="*/ 2 h 2849"/>
                <a:gd name="T30" fmla="*/ 11875 w 13212"/>
                <a:gd name="T31" fmla="*/ 5 h 2849"/>
                <a:gd name="T32" fmla="*/ 11886 w 13212"/>
                <a:gd name="T33" fmla="*/ 10 h 2849"/>
                <a:gd name="T34" fmla="*/ 11896 w 13212"/>
                <a:gd name="T35" fmla="*/ 16 h 2849"/>
                <a:gd name="T36" fmla="*/ 11906 w 13212"/>
                <a:gd name="T37" fmla="*/ 24 h 2849"/>
                <a:gd name="T38" fmla="*/ 13146 w 13212"/>
                <a:gd name="T39" fmla="*/ 1264 h 2849"/>
                <a:gd name="T40" fmla="*/ 13161 w 13212"/>
                <a:gd name="T41" fmla="*/ 1281 h 2849"/>
                <a:gd name="T42" fmla="*/ 13175 w 13212"/>
                <a:gd name="T43" fmla="*/ 1300 h 2849"/>
                <a:gd name="T44" fmla="*/ 13185 w 13212"/>
                <a:gd name="T45" fmla="*/ 1318 h 2849"/>
                <a:gd name="T46" fmla="*/ 13195 w 13212"/>
                <a:gd name="T47" fmla="*/ 1338 h 2849"/>
                <a:gd name="T48" fmla="*/ 13203 w 13212"/>
                <a:gd name="T49" fmla="*/ 1359 h 2849"/>
                <a:gd name="T50" fmla="*/ 13207 w 13212"/>
                <a:gd name="T51" fmla="*/ 1381 h 2849"/>
                <a:gd name="T52" fmla="*/ 13211 w 13212"/>
                <a:gd name="T53" fmla="*/ 1402 h 2849"/>
                <a:gd name="T54" fmla="*/ 13212 w 13212"/>
                <a:gd name="T55" fmla="*/ 1425 h 2849"/>
                <a:gd name="T56" fmla="*/ 13211 w 13212"/>
                <a:gd name="T57" fmla="*/ 1446 h 2849"/>
                <a:gd name="T58" fmla="*/ 13207 w 13212"/>
                <a:gd name="T59" fmla="*/ 1468 h 2849"/>
                <a:gd name="T60" fmla="*/ 13203 w 13212"/>
                <a:gd name="T61" fmla="*/ 1489 h 2849"/>
                <a:gd name="T62" fmla="*/ 13195 w 13212"/>
                <a:gd name="T63" fmla="*/ 1510 h 2849"/>
                <a:gd name="T64" fmla="*/ 13185 w 13212"/>
                <a:gd name="T65" fmla="*/ 1530 h 2849"/>
                <a:gd name="T66" fmla="*/ 13175 w 13212"/>
                <a:gd name="T67" fmla="*/ 1549 h 2849"/>
                <a:gd name="T68" fmla="*/ 13161 w 13212"/>
                <a:gd name="T69" fmla="*/ 1567 h 2849"/>
                <a:gd name="T70" fmla="*/ 13146 w 13212"/>
                <a:gd name="T71" fmla="*/ 1584 h 2849"/>
                <a:gd name="T72" fmla="*/ 11906 w 13212"/>
                <a:gd name="T73" fmla="*/ 2824 h 2849"/>
                <a:gd name="T74" fmla="*/ 11896 w 13212"/>
                <a:gd name="T75" fmla="*/ 2832 h 2849"/>
                <a:gd name="T76" fmla="*/ 11886 w 13212"/>
                <a:gd name="T77" fmla="*/ 2839 h 2849"/>
                <a:gd name="T78" fmla="*/ 11875 w 13212"/>
                <a:gd name="T79" fmla="*/ 2844 h 2849"/>
                <a:gd name="T80" fmla="*/ 11865 w 13212"/>
                <a:gd name="T81" fmla="*/ 2846 h 2849"/>
                <a:gd name="T82" fmla="*/ 11853 w 13212"/>
                <a:gd name="T83" fmla="*/ 2849 h 2849"/>
                <a:gd name="T84" fmla="*/ 11841 w 13212"/>
                <a:gd name="T85" fmla="*/ 2847 h 2849"/>
                <a:gd name="T86" fmla="*/ 11830 w 13212"/>
                <a:gd name="T87" fmla="*/ 2845 h 2849"/>
                <a:gd name="T88" fmla="*/ 11818 w 13212"/>
                <a:gd name="T89" fmla="*/ 2842 h 2849"/>
                <a:gd name="T90" fmla="*/ 11808 w 13212"/>
                <a:gd name="T91" fmla="*/ 2837 h 2849"/>
                <a:gd name="T92" fmla="*/ 11798 w 13212"/>
                <a:gd name="T93" fmla="*/ 2830 h 2849"/>
                <a:gd name="T94" fmla="*/ 11790 w 13212"/>
                <a:gd name="T95" fmla="*/ 2822 h 2849"/>
                <a:gd name="T96" fmla="*/ 11783 w 13212"/>
                <a:gd name="T97" fmla="*/ 2813 h 2849"/>
                <a:gd name="T98" fmla="*/ 11777 w 13212"/>
                <a:gd name="T99" fmla="*/ 2803 h 2849"/>
                <a:gd name="T100" fmla="*/ 11773 w 13212"/>
                <a:gd name="T101" fmla="*/ 2792 h 2849"/>
                <a:gd name="T102" fmla="*/ 11770 w 13212"/>
                <a:gd name="T103" fmla="*/ 2781 h 2849"/>
                <a:gd name="T104" fmla="*/ 11769 w 13212"/>
                <a:gd name="T105" fmla="*/ 2768 h 2849"/>
                <a:gd name="T106" fmla="*/ 11769 w 13212"/>
                <a:gd name="T107" fmla="*/ 2412 h 2849"/>
                <a:gd name="T108" fmla="*/ 0 w 13212"/>
                <a:gd name="T109" fmla="*/ 2412 h 2849"/>
                <a:gd name="T110" fmla="*/ 0 w 13212"/>
                <a:gd name="T111" fmla="*/ 437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12" h="2849">
                  <a:moveTo>
                    <a:pt x="0" y="437"/>
                  </a:moveTo>
                  <a:lnTo>
                    <a:pt x="11769" y="437"/>
                  </a:lnTo>
                  <a:lnTo>
                    <a:pt x="11769" y="80"/>
                  </a:lnTo>
                  <a:lnTo>
                    <a:pt x="11770" y="68"/>
                  </a:lnTo>
                  <a:lnTo>
                    <a:pt x="11773" y="56"/>
                  </a:lnTo>
                  <a:lnTo>
                    <a:pt x="11777" y="46"/>
                  </a:lnTo>
                  <a:lnTo>
                    <a:pt x="11783" y="35"/>
                  </a:lnTo>
                  <a:lnTo>
                    <a:pt x="11790" y="26"/>
                  </a:lnTo>
                  <a:lnTo>
                    <a:pt x="11798" y="19"/>
                  </a:lnTo>
                  <a:lnTo>
                    <a:pt x="11808" y="12"/>
                  </a:lnTo>
                  <a:lnTo>
                    <a:pt x="11818" y="6"/>
                  </a:lnTo>
                  <a:lnTo>
                    <a:pt x="11830" y="3"/>
                  </a:lnTo>
                  <a:lnTo>
                    <a:pt x="11841" y="0"/>
                  </a:lnTo>
                  <a:lnTo>
                    <a:pt x="11853" y="0"/>
                  </a:lnTo>
                  <a:lnTo>
                    <a:pt x="11865" y="2"/>
                  </a:lnTo>
                  <a:lnTo>
                    <a:pt x="11875" y="5"/>
                  </a:lnTo>
                  <a:lnTo>
                    <a:pt x="11886" y="10"/>
                  </a:lnTo>
                  <a:lnTo>
                    <a:pt x="11896" y="16"/>
                  </a:lnTo>
                  <a:lnTo>
                    <a:pt x="11906" y="24"/>
                  </a:lnTo>
                  <a:lnTo>
                    <a:pt x="13146" y="1264"/>
                  </a:lnTo>
                  <a:lnTo>
                    <a:pt x="13161" y="1281"/>
                  </a:lnTo>
                  <a:lnTo>
                    <a:pt x="13175" y="1300"/>
                  </a:lnTo>
                  <a:lnTo>
                    <a:pt x="13185" y="1318"/>
                  </a:lnTo>
                  <a:lnTo>
                    <a:pt x="13195" y="1338"/>
                  </a:lnTo>
                  <a:lnTo>
                    <a:pt x="13203" y="1359"/>
                  </a:lnTo>
                  <a:lnTo>
                    <a:pt x="13207" y="1381"/>
                  </a:lnTo>
                  <a:lnTo>
                    <a:pt x="13211" y="1402"/>
                  </a:lnTo>
                  <a:lnTo>
                    <a:pt x="13212" y="1425"/>
                  </a:lnTo>
                  <a:lnTo>
                    <a:pt x="13211" y="1446"/>
                  </a:lnTo>
                  <a:lnTo>
                    <a:pt x="13207" y="1468"/>
                  </a:lnTo>
                  <a:lnTo>
                    <a:pt x="13203" y="1489"/>
                  </a:lnTo>
                  <a:lnTo>
                    <a:pt x="13195" y="1510"/>
                  </a:lnTo>
                  <a:lnTo>
                    <a:pt x="13185" y="1530"/>
                  </a:lnTo>
                  <a:lnTo>
                    <a:pt x="13175" y="1549"/>
                  </a:lnTo>
                  <a:lnTo>
                    <a:pt x="13161" y="1567"/>
                  </a:lnTo>
                  <a:lnTo>
                    <a:pt x="13146" y="1584"/>
                  </a:lnTo>
                  <a:lnTo>
                    <a:pt x="11906" y="2824"/>
                  </a:lnTo>
                  <a:lnTo>
                    <a:pt x="11896" y="2832"/>
                  </a:lnTo>
                  <a:lnTo>
                    <a:pt x="11886" y="2839"/>
                  </a:lnTo>
                  <a:lnTo>
                    <a:pt x="11875" y="2844"/>
                  </a:lnTo>
                  <a:lnTo>
                    <a:pt x="11865" y="2846"/>
                  </a:lnTo>
                  <a:lnTo>
                    <a:pt x="11853" y="2849"/>
                  </a:lnTo>
                  <a:lnTo>
                    <a:pt x="11841" y="2847"/>
                  </a:lnTo>
                  <a:lnTo>
                    <a:pt x="11830" y="2845"/>
                  </a:lnTo>
                  <a:lnTo>
                    <a:pt x="11818" y="2842"/>
                  </a:lnTo>
                  <a:lnTo>
                    <a:pt x="11808" y="2837"/>
                  </a:lnTo>
                  <a:lnTo>
                    <a:pt x="11798" y="2830"/>
                  </a:lnTo>
                  <a:lnTo>
                    <a:pt x="11790" y="2822"/>
                  </a:lnTo>
                  <a:lnTo>
                    <a:pt x="11783" y="2813"/>
                  </a:lnTo>
                  <a:lnTo>
                    <a:pt x="11777" y="2803"/>
                  </a:lnTo>
                  <a:lnTo>
                    <a:pt x="11773" y="2792"/>
                  </a:lnTo>
                  <a:lnTo>
                    <a:pt x="11770" y="2781"/>
                  </a:lnTo>
                  <a:lnTo>
                    <a:pt x="11769" y="2768"/>
                  </a:lnTo>
                  <a:lnTo>
                    <a:pt x="11769" y="2412"/>
                  </a:lnTo>
                  <a:lnTo>
                    <a:pt x="0" y="2412"/>
                  </a:lnTo>
                  <a:lnTo>
                    <a:pt x="0" y="437"/>
                  </a:lnTo>
                  <a:close/>
                </a:path>
              </a:pathLst>
            </a:custGeom>
            <a:solidFill>
              <a:srgbClr val="E45448"/>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38" name="Freeform 24">
              <a:extLst>
                <a:ext uri="{FF2B5EF4-FFF2-40B4-BE49-F238E27FC236}">
                  <a16:creationId xmlns="" xmlns:a16="http://schemas.microsoft.com/office/drawing/2014/main" id="{263CDFB6-E84A-46C0-959E-8E9FE7D0E797}"/>
                </a:ext>
              </a:extLst>
            </p:cNvPr>
            <p:cNvSpPr>
              <a:spLocks noChangeAspect="1"/>
            </p:cNvSpPr>
            <p:nvPr/>
          </p:nvSpPr>
          <p:spPr bwMode="auto">
            <a:xfrm>
              <a:off x="0" y="2390473"/>
              <a:ext cx="823870" cy="924631"/>
            </a:xfrm>
            <a:custGeom>
              <a:avLst/>
              <a:gdLst>
                <a:gd name="T0" fmla="*/ 55 w 2778"/>
                <a:gd name="T1" fmla="*/ 22 h 3119"/>
                <a:gd name="T2" fmla="*/ 164 w 2778"/>
                <a:gd name="T3" fmla="*/ 68 h 3119"/>
                <a:gd name="T4" fmla="*/ 273 w 2778"/>
                <a:gd name="T5" fmla="*/ 112 h 3119"/>
                <a:gd name="T6" fmla="*/ 379 w 2778"/>
                <a:gd name="T7" fmla="*/ 157 h 3119"/>
                <a:gd name="T8" fmla="*/ 485 w 2778"/>
                <a:gd name="T9" fmla="*/ 201 h 3119"/>
                <a:gd name="T10" fmla="*/ 589 w 2778"/>
                <a:gd name="T11" fmla="*/ 244 h 3119"/>
                <a:gd name="T12" fmla="*/ 693 w 2778"/>
                <a:gd name="T13" fmla="*/ 286 h 3119"/>
                <a:gd name="T14" fmla="*/ 794 w 2778"/>
                <a:gd name="T15" fmla="*/ 328 h 3119"/>
                <a:gd name="T16" fmla="*/ 939 w 2778"/>
                <a:gd name="T17" fmla="*/ 387 h 3119"/>
                <a:gd name="T18" fmla="*/ 1126 w 2778"/>
                <a:gd name="T19" fmla="*/ 464 h 3119"/>
                <a:gd name="T20" fmla="*/ 1309 w 2778"/>
                <a:gd name="T21" fmla="*/ 539 h 3119"/>
                <a:gd name="T22" fmla="*/ 1487 w 2778"/>
                <a:gd name="T23" fmla="*/ 613 h 3119"/>
                <a:gd name="T24" fmla="*/ 1658 w 2778"/>
                <a:gd name="T25" fmla="*/ 684 h 3119"/>
                <a:gd name="T26" fmla="*/ 1821 w 2778"/>
                <a:gd name="T27" fmla="*/ 751 h 3119"/>
                <a:gd name="T28" fmla="*/ 1981 w 2778"/>
                <a:gd name="T29" fmla="*/ 818 h 3119"/>
                <a:gd name="T30" fmla="*/ 2136 w 2778"/>
                <a:gd name="T31" fmla="*/ 882 h 3119"/>
                <a:gd name="T32" fmla="*/ 2286 w 2778"/>
                <a:gd name="T33" fmla="*/ 944 h 3119"/>
                <a:gd name="T34" fmla="*/ 2430 w 2778"/>
                <a:gd name="T35" fmla="*/ 1002 h 3119"/>
                <a:gd name="T36" fmla="*/ 2571 w 2778"/>
                <a:gd name="T37" fmla="*/ 1059 h 3119"/>
                <a:gd name="T38" fmla="*/ 2709 w 2778"/>
                <a:gd name="T39" fmla="*/ 1116 h 3119"/>
                <a:gd name="T40" fmla="*/ 2778 w 2778"/>
                <a:gd name="T41" fmla="*/ 1268 h 3119"/>
                <a:gd name="T42" fmla="*/ 2778 w 2778"/>
                <a:gd name="T43" fmla="*/ 1515 h 3119"/>
                <a:gd name="T44" fmla="*/ 2778 w 2778"/>
                <a:gd name="T45" fmla="*/ 1761 h 3119"/>
                <a:gd name="T46" fmla="*/ 2778 w 2778"/>
                <a:gd name="T47" fmla="*/ 2009 h 3119"/>
                <a:gd name="T48" fmla="*/ 2778 w 2778"/>
                <a:gd name="T49" fmla="*/ 2256 h 3119"/>
                <a:gd name="T50" fmla="*/ 2778 w 2778"/>
                <a:gd name="T51" fmla="*/ 2502 h 3119"/>
                <a:gd name="T52" fmla="*/ 2778 w 2778"/>
                <a:gd name="T53" fmla="*/ 2749 h 3119"/>
                <a:gd name="T54" fmla="*/ 2778 w 2778"/>
                <a:gd name="T55" fmla="*/ 2995 h 3119"/>
                <a:gd name="T56" fmla="*/ 2709 w 2778"/>
                <a:gd name="T57" fmla="*/ 3106 h 3119"/>
                <a:gd name="T58" fmla="*/ 2571 w 2778"/>
                <a:gd name="T59" fmla="*/ 3079 h 3119"/>
                <a:gd name="T60" fmla="*/ 2430 w 2778"/>
                <a:gd name="T61" fmla="*/ 3053 h 3119"/>
                <a:gd name="T62" fmla="*/ 2286 w 2778"/>
                <a:gd name="T63" fmla="*/ 3026 h 3119"/>
                <a:gd name="T64" fmla="*/ 2136 w 2778"/>
                <a:gd name="T65" fmla="*/ 2998 h 3119"/>
                <a:gd name="T66" fmla="*/ 1981 w 2778"/>
                <a:gd name="T67" fmla="*/ 2967 h 3119"/>
                <a:gd name="T68" fmla="*/ 1821 w 2778"/>
                <a:gd name="T69" fmla="*/ 2937 h 3119"/>
                <a:gd name="T70" fmla="*/ 1658 w 2778"/>
                <a:gd name="T71" fmla="*/ 2906 h 3119"/>
                <a:gd name="T72" fmla="*/ 1487 w 2778"/>
                <a:gd name="T73" fmla="*/ 2873 h 3119"/>
                <a:gd name="T74" fmla="*/ 1309 w 2778"/>
                <a:gd name="T75" fmla="*/ 2839 h 3119"/>
                <a:gd name="T76" fmla="*/ 1126 w 2778"/>
                <a:gd name="T77" fmla="*/ 2805 h 3119"/>
                <a:gd name="T78" fmla="*/ 939 w 2778"/>
                <a:gd name="T79" fmla="*/ 2770 h 3119"/>
                <a:gd name="T80" fmla="*/ 793 w 2778"/>
                <a:gd name="T81" fmla="*/ 2742 h 3119"/>
                <a:gd name="T82" fmla="*/ 692 w 2778"/>
                <a:gd name="T83" fmla="*/ 2724 h 3119"/>
                <a:gd name="T84" fmla="*/ 589 w 2778"/>
                <a:gd name="T85" fmla="*/ 2704 h 3119"/>
                <a:gd name="T86" fmla="*/ 485 w 2778"/>
                <a:gd name="T87" fmla="*/ 2684 h 3119"/>
                <a:gd name="T88" fmla="*/ 379 w 2778"/>
                <a:gd name="T89" fmla="*/ 2664 h 3119"/>
                <a:gd name="T90" fmla="*/ 273 w 2778"/>
                <a:gd name="T91" fmla="*/ 2644 h 3119"/>
                <a:gd name="T92" fmla="*/ 164 w 2778"/>
                <a:gd name="T93" fmla="*/ 2623 h 3119"/>
                <a:gd name="T94" fmla="*/ 55 w 2778"/>
                <a:gd name="T95" fmla="*/ 2604 h 3119"/>
                <a:gd name="T96" fmla="*/ 0 w 2778"/>
                <a:gd name="T97" fmla="*/ 2431 h 3119"/>
                <a:gd name="T98" fmla="*/ 0 w 2778"/>
                <a:gd name="T99" fmla="*/ 2107 h 3119"/>
                <a:gd name="T100" fmla="*/ 0 w 2778"/>
                <a:gd name="T101" fmla="*/ 1782 h 3119"/>
                <a:gd name="T102" fmla="*/ 0 w 2778"/>
                <a:gd name="T103" fmla="*/ 1459 h 3119"/>
                <a:gd name="T104" fmla="*/ 0 w 2778"/>
                <a:gd name="T105" fmla="*/ 1135 h 3119"/>
                <a:gd name="T106" fmla="*/ 0 w 2778"/>
                <a:gd name="T107" fmla="*/ 811 h 3119"/>
                <a:gd name="T108" fmla="*/ 0 w 2778"/>
                <a:gd name="T109" fmla="*/ 487 h 3119"/>
                <a:gd name="T110" fmla="*/ 0 w 2778"/>
                <a:gd name="T111" fmla="*/ 162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119">
                  <a:moveTo>
                    <a:pt x="0" y="0"/>
                  </a:moveTo>
                  <a:lnTo>
                    <a:pt x="55" y="22"/>
                  </a:lnTo>
                  <a:lnTo>
                    <a:pt x="110" y="46"/>
                  </a:lnTo>
                  <a:lnTo>
                    <a:pt x="164" y="68"/>
                  </a:lnTo>
                  <a:lnTo>
                    <a:pt x="219" y="90"/>
                  </a:lnTo>
                  <a:lnTo>
                    <a:pt x="273" y="112"/>
                  </a:lnTo>
                  <a:lnTo>
                    <a:pt x="327" y="134"/>
                  </a:lnTo>
                  <a:lnTo>
                    <a:pt x="379" y="157"/>
                  </a:lnTo>
                  <a:lnTo>
                    <a:pt x="433" y="179"/>
                  </a:lnTo>
                  <a:lnTo>
                    <a:pt x="485" y="201"/>
                  </a:lnTo>
                  <a:lnTo>
                    <a:pt x="538" y="222"/>
                  </a:lnTo>
                  <a:lnTo>
                    <a:pt x="589" y="244"/>
                  </a:lnTo>
                  <a:lnTo>
                    <a:pt x="642" y="265"/>
                  </a:lnTo>
                  <a:lnTo>
                    <a:pt x="693" y="286"/>
                  </a:lnTo>
                  <a:lnTo>
                    <a:pt x="743" y="307"/>
                  </a:lnTo>
                  <a:lnTo>
                    <a:pt x="794" y="328"/>
                  </a:lnTo>
                  <a:lnTo>
                    <a:pt x="845" y="349"/>
                  </a:lnTo>
                  <a:lnTo>
                    <a:pt x="939" y="387"/>
                  </a:lnTo>
                  <a:lnTo>
                    <a:pt x="1034" y="426"/>
                  </a:lnTo>
                  <a:lnTo>
                    <a:pt x="1126" y="464"/>
                  </a:lnTo>
                  <a:lnTo>
                    <a:pt x="1218" y="502"/>
                  </a:lnTo>
                  <a:lnTo>
                    <a:pt x="1309" y="539"/>
                  </a:lnTo>
                  <a:lnTo>
                    <a:pt x="1399" y="576"/>
                  </a:lnTo>
                  <a:lnTo>
                    <a:pt x="1487" y="613"/>
                  </a:lnTo>
                  <a:lnTo>
                    <a:pt x="1575" y="649"/>
                  </a:lnTo>
                  <a:lnTo>
                    <a:pt x="1658" y="684"/>
                  </a:lnTo>
                  <a:lnTo>
                    <a:pt x="1739" y="718"/>
                  </a:lnTo>
                  <a:lnTo>
                    <a:pt x="1821" y="751"/>
                  </a:lnTo>
                  <a:lnTo>
                    <a:pt x="1901" y="785"/>
                  </a:lnTo>
                  <a:lnTo>
                    <a:pt x="1981" y="818"/>
                  </a:lnTo>
                  <a:lnTo>
                    <a:pt x="2059" y="851"/>
                  </a:lnTo>
                  <a:lnTo>
                    <a:pt x="2136" y="882"/>
                  </a:lnTo>
                  <a:lnTo>
                    <a:pt x="2213" y="914"/>
                  </a:lnTo>
                  <a:lnTo>
                    <a:pt x="2286" y="944"/>
                  </a:lnTo>
                  <a:lnTo>
                    <a:pt x="2358" y="973"/>
                  </a:lnTo>
                  <a:lnTo>
                    <a:pt x="2430" y="1002"/>
                  </a:lnTo>
                  <a:lnTo>
                    <a:pt x="2500" y="1031"/>
                  </a:lnTo>
                  <a:lnTo>
                    <a:pt x="2571" y="1059"/>
                  </a:lnTo>
                  <a:lnTo>
                    <a:pt x="2640" y="1088"/>
                  </a:lnTo>
                  <a:lnTo>
                    <a:pt x="2709" y="1116"/>
                  </a:lnTo>
                  <a:lnTo>
                    <a:pt x="2778" y="1144"/>
                  </a:lnTo>
                  <a:lnTo>
                    <a:pt x="2778" y="1268"/>
                  </a:lnTo>
                  <a:lnTo>
                    <a:pt x="2778" y="1392"/>
                  </a:lnTo>
                  <a:lnTo>
                    <a:pt x="2778" y="1515"/>
                  </a:lnTo>
                  <a:lnTo>
                    <a:pt x="2778" y="1639"/>
                  </a:lnTo>
                  <a:lnTo>
                    <a:pt x="2778" y="1761"/>
                  </a:lnTo>
                  <a:lnTo>
                    <a:pt x="2778" y="1885"/>
                  </a:lnTo>
                  <a:lnTo>
                    <a:pt x="2778" y="2009"/>
                  </a:lnTo>
                  <a:lnTo>
                    <a:pt x="2778" y="2132"/>
                  </a:lnTo>
                  <a:lnTo>
                    <a:pt x="2778" y="2256"/>
                  </a:lnTo>
                  <a:lnTo>
                    <a:pt x="2778" y="2378"/>
                  </a:lnTo>
                  <a:lnTo>
                    <a:pt x="2778" y="2502"/>
                  </a:lnTo>
                  <a:lnTo>
                    <a:pt x="2778" y="2626"/>
                  </a:lnTo>
                  <a:lnTo>
                    <a:pt x="2778" y="2749"/>
                  </a:lnTo>
                  <a:lnTo>
                    <a:pt x="2778" y="2872"/>
                  </a:lnTo>
                  <a:lnTo>
                    <a:pt x="2778" y="2995"/>
                  </a:lnTo>
                  <a:lnTo>
                    <a:pt x="2778" y="3119"/>
                  </a:lnTo>
                  <a:lnTo>
                    <a:pt x="2709" y="3106"/>
                  </a:lnTo>
                  <a:lnTo>
                    <a:pt x="2640" y="3093"/>
                  </a:lnTo>
                  <a:lnTo>
                    <a:pt x="2571" y="3079"/>
                  </a:lnTo>
                  <a:lnTo>
                    <a:pt x="2501" y="3067"/>
                  </a:lnTo>
                  <a:lnTo>
                    <a:pt x="2430" y="3053"/>
                  </a:lnTo>
                  <a:lnTo>
                    <a:pt x="2359" y="3040"/>
                  </a:lnTo>
                  <a:lnTo>
                    <a:pt x="2286" y="3026"/>
                  </a:lnTo>
                  <a:lnTo>
                    <a:pt x="2213" y="3012"/>
                  </a:lnTo>
                  <a:lnTo>
                    <a:pt x="2136" y="2998"/>
                  </a:lnTo>
                  <a:lnTo>
                    <a:pt x="2059" y="2983"/>
                  </a:lnTo>
                  <a:lnTo>
                    <a:pt x="1981" y="2967"/>
                  </a:lnTo>
                  <a:lnTo>
                    <a:pt x="1901" y="2952"/>
                  </a:lnTo>
                  <a:lnTo>
                    <a:pt x="1821" y="2937"/>
                  </a:lnTo>
                  <a:lnTo>
                    <a:pt x="1739" y="2922"/>
                  </a:lnTo>
                  <a:lnTo>
                    <a:pt x="1658" y="2906"/>
                  </a:lnTo>
                  <a:lnTo>
                    <a:pt x="1575" y="2890"/>
                  </a:lnTo>
                  <a:lnTo>
                    <a:pt x="1487" y="2873"/>
                  </a:lnTo>
                  <a:lnTo>
                    <a:pt x="1399" y="2857"/>
                  </a:lnTo>
                  <a:lnTo>
                    <a:pt x="1309" y="2839"/>
                  </a:lnTo>
                  <a:lnTo>
                    <a:pt x="1218" y="2823"/>
                  </a:lnTo>
                  <a:lnTo>
                    <a:pt x="1126" y="2805"/>
                  </a:lnTo>
                  <a:lnTo>
                    <a:pt x="1032" y="2788"/>
                  </a:lnTo>
                  <a:lnTo>
                    <a:pt x="939" y="2770"/>
                  </a:lnTo>
                  <a:lnTo>
                    <a:pt x="843" y="2753"/>
                  </a:lnTo>
                  <a:lnTo>
                    <a:pt x="793" y="2742"/>
                  </a:lnTo>
                  <a:lnTo>
                    <a:pt x="743" y="2733"/>
                  </a:lnTo>
                  <a:lnTo>
                    <a:pt x="692" y="2724"/>
                  </a:lnTo>
                  <a:lnTo>
                    <a:pt x="640" y="2714"/>
                  </a:lnTo>
                  <a:lnTo>
                    <a:pt x="589" y="2704"/>
                  </a:lnTo>
                  <a:lnTo>
                    <a:pt x="537" y="2695"/>
                  </a:lnTo>
                  <a:lnTo>
                    <a:pt x="485" y="2684"/>
                  </a:lnTo>
                  <a:lnTo>
                    <a:pt x="432" y="2675"/>
                  </a:lnTo>
                  <a:lnTo>
                    <a:pt x="379" y="2664"/>
                  </a:lnTo>
                  <a:lnTo>
                    <a:pt x="327" y="2655"/>
                  </a:lnTo>
                  <a:lnTo>
                    <a:pt x="273" y="2644"/>
                  </a:lnTo>
                  <a:lnTo>
                    <a:pt x="219" y="2634"/>
                  </a:lnTo>
                  <a:lnTo>
                    <a:pt x="164" y="2623"/>
                  </a:lnTo>
                  <a:lnTo>
                    <a:pt x="110" y="2613"/>
                  </a:lnTo>
                  <a:lnTo>
                    <a:pt x="55" y="2604"/>
                  </a:lnTo>
                  <a:lnTo>
                    <a:pt x="0" y="2593"/>
                  </a:lnTo>
                  <a:lnTo>
                    <a:pt x="0" y="2431"/>
                  </a:lnTo>
                  <a:lnTo>
                    <a:pt x="0" y="2269"/>
                  </a:lnTo>
                  <a:lnTo>
                    <a:pt x="0" y="2107"/>
                  </a:lnTo>
                  <a:lnTo>
                    <a:pt x="0" y="1945"/>
                  </a:lnTo>
                  <a:lnTo>
                    <a:pt x="0" y="1782"/>
                  </a:lnTo>
                  <a:lnTo>
                    <a:pt x="0" y="1621"/>
                  </a:lnTo>
                  <a:lnTo>
                    <a:pt x="0" y="1459"/>
                  </a:lnTo>
                  <a:lnTo>
                    <a:pt x="0" y="1297"/>
                  </a:lnTo>
                  <a:lnTo>
                    <a:pt x="0" y="1135"/>
                  </a:lnTo>
                  <a:lnTo>
                    <a:pt x="0" y="973"/>
                  </a:lnTo>
                  <a:lnTo>
                    <a:pt x="0" y="811"/>
                  </a:lnTo>
                  <a:lnTo>
                    <a:pt x="0" y="649"/>
                  </a:lnTo>
                  <a:lnTo>
                    <a:pt x="0" y="487"/>
                  </a:lnTo>
                  <a:lnTo>
                    <a:pt x="0" y="324"/>
                  </a:lnTo>
                  <a:lnTo>
                    <a:pt x="0" y="162"/>
                  </a:lnTo>
                  <a:lnTo>
                    <a:pt x="0" y="0"/>
                  </a:lnTo>
                  <a:close/>
                </a:path>
              </a:pathLst>
            </a:custGeom>
            <a:solidFill>
              <a:srgbClr val="E45448"/>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39" name="组合 38">
            <a:extLst>
              <a:ext uri="{FF2B5EF4-FFF2-40B4-BE49-F238E27FC236}">
                <a16:creationId xmlns="" xmlns:a16="http://schemas.microsoft.com/office/drawing/2014/main" id="{40B75C93-C48D-4969-A746-639062F368C9}"/>
              </a:ext>
            </a:extLst>
          </p:cNvPr>
          <p:cNvGrpSpPr>
            <a:grpSpLocks noChangeAspect="1"/>
          </p:cNvGrpSpPr>
          <p:nvPr/>
        </p:nvGrpSpPr>
        <p:grpSpPr>
          <a:xfrm>
            <a:off x="4511" y="3190278"/>
            <a:ext cx="5530044" cy="844395"/>
            <a:chOff x="0" y="3390674"/>
            <a:chExt cx="5531484" cy="844615"/>
          </a:xfrm>
          <a:solidFill>
            <a:srgbClr val="1B2A4B"/>
          </a:solidFill>
          <a:effectLst>
            <a:outerShdw blurRad="50800" dist="38100" dir="2700000" algn="tl" rotWithShape="0">
              <a:prstClr val="black">
                <a:alpha val="40000"/>
              </a:prstClr>
            </a:outerShdw>
          </a:effectLst>
        </p:grpSpPr>
        <p:sp>
          <p:nvSpPr>
            <p:cNvPr id="40" name="Freeform 18">
              <a:extLst>
                <a:ext uri="{FF2B5EF4-FFF2-40B4-BE49-F238E27FC236}">
                  <a16:creationId xmlns="" xmlns:a16="http://schemas.microsoft.com/office/drawing/2014/main" id="{60322742-7105-43A7-A0B1-2E6B7640143D}"/>
                </a:ext>
              </a:extLst>
            </p:cNvPr>
            <p:cNvSpPr>
              <a:spLocks noChangeAspect="1"/>
            </p:cNvSpPr>
            <p:nvPr/>
          </p:nvSpPr>
          <p:spPr bwMode="auto">
            <a:xfrm>
              <a:off x="823870" y="3390674"/>
              <a:ext cx="4707614" cy="844615"/>
            </a:xfrm>
            <a:custGeom>
              <a:avLst/>
              <a:gdLst>
                <a:gd name="T0" fmla="*/ 0 w 15887"/>
                <a:gd name="T1" fmla="*/ 436 h 2848"/>
                <a:gd name="T2" fmla="*/ 14445 w 15887"/>
                <a:gd name="T3" fmla="*/ 436 h 2848"/>
                <a:gd name="T4" fmla="*/ 14445 w 15887"/>
                <a:gd name="T5" fmla="*/ 79 h 2848"/>
                <a:gd name="T6" fmla="*/ 14445 w 15887"/>
                <a:gd name="T7" fmla="*/ 68 h 2848"/>
                <a:gd name="T8" fmla="*/ 14449 w 15887"/>
                <a:gd name="T9" fmla="*/ 56 h 2848"/>
                <a:gd name="T10" fmla="*/ 14452 w 15887"/>
                <a:gd name="T11" fmla="*/ 45 h 2848"/>
                <a:gd name="T12" fmla="*/ 14458 w 15887"/>
                <a:gd name="T13" fmla="*/ 35 h 2848"/>
                <a:gd name="T14" fmla="*/ 14465 w 15887"/>
                <a:gd name="T15" fmla="*/ 27 h 2848"/>
                <a:gd name="T16" fmla="*/ 14473 w 15887"/>
                <a:gd name="T17" fmla="*/ 19 h 2848"/>
                <a:gd name="T18" fmla="*/ 14482 w 15887"/>
                <a:gd name="T19" fmla="*/ 12 h 2848"/>
                <a:gd name="T20" fmla="*/ 14494 w 15887"/>
                <a:gd name="T21" fmla="*/ 7 h 2848"/>
                <a:gd name="T22" fmla="*/ 14506 w 15887"/>
                <a:gd name="T23" fmla="*/ 2 h 2848"/>
                <a:gd name="T24" fmla="*/ 14516 w 15887"/>
                <a:gd name="T25" fmla="*/ 0 h 2848"/>
                <a:gd name="T26" fmla="*/ 14528 w 15887"/>
                <a:gd name="T27" fmla="*/ 0 h 2848"/>
                <a:gd name="T28" fmla="*/ 14540 w 15887"/>
                <a:gd name="T29" fmla="*/ 1 h 2848"/>
                <a:gd name="T30" fmla="*/ 14551 w 15887"/>
                <a:gd name="T31" fmla="*/ 5 h 2848"/>
                <a:gd name="T32" fmla="*/ 14562 w 15887"/>
                <a:gd name="T33" fmla="*/ 9 h 2848"/>
                <a:gd name="T34" fmla="*/ 14571 w 15887"/>
                <a:gd name="T35" fmla="*/ 15 h 2848"/>
                <a:gd name="T36" fmla="*/ 14580 w 15887"/>
                <a:gd name="T37" fmla="*/ 23 h 2848"/>
                <a:gd name="T38" fmla="*/ 15821 w 15887"/>
                <a:gd name="T39" fmla="*/ 1264 h 2848"/>
                <a:gd name="T40" fmla="*/ 15837 w 15887"/>
                <a:gd name="T41" fmla="*/ 1281 h 2848"/>
                <a:gd name="T42" fmla="*/ 15850 w 15887"/>
                <a:gd name="T43" fmla="*/ 1299 h 2848"/>
                <a:gd name="T44" fmla="*/ 15861 w 15887"/>
                <a:gd name="T45" fmla="*/ 1319 h 2848"/>
                <a:gd name="T46" fmla="*/ 15871 w 15887"/>
                <a:gd name="T47" fmla="*/ 1339 h 2848"/>
                <a:gd name="T48" fmla="*/ 15878 w 15887"/>
                <a:gd name="T49" fmla="*/ 1360 h 2848"/>
                <a:gd name="T50" fmla="*/ 15882 w 15887"/>
                <a:gd name="T51" fmla="*/ 1381 h 2848"/>
                <a:gd name="T52" fmla="*/ 15886 w 15887"/>
                <a:gd name="T53" fmla="*/ 1402 h 2848"/>
                <a:gd name="T54" fmla="*/ 15887 w 15887"/>
                <a:gd name="T55" fmla="*/ 1424 h 2848"/>
                <a:gd name="T56" fmla="*/ 15886 w 15887"/>
                <a:gd name="T57" fmla="*/ 1446 h 2848"/>
                <a:gd name="T58" fmla="*/ 15882 w 15887"/>
                <a:gd name="T59" fmla="*/ 1467 h 2848"/>
                <a:gd name="T60" fmla="*/ 15878 w 15887"/>
                <a:gd name="T61" fmla="*/ 1488 h 2848"/>
                <a:gd name="T62" fmla="*/ 15871 w 15887"/>
                <a:gd name="T63" fmla="*/ 1509 h 2848"/>
                <a:gd name="T64" fmla="*/ 15861 w 15887"/>
                <a:gd name="T65" fmla="*/ 1529 h 2848"/>
                <a:gd name="T66" fmla="*/ 15850 w 15887"/>
                <a:gd name="T67" fmla="*/ 1549 h 2848"/>
                <a:gd name="T68" fmla="*/ 15837 w 15887"/>
                <a:gd name="T69" fmla="*/ 1567 h 2848"/>
                <a:gd name="T70" fmla="*/ 15821 w 15887"/>
                <a:gd name="T71" fmla="*/ 1584 h 2848"/>
                <a:gd name="T72" fmla="*/ 14580 w 15887"/>
                <a:gd name="T73" fmla="*/ 2825 h 2848"/>
                <a:gd name="T74" fmla="*/ 14571 w 15887"/>
                <a:gd name="T75" fmla="*/ 2833 h 2848"/>
                <a:gd name="T76" fmla="*/ 14562 w 15887"/>
                <a:gd name="T77" fmla="*/ 2839 h 2848"/>
                <a:gd name="T78" fmla="*/ 14551 w 15887"/>
                <a:gd name="T79" fmla="*/ 2843 h 2848"/>
                <a:gd name="T80" fmla="*/ 14540 w 15887"/>
                <a:gd name="T81" fmla="*/ 2847 h 2848"/>
                <a:gd name="T82" fmla="*/ 14528 w 15887"/>
                <a:gd name="T83" fmla="*/ 2848 h 2848"/>
                <a:gd name="T84" fmla="*/ 14516 w 15887"/>
                <a:gd name="T85" fmla="*/ 2848 h 2848"/>
                <a:gd name="T86" fmla="*/ 14506 w 15887"/>
                <a:gd name="T87" fmla="*/ 2846 h 2848"/>
                <a:gd name="T88" fmla="*/ 14494 w 15887"/>
                <a:gd name="T89" fmla="*/ 2842 h 2848"/>
                <a:gd name="T90" fmla="*/ 14482 w 15887"/>
                <a:gd name="T91" fmla="*/ 2836 h 2848"/>
                <a:gd name="T92" fmla="*/ 14473 w 15887"/>
                <a:gd name="T93" fmla="*/ 2829 h 2848"/>
                <a:gd name="T94" fmla="*/ 14465 w 15887"/>
                <a:gd name="T95" fmla="*/ 2821 h 2848"/>
                <a:gd name="T96" fmla="*/ 14458 w 15887"/>
                <a:gd name="T97" fmla="*/ 2813 h 2848"/>
                <a:gd name="T98" fmla="*/ 14452 w 15887"/>
                <a:gd name="T99" fmla="*/ 2803 h 2848"/>
                <a:gd name="T100" fmla="*/ 14449 w 15887"/>
                <a:gd name="T101" fmla="*/ 2792 h 2848"/>
                <a:gd name="T102" fmla="*/ 14445 w 15887"/>
                <a:gd name="T103" fmla="*/ 2780 h 2848"/>
                <a:gd name="T104" fmla="*/ 14445 w 15887"/>
                <a:gd name="T105" fmla="*/ 2769 h 2848"/>
                <a:gd name="T106" fmla="*/ 14445 w 15887"/>
                <a:gd name="T107" fmla="*/ 2412 h 2848"/>
                <a:gd name="T108" fmla="*/ 0 w 15887"/>
                <a:gd name="T109" fmla="*/ 2412 h 2848"/>
                <a:gd name="T110" fmla="*/ 0 w 15887"/>
                <a:gd name="T111" fmla="*/ 436 h 2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7" h="2848">
                  <a:moveTo>
                    <a:pt x="0" y="436"/>
                  </a:moveTo>
                  <a:lnTo>
                    <a:pt x="14445" y="436"/>
                  </a:lnTo>
                  <a:lnTo>
                    <a:pt x="14445" y="79"/>
                  </a:lnTo>
                  <a:lnTo>
                    <a:pt x="14445" y="68"/>
                  </a:lnTo>
                  <a:lnTo>
                    <a:pt x="14449" y="56"/>
                  </a:lnTo>
                  <a:lnTo>
                    <a:pt x="14452" y="45"/>
                  </a:lnTo>
                  <a:lnTo>
                    <a:pt x="14458" y="35"/>
                  </a:lnTo>
                  <a:lnTo>
                    <a:pt x="14465" y="27"/>
                  </a:lnTo>
                  <a:lnTo>
                    <a:pt x="14473" y="19"/>
                  </a:lnTo>
                  <a:lnTo>
                    <a:pt x="14482" y="12"/>
                  </a:lnTo>
                  <a:lnTo>
                    <a:pt x="14494" y="7"/>
                  </a:lnTo>
                  <a:lnTo>
                    <a:pt x="14506" y="2"/>
                  </a:lnTo>
                  <a:lnTo>
                    <a:pt x="14516" y="0"/>
                  </a:lnTo>
                  <a:lnTo>
                    <a:pt x="14528" y="0"/>
                  </a:lnTo>
                  <a:lnTo>
                    <a:pt x="14540" y="1"/>
                  </a:lnTo>
                  <a:lnTo>
                    <a:pt x="14551" y="5"/>
                  </a:lnTo>
                  <a:lnTo>
                    <a:pt x="14562" y="9"/>
                  </a:lnTo>
                  <a:lnTo>
                    <a:pt x="14571" y="15"/>
                  </a:lnTo>
                  <a:lnTo>
                    <a:pt x="14580" y="23"/>
                  </a:lnTo>
                  <a:lnTo>
                    <a:pt x="15821" y="1264"/>
                  </a:lnTo>
                  <a:lnTo>
                    <a:pt x="15837" y="1281"/>
                  </a:lnTo>
                  <a:lnTo>
                    <a:pt x="15850" y="1299"/>
                  </a:lnTo>
                  <a:lnTo>
                    <a:pt x="15861" y="1319"/>
                  </a:lnTo>
                  <a:lnTo>
                    <a:pt x="15871" y="1339"/>
                  </a:lnTo>
                  <a:lnTo>
                    <a:pt x="15878" y="1360"/>
                  </a:lnTo>
                  <a:lnTo>
                    <a:pt x="15882" y="1381"/>
                  </a:lnTo>
                  <a:lnTo>
                    <a:pt x="15886" y="1402"/>
                  </a:lnTo>
                  <a:lnTo>
                    <a:pt x="15887" y="1424"/>
                  </a:lnTo>
                  <a:lnTo>
                    <a:pt x="15886" y="1446"/>
                  </a:lnTo>
                  <a:lnTo>
                    <a:pt x="15882" y="1467"/>
                  </a:lnTo>
                  <a:lnTo>
                    <a:pt x="15878" y="1488"/>
                  </a:lnTo>
                  <a:lnTo>
                    <a:pt x="15871" y="1509"/>
                  </a:lnTo>
                  <a:lnTo>
                    <a:pt x="15861" y="1529"/>
                  </a:lnTo>
                  <a:lnTo>
                    <a:pt x="15850" y="1549"/>
                  </a:lnTo>
                  <a:lnTo>
                    <a:pt x="15837" y="1567"/>
                  </a:lnTo>
                  <a:lnTo>
                    <a:pt x="15821" y="1584"/>
                  </a:lnTo>
                  <a:lnTo>
                    <a:pt x="14580" y="2825"/>
                  </a:lnTo>
                  <a:lnTo>
                    <a:pt x="14571" y="2833"/>
                  </a:lnTo>
                  <a:lnTo>
                    <a:pt x="14562" y="2839"/>
                  </a:lnTo>
                  <a:lnTo>
                    <a:pt x="14551" y="2843"/>
                  </a:lnTo>
                  <a:lnTo>
                    <a:pt x="14540" y="2847"/>
                  </a:lnTo>
                  <a:lnTo>
                    <a:pt x="14528" y="2848"/>
                  </a:lnTo>
                  <a:lnTo>
                    <a:pt x="14516" y="2848"/>
                  </a:lnTo>
                  <a:lnTo>
                    <a:pt x="14506" y="2846"/>
                  </a:lnTo>
                  <a:lnTo>
                    <a:pt x="14494" y="2842"/>
                  </a:lnTo>
                  <a:lnTo>
                    <a:pt x="14482" y="2836"/>
                  </a:lnTo>
                  <a:lnTo>
                    <a:pt x="14473" y="2829"/>
                  </a:lnTo>
                  <a:lnTo>
                    <a:pt x="14465" y="2821"/>
                  </a:lnTo>
                  <a:lnTo>
                    <a:pt x="14458" y="2813"/>
                  </a:lnTo>
                  <a:lnTo>
                    <a:pt x="14452" y="2803"/>
                  </a:lnTo>
                  <a:lnTo>
                    <a:pt x="14449" y="2792"/>
                  </a:lnTo>
                  <a:lnTo>
                    <a:pt x="14445" y="2780"/>
                  </a:lnTo>
                  <a:lnTo>
                    <a:pt x="14445" y="2769"/>
                  </a:lnTo>
                  <a:lnTo>
                    <a:pt x="14445" y="2412"/>
                  </a:lnTo>
                  <a:lnTo>
                    <a:pt x="0" y="2412"/>
                  </a:lnTo>
                  <a:lnTo>
                    <a:pt x="0" y="436"/>
                  </a:ln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41" name="Freeform 25">
              <a:extLst>
                <a:ext uri="{FF2B5EF4-FFF2-40B4-BE49-F238E27FC236}">
                  <a16:creationId xmlns="" xmlns:a16="http://schemas.microsoft.com/office/drawing/2014/main" id="{91F3B754-36DE-487E-B484-E643F11C24A0}"/>
                </a:ext>
              </a:extLst>
            </p:cNvPr>
            <p:cNvSpPr>
              <a:spLocks noChangeAspect="1"/>
            </p:cNvSpPr>
            <p:nvPr/>
          </p:nvSpPr>
          <p:spPr bwMode="auto">
            <a:xfrm>
              <a:off x="0" y="3430682"/>
              <a:ext cx="823870" cy="767562"/>
            </a:xfrm>
            <a:custGeom>
              <a:avLst/>
              <a:gdLst>
                <a:gd name="T0" fmla="*/ 55 w 2778"/>
                <a:gd name="T1" fmla="*/ 6 h 2592"/>
                <a:gd name="T2" fmla="*/ 164 w 2778"/>
                <a:gd name="T3" fmla="*/ 17 h 2592"/>
                <a:gd name="T4" fmla="*/ 273 w 2778"/>
                <a:gd name="T5" fmla="*/ 30 h 2592"/>
                <a:gd name="T6" fmla="*/ 379 w 2778"/>
                <a:gd name="T7" fmla="*/ 42 h 2592"/>
                <a:gd name="T8" fmla="*/ 484 w 2778"/>
                <a:gd name="T9" fmla="*/ 54 h 2592"/>
                <a:gd name="T10" fmla="*/ 589 w 2778"/>
                <a:gd name="T11" fmla="*/ 65 h 2592"/>
                <a:gd name="T12" fmla="*/ 692 w 2778"/>
                <a:gd name="T13" fmla="*/ 76 h 2592"/>
                <a:gd name="T14" fmla="*/ 793 w 2778"/>
                <a:gd name="T15" fmla="*/ 87 h 2592"/>
                <a:gd name="T16" fmla="*/ 939 w 2778"/>
                <a:gd name="T17" fmla="*/ 104 h 2592"/>
                <a:gd name="T18" fmla="*/ 1126 w 2778"/>
                <a:gd name="T19" fmla="*/ 124 h 2592"/>
                <a:gd name="T20" fmla="*/ 1309 w 2778"/>
                <a:gd name="T21" fmla="*/ 143 h 2592"/>
                <a:gd name="T22" fmla="*/ 1487 w 2778"/>
                <a:gd name="T23" fmla="*/ 163 h 2592"/>
                <a:gd name="T24" fmla="*/ 1658 w 2778"/>
                <a:gd name="T25" fmla="*/ 183 h 2592"/>
                <a:gd name="T26" fmla="*/ 1821 w 2778"/>
                <a:gd name="T27" fmla="*/ 202 h 2592"/>
                <a:gd name="T28" fmla="*/ 1981 w 2778"/>
                <a:gd name="T29" fmla="*/ 219 h 2592"/>
                <a:gd name="T30" fmla="*/ 2136 w 2778"/>
                <a:gd name="T31" fmla="*/ 237 h 2592"/>
                <a:gd name="T32" fmla="*/ 2286 w 2778"/>
                <a:gd name="T33" fmla="*/ 253 h 2592"/>
                <a:gd name="T34" fmla="*/ 2430 w 2778"/>
                <a:gd name="T35" fmla="*/ 269 h 2592"/>
                <a:gd name="T36" fmla="*/ 2571 w 2778"/>
                <a:gd name="T37" fmla="*/ 285 h 2592"/>
                <a:gd name="T38" fmla="*/ 2709 w 2778"/>
                <a:gd name="T39" fmla="*/ 300 h 2592"/>
                <a:gd name="T40" fmla="*/ 2778 w 2778"/>
                <a:gd name="T41" fmla="*/ 432 h 2592"/>
                <a:gd name="T42" fmla="*/ 2778 w 2778"/>
                <a:gd name="T43" fmla="*/ 678 h 2592"/>
                <a:gd name="T44" fmla="*/ 2778 w 2778"/>
                <a:gd name="T45" fmla="*/ 925 h 2592"/>
                <a:gd name="T46" fmla="*/ 2778 w 2778"/>
                <a:gd name="T47" fmla="*/ 1172 h 2592"/>
                <a:gd name="T48" fmla="*/ 2778 w 2778"/>
                <a:gd name="T49" fmla="*/ 1418 h 2592"/>
                <a:gd name="T50" fmla="*/ 2778 w 2778"/>
                <a:gd name="T51" fmla="*/ 1666 h 2592"/>
                <a:gd name="T52" fmla="*/ 2778 w 2778"/>
                <a:gd name="T53" fmla="*/ 1913 h 2592"/>
                <a:gd name="T54" fmla="*/ 2778 w 2778"/>
                <a:gd name="T55" fmla="*/ 2160 h 2592"/>
                <a:gd name="T56" fmla="*/ 2709 w 2778"/>
                <a:gd name="T57" fmla="*/ 2291 h 2592"/>
                <a:gd name="T58" fmla="*/ 2571 w 2778"/>
                <a:gd name="T59" fmla="*/ 2307 h 2592"/>
                <a:gd name="T60" fmla="*/ 2430 w 2778"/>
                <a:gd name="T61" fmla="*/ 2322 h 2592"/>
                <a:gd name="T62" fmla="*/ 2286 w 2778"/>
                <a:gd name="T63" fmla="*/ 2339 h 2592"/>
                <a:gd name="T64" fmla="*/ 2137 w 2778"/>
                <a:gd name="T65" fmla="*/ 2355 h 2592"/>
                <a:gd name="T66" fmla="*/ 1981 w 2778"/>
                <a:gd name="T67" fmla="*/ 2372 h 2592"/>
                <a:gd name="T68" fmla="*/ 1821 w 2778"/>
                <a:gd name="T69" fmla="*/ 2390 h 2592"/>
                <a:gd name="T70" fmla="*/ 1658 w 2778"/>
                <a:gd name="T71" fmla="*/ 2407 h 2592"/>
                <a:gd name="T72" fmla="*/ 1487 w 2778"/>
                <a:gd name="T73" fmla="*/ 2426 h 2592"/>
                <a:gd name="T74" fmla="*/ 1309 w 2778"/>
                <a:gd name="T75" fmla="*/ 2446 h 2592"/>
                <a:gd name="T76" fmla="*/ 1126 w 2778"/>
                <a:gd name="T77" fmla="*/ 2467 h 2592"/>
                <a:gd name="T78" fmla="*/ 939 w 2778"/>
                <a:gd name="T79" fmla="*/ 2488 h 2592"/>
                <a:gd name="T80" fmla="*/ 793 w 2778"/>
                <a:gd name="T81" fmla="*/ 2504 h 2592"/>
                <a:gd name="T82" fmla="*/ 692 w 2778"/>
                <a:gd name="T83" fmla="*/ 2515 h 2592"/>
                <a:gd name="T84" fmla="*/ 589 w 2778"/>
                <a:gd name="T85" fmla="*/ 2526 h 2592"/>
                <a:gd name="T86" fmla="*/ 484 w 2778"/>
                <a:gd name="T87" fmla="*/ 2538 h 2592"/>
                <a:gd name="T88" fmla="*/ 379 w 2778"/>
                <a:gd name="T89" fmla="*/ 2550 h 2592"/>
                <a:gd name="T90" fmla="*/ 272 w 2778"/>
                <a:gd name="T91" fmla="*/ 2561 h 2592"/>
                <a:gd name="T92" fmla="*/ 164 w 2778"/>
                <a:gd name="T93" fmla="*/ 2574 h 2592"/>
                <a:gd name="T94" fmla="*/ 55 w 2778"/>
                <a:gd name="T95" fmla="*/ 2586 h 2592"/>
                <a:gd name="T96" fmla="*/ 0 w 2778"/>
                <a:gd name="T97" fmla="*/ 2431 h 2592"/>
                <a:gd name="T98" fmla="*/ 0 w 2778"/>
                <a:gd name="T99" fmla="*/ 2106 h 2592"/>
                <a:gd name="T100" fmla="*/ 0 w 2778"/>
                <a:gd name="T101" fmla="*/ 1782 h 2592"/>
                <a:gd name="T102" fmla="*/ 0 w 2778"/>
                <a:gd name="T103" fmla="*/ 1458 h 2592"/>
                <a:gd name="T104" fmla="*/ 0 w 2778"/>
                <a:gd name="T105" fmla="*/ 1135 h 2592"/>
                <a:gd name="T106" fmla="*/ 0 w 2778"/>
                <a:gd name="T107" fmla="*/ 811 h 2592"/>
                <a:gd name="T108" fmla="*/ 0 w 2778"/>
                <a:gd name="T109" fmla="*/ 486 h 2592"/>
                <a:gd name="T110" fmla="*/ 0 w 2778"/>
                <a:gd name="T111" fmla="*/ 16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2592">
                  <a:moveTo>
                    <a:pt x="0" y="0"/>
                  </a:moveTo>
                  <a:lnTo>
                    <a:pt x="55" y="6"/>
                  </a:lnTo>
                  <a:lnTo>
                    <a:pt x="110" y="12"/>
                  </a:lnTo>
                  <a:lnTo>
                    <a:pt x="164" y="17"/>
                  </a:lnTo>
                  <a:lnTo>
                    <a:pt x="218" y="23"/>
                  </a:lnTo>
                  <a:lnTo>
                    <a:pt x="273" y="30"/>
                  </a:lnTo>
                  <a:lnTo>
                    <a:pt x="325" y="36"/>
                  </a:lnTo>
                  <a:lnTo>
                    <a:pt x="379" y="42"/>
                  </a:lnTo>
                  <a:lnTo>
                    <a:pt x="432" y="48"/>
                  </a:lnTo>
                  <a:lnTo>
                    <a:pt x="484" y="54"/>
                  </a:lnTo>
                  <a:lnTo>
                    <a:pt x="537" y="59"/>
                  </a:lnTo>
                  <a:lnTo>
                    <a:pt x="589" y="65"/>
                  </a:lnTo>
                  <a:lnTo>
                    <a:pt x="640" y="70"/>
                  </a:lnTo>
                  <a:lnTo>
                    <a:pt x="692" y="76"/>
                  </a:lnTo>
                  <a:lnTo>
                    <a:pt x="743" y="82"/>
                  </a:lnTo>
                  <a:lnTo>
                    <a:pt x="793" y="87"/>
                  </a:lnTo>
                  <a:lnTo>
                    <a:pt x="843" y="93"/>
                  </a:lnTo>
                  <a:lnTo>
                    <a:pt x="939" y="104"/>
                  </a:lnTo>
                  <a:lnTo>
                    <a:pt x="1032" y="113"/>
                  </a:lnTo>
                  <a:lnTo>
                    <a:pt x="1126" y="124"/>
                  </a:lnTo>
                  <a:lnTo>
                    <a:pt x="1218" y="134"/>
                  </a:lnTo>
                  <a:lnTo>
                    <a:pt x="1309" y="143"/>
                  </a:lnTo>
                  <a:lnTo>
                    <a:pt x="1399" y="154"/>
                  </a:lnTo>
                  <a:lnTo>
                    <a:pt x="1487" y="163"/>
                  </a:lnTo>
                  <a:lnTo>
                    <a:pt x="1575" y="174"/>
                  </a:lnTo>
                  <a:lnTo>
                    <a:pt x="1658" y="183"/>
                  </a:lnTo>
                  <a:lnTo>
                    <a:pt x="1739" y="192"/>
                  </a:lnTo>
                  <a:lnTo>
                    <a:pt x="1821" y="202"/>
                  </a:lnTo>
                  <a:lnTo>
                    <a:pt x="1901" y="210"/>
                  </a:lnTo>
                  <a:lnTo>
                    <a:pt x="1981" y="219"/>
                  </a:lnTo>
                  <a:lnTo>
                    <a:pt x="2059" y="227"/>
                  </a:lnTo>
                  <a:lnTo>
                    <a:pt x="2136" y="237"/>
                  </a:lnTo>
                  <a:lnTo>
                    <a:pt x="2213" y="245"/>
                  </a:lnTo>
                  <a:lnTo>
                    <a:pt x="2286" y="253"/>
                  </a:lnTo>
                  <a:lnTo>
                    <a:pt x="2359" y="261"/>
                  </a:lnTo>
                  <a:lnTo>
                    <a:pt x="2430" y="269"/>
                  </a:lnTo>
                  <a:lnTo>
                    <a:pt x="2501" y="276"/>
                  </a:lnTo>
                  <a:lnTo>
                    <a:pt x="2571" y="285"/>
                  </a:lnTo>
                  <a:lnTo>
                    <a:pt x="2640" y="293"/>
                  </a:lnTo>
                  <a:lnTo>
                    <a:pt x="2709" y="300"/>
                  </a:lnTo>
                  <a:lnTo>
                    <a:pt x="2778" y="308"/>
                  </a:lnTo>
                  <a:lnTo>
                    <a:pt x="2778" y="432"/>
                  </a:lnTo>
                  <a:lnTo>
                    <a:pt x="2778" y="554"/>
                  </a:lnTo>
                  <a:lnTo>
                    <a:pt x="2778" y="678"/>
                  </a:lnTo>
                  <a:lnTo>
                    <a:pt x="2778" y="801"/>
                  </a:lnTo>
                  <a:lnTo>
                    <a:pt x="2778" y="925"/>
                  </a:lnTo>
                  <a:lnTo>
                    <a:pt x="2778" y="1049"/>
                  </a:lnTo>
                  <a:lnTo>
                    <a:pt x="2778" y="1172"/>
                  </a:lnTo>
                  <a:lnTo>
                    <a:pt x="2778" y="1295"/>
                  </a:lnTo>
                  <a:lnTo>
                    <a:pt x="2778" y="1418"/>
                  </a:lnTo>
                  <a:lnTo>
                    <a:pt x="2778" y="1542"/>
                  </a:lnTo>
                  <a:lnTo>
                    <a:pt x="2778" y="1666"/>
                  </a:lnTo>
                  <a:lnTo>
                    <a:pt x="2778" y="1789"/>
                  </a:lnTo>
                  <a:lnTo>
                    <a:pt x="2778" y="1913"/>
                  </a:lnTo>
                  <a:lnTo>
                    <a:pt x="2778" y="2036"/>
                  </a:lnTo>
                  <a:lnTo>
                    <a:pt x="2778" y="2160"/>
                  </a:lnTo>
                  <a:lnTo>
                    <a:pt x="2778" y="2284"/>
                  </a:lnTo>
                  <a:lnTo>
                    <a:pt x="2709" y="2291"/>
                  </a:lnTo>
                  <a:lnTo>
                    <a:pt x="2640" y="2299"/>
                  </a:lnTo>
                  <a:lnTo>
                    <a:pt x="2571" y="2307"/>
                  </a:lnTo>
                  <a:lnTo>
                    <a:pt x="2501" y="2314"/>
                  </a:lnTo>
                  <a:lnTo>
                    <a:pt x="2430" y="2322"/>
                  </a:lnTo>
                  <a:lnTo>
                    <a:pt x="2359" y="2330"/>
                  </a:lnTo>
                  <a:lnTo>
                    <a:pt x="2286" y="2339"/>
                  </a:lnTo>
                  <a:lnTo>
                    <a:pt x="2214" y="2347"/>
                  </a:lnTo>
                  <a:lnTo>
                    <a:pt x="2137" y="2355"/>
                  </a:lnTo>
                  <a:lnTo>
                    <a:pt x="2059" y="2363"/>
                  </a:lnTo>
                  <a:lnTo>
                    <a:pt x="1981" y="2372"/>
                  </a:lnTo>
                  <a:lnTo>
                    <a:pt x="1901" y="2381"/>
                  </a:lnTo>
                  <a:lnTo>
                    <a:pt x="1821" y="2390"/>
                  </a:lnTo>
                  <a:lnTo>
                    <a:pt x="1739" y="2398"/>
                  </a:lnTo>
                  <a:lnTo>
                    <a:pt x="1658" y="2407"/>
                  </a:lnTo>
                  <a:lnTo>
                    <a:pt x="1575" y="2417"/>
                  </a:lnTo>
                  <a:lnTo>
                    <a:pt x="1487" y="2426"/>
                  </a:lnTo>
                  <a:lnTo>
                    <a:pt x="1399" y="2435"/>
                  </a:lnTo>
                  <a:lnTo>
                    <a:pt x="1309" y="2446"/>
                  </a:lnTo>
                  <a:lnTo>
                    <a:pt x="1218" y="2456"/>
                  </a:lnTo>
                  <a:lnTo>
                    <a:pt x="1126" y="2467"/>
                  </a:lnTo>
                  <a:lnTo>
                    <a:pt x="1032" y="2477"/>
                  </a:lnTo>
                  <a:lnTo>
                    <a:pt x="939" y="2488"/>
                  </a:lnTo>
                  <a:lnTo>
                    <a:pt x="843" y="2498"/>
                  </a:lnTo>
                  <a:lnTo>
                    <a:pt x="793" y="2504"/>
                  </a:lnTo>
                  <a:lnTo>
                    <a:pt x="743" y="2510"/>
                  </a:lnTo>
                  <a:lnTo>
                    <a:pt x="692" y="2515"/>
                  </a:lnTo>
                  <a:lnTo>
                    <a:pt x="640" y="2521"/>
                  </a:lnTo>
                  <a:lnTo>
                    <a:pt x="589" y="2526"/>
                  </a:lnTo>
                  <a:lnTo>
                    <a:pt x="537" y="2532"/>
                  </a:lnTo>
                  <a:lnTo>
                    <a:pt x="484" y="2538"/>
                  </a:lnTo>
                  <a:lnTo>
                    <a:pt x="432" y="2544"/>
                  </a:lnTo>
                  <a:lnTo>
                    <a:pt x="379" y="2550"/>
                  </a:lnTo>
                  <a:lnTo>
                    <a:pt x="325" y="2556"/>
                  </a:lnTo>
                  <a:lnTo>
                    <a:pt x="272" y="2561"/>
                  </a:lnTo>
                  <a:lnTo>
                    <a:pt x="218" y="2568"/>
                  </a:lnTo>
                  <a:lnTo>
                    <a:pt x="164" y="2574"/>
                  </a:lnTo>
                  <a:lnTo>
                    <a:pt x="110" y="2580"/>
                  </a:lnTo>
                  <a:lnTo>
                    <a:pt x="55" y="2586"/>
                  </a:lnTo>
                  <a:lnTo>
                    <a:pt x="0" y="2592"/>
                  </a:lnTo>
                  <a:lnTo>
                    <a:pt x="0" y="2431"/>
                  </a:lnTo>
                  <a:lnTo>
                    <a:pt x="0" y="2269"/>
                  </a:lnTo>
                  <a:lnTo>
                    <a:pt x="0" y="2106"/>
                  </a:lnTo>
                  <a:lnTo>
                    <a:pt x="0" y="1944"/>
                  </a:lnTo>
                  <a:lnTo>
                    <a:pt x="0" y="1782"/>
                  </a:lnTo>
                  <a:lnTo>
                    <a:pt x="0" y="1620"/>
                  </a:lnTo>
                  <a:lnTo>
                    <a:pt x="0" y="1458"/>
                  </a:lnTo>
                  <a:lnTo>
                    <a:pt x="0" y="1297"/>
                  </a:lnTo>
                  <a:lnTo>
                    <a:pt x="0" y="1135"/>
                  </a:lnTo>
                  <a:lnTo>
                    <a:pt x="0" y="973"/>
                  </a:lnTo>
                  <a:lnTo>
                    <a:pt x="0" y="811"/>
                  </a:lnTo>
                  <a:lnTo>
                    <a:pt x="0" y="649"/>
                  </a:lnTo>
                  <a:lnTo>
                    <a:pt x="0" y="486"/>
                  </a:lnTo>
                  <a:lnTo>
                    <a:pt x="0" y="324"/>
                  </a:lnTo>
                  <a:lnTo>
                    <a:pt x="0" y="162"/>
                  </a:lnTo>
                  <a:lnTo>
                    <a:pt x="0" y="0"/>
                  </a:ln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42" name="组合 41">
            <a:extLst>
              <a:ext uri="{FF2B5EF4-FFF2-40B4-BE49-F238E27FC236}">
                <a16:creationId xmlns="" xmlns:a16="http://schemas.microsoft.com/office/drawing/2014/main" id="{086A81A6-26BC-44A7-8DCA-25F679C12CF6}"/>
              </a:ext>
            </a:extLst>
          </p:cNvPr>
          <p:cNvGrpSpPr>
            <a:grpSpLocks noChangeAspect="1"/>
          </p:cNvGrpSpPr>
          <p:nvPr/>
        </p:nvGrpSpPr>
        <p:grpSpPr>
          <a:xfrm>
            <a:off x="4513" y="3982823"/>
            <a:ext cx="4737499" cy="1054752"/>
            <a:chOff x="0" y="4183426"/>
            <a:chExt cx="4738733" cy="1055027"/>
          </a:xfrm>
          <a:solidFill>
            <a:srgbClr val="DEBF88"/>
          </a:solidFill>
          <a:effectLst>
            <a:outerShdw blurRad="50800" dist="38100" dir="2700000" algn="tl" rotWithShape="0">
              <a:prstClr val="black">
                <a:alpha val="40000"/>
              </a:prstClr>
            </a:outerShdw>
          </a:effectLst>
        </p:grpSpPr>
        <p:sp>
          <p:nvSpPr>
            <p:cNvPr id="43" name="Freeform 21">
              <a:extLst>
                <a:ext uri="{FF2B5EF4-FFF2-40B4-BE49-F238E27FC236}">
                  <a16:creationId xmlns="" xmlns:a16="http://schemas.microsoft.com/office/drawing/2014/main" id="{45478547-1B85-4D93-AE90-ACB4D8632E5B}"/>
                </a:ext>
              </a:extLst>
            </p:cNvPr>
            <p:cNvSpPr>
              <a:spLocks noChangeAspect="1"/>
            </p:cNvSpPr>
            <p:nvPr/>
          </p:nvSpPr>
          <p:spPr bwMode="auto">
            <a:xfrm>
              <a:off x="823870" y="4183426"/>
              <a:ext cx="3914863" cy="844615"/>
            </a:xfrm>
            <a:custGeom>
              <a:avLst/>
              <a:gdLst>
                <a:gd name="T0" fmla="*/ 0 w 13212"/>
                <a:gd name="T1" fmla="*/ 435 h 2847"/>
                <a:gd name="T2" fmla="*/ 11769 w 13212"/>
                <a:gd name="T3" fmla="*/ 435 h 2847"/>
                <a:gd name="T4" fmla="*/ 11769 w 13212"/>
                <a:gd name="T5" fmla="*/ 79 h 2847"/>
                <a:gd name="T6" fmla="*/ 11770 w 13212"/>
                <a:gd name="T7" fmla="*/ 66 h 2847"/>
                <a:gd name="T8" fmla="*/ 11773 w 13212"/>
                <a:gd name="T9" fmla="*/ 55 h 2847"/>
                <a:gd name="T10" fmla="*/ 11777 w 13212"/>
                <a:gd name="T11" fmla="*/ 44 h 2847"/>
                <a:gd name="T12" fmla="*/ 11783 w 13212"/>
                <a:gd name="T13" fmla="*/ 34 h 2847"/>
                <a:gd name="T14" fmla="*/ 11790 w 13212"/>
                <a:gd name="T15" fmla="*/ 25 h 2847"/>
                <a:gd name="T16" fmla="*/ 11798 w 13212"/>
                <a:gd name="T17" fmla="*/ 17 h 2847"/>
                <a:gd name="T18" fmla="*/ 11808 w 13212"/>
                <a:gd name="T19" fmla="*/ 10 h 2847"/>
                <a:gd name="T20" fmla="*/ 11818 w 13212"/>
                <a:gd name="T21" fmla="*/ 5 h 2847"/>
                <a:gd name="T22" fmla="*/ 11830 w 13212"/>
                <a:gd name="T23" fmla="*/ 2 h 2847"/>
                <a:gd name="T24" fmla="*/ 11841 w 13212"/>
                <a:gd name="T25" fmla="*/ 0 h 2847"/>
                <a:gd name="T26" fmla="*/ 11853 w 13212"/>
                <a:gd name="T27" fmla="*/ 0 h 2847"/>
                <a:gd name="T28" fmla="*/ 11865 w 13212"/>
                <a:gd name="T29" fmla="*/ 1 h 2847"/>
                <a:gd name="T30" fmla="*/ 11875 w 13212"/>
                <a:gd name="T31" fmla="*/ 3 h 2847"/>
                <a:gd name="T32" fmla="*/ 11886 w 13212"/>
                <a:gd name="T33" fmla="*/ 8 h 2847"/>
                <a:gd name="T34" fmla="*/ 11896 w 13212"/>
                <a:gd name="T35" fmla="*/ 15 h 2847"/>
                <a:gd name="T36" fmla="*/ 11906 w 13212"/>
                <a:gd name="T37" fmla="*/ 23 h 2847"/>
                <a:gd name="T38" fmla="*/ 13146 w 13212"/>
                <a:gd name="T39" fmla="*/ 1263 h 2847"/>
                <a:gd name="T40" fmla="*/ 13161 w 13212"/>
                <a:gd name="T41" fmla="*/ 1280 h 2847"/>
                <a:gd name="T42" fmla="*/ 13175 w 13212"/>
                <a:gd name="T43" fmla="*/ 1298 h 2847"/>
                <a:gd name="T44" fmla="*/ 13185 w 13212"/>
                <a:gd name="T45" fmla="*/ 1317 h 2847"/>
                <a:gd name="T46" fmla="*/ 13195 w 13212"/>
                <a:gd name="T47" fmla="*/ 1337 h 2847"/>
                <a:gd name="T48" fmla="*/ 13203 w 13212"/>
                <a:gd name="T49" fmla="*/ 1358 h 2847"/>
                <a:gd name="T50" fmla="*/ 13207 w 13212"/>
                <a:gd name="T51" fmla="*/ 1379 h 2847"/>
                <a:gd name="T52" fmla="*/ 13211 w 13212"/>
                <a:gd name="T53" fmla="*/ 1401 h 2847"/>
                <a:gd name="T54" fmla="*/ 13212 w 13212"/>
                <a:gd name="T55" fmla="*/ 1422 h 2847"/>
                <a:gd name="T56" fmla="*/ 13211 w 13212"/>
                <a:gd name="T57" fmla="*/ 1445 h 2847"/>
                <a:gd name="T58" fmla="*/ 13207 w 13212"/>
                <a:gd name="T59" fmla="*/ 1466 h 2847"/>
                <a:gd name="T60" fmla="*/ 13203 w 13212"/>
                <a:gd name="T61" fmla="*/ 1488 h 2847"/>
                <a:gd name="T62" fmla="*/ 13195 w 13212"/>
                <a:gd name="T63" fmla="*/ 1509 h 2847"/>
                <a:gd name="T64" fmla="*/ 13185 w 13212"/>
                <a:gd name="T65" fmla="*/ 1529 h 2847"/>
                <a:gd name="T66" fmla="*/ 13175 w 13212"/>
                <a:gd name="T67" fmla="*/ 1547 h 2847"/>
                <a:gd name="T68" fmla="*/ 13161 w 13212"/>
                <a:gd name="T69" fmla="*/ 1566 h 2847"/>
                <a:gd name="T70" fmla="*/ 13146 w 13212"/>
                <a:gd name="T71" fmla="*/ 1583 h 2847"/>
                <a:gd name="T72" fmla="*/ 11906 w 13212"/>
                <a:gd name="T73" fmla="*/ 2823 h 2847"/>
                <a:gd name="T74" fmla="*/ 11896 w 13212"/>
                <a:gd name="T75" fmla="*/ 2831 h 2847"/>
                <a:gd name="T76" fmla="*/ 11886 w 13212"/>
                <a:gd name="T77" fmla="*/ 2837 h 2847"/>
                <a:gd name="T78" fmla="*/ 11875 w 13212"/>
                <a:gd name="T79" fmla="*/ 2842 h 2847"/>
                <a:gd name="T80" fmla="*/ 11865 w 13212"/>
                <a:gd name="T81" fmla="*/ 2845 h 2847"/>
                <a:gd name="T82" fmla="*/ 11853 w 13212"/>
                <a:gd name="T83" fmla="*/ 2847 h 2847"/>
                <a:gd name="T84" fmla="*/ 11841 w 13212"/>
                <a:gd name="T85" fmla="*/ 2847 h 2847"/>
                <a:gd name="T86" fmla="*/ 11830 w 13212"/>
                <a:gd name="T87" fmla="*/ 2844 h 2847"/>
                <a:gd name="T88" fmla="*/ 11818 w 13212"/>
                <a:gd name="T89" fmla="*/ 2841 h 2847"/>
                <a:gd name="T90" fmla="*/ 11808 w 13212"/>
                <a:gd name="T91" fmla="*/ 2835 h 2847"/>
                <a:gd name="T92" fmla="*/ 11798 w 13212"/>
                <a:gd name="T93" fmla="*/ 2828 h 2847"/>
                <a:gd name="T94" fmla="*/ 11790 w 13212"/>
                <a:gd name="T95" fmla="*/ 2821 h 2847"/>
                <a:gd name="T96" fmla="*/ 11783 w 13212"/>
                <a:gd name="T97" fmla="*/ 2812 h 2847"/>
                <a:gd name="T98" fmla="*/ 11777 w 13212"/>
                <a:gd name="T99" fmla="*/ 2801 h 2847"/>
                <a:gd name="T100" fmla="*/ 11773 w 13212"/>
                <a:gd name="T101" fmla="*/ 2791 h 2847"/>
                <a:gd name="T102" fmla="*/ 11770 w 13212"/>
                <a:gd name="T103" fmla="*/ 2779 h 2847"/>
                <a:gd name="T104" fmla="*/ 11769 w 13212"/>
                <a:gd name="T105" fmla="*/ 2767 h 2847"/>
                <a:gd name="T106" fmla="*/ 11769 w 13212"/>
                <a:gd name="T107" fmla="*/ 2410 h 2847"/>
                <a:gd name="T108" fmla="*/ 0 w 13212"/>
                <a:gd name="T109" fmla="*/ 2410 h 2847"/>
                <a:gd name="T110" fmla="*/ 0 w 13212"/>
                <a:gd name="T111" fmla="*/ 435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12" h="2847">
                  <a:moveTo>
                    <a:pt x="0" y="435"/>
                  </a:moveTo>
                  <a:lnTo>
                    <a:pt x="11769" y="435"/>
                  </a:lnTo>
                  <a:lnTo>
                    <a:pt x="11769" y="79"/>
                  </a:lnTo>
                  <a:lnTo>
                    <a:pt x="11770" y="66"/>
                  </a:lnTo>
                  <a:lnTo>
                    <a:pt x="11773" y="55"/>
                  </a:lnTo>
                  <a:lnTo>
                    <a:pt x="11777" y="44"/>
                  </a:lnTo>
                  <a:lnTo>
                    <a:pt x="11783" y="34"/>
                  </a:lnTo>
                  <a:lnTo>
                    <a:pt x="11790" y="25"/>
                  </a:lnTo>
                  <a:lnTo>
                    <a:pt x="11798" y="17"/>
                  </a:lnTo>
                  <a:lnTo>
                    <a:pt x="11808" y="10"/>
                  </a:lnTo>
                  <a:lnTo>
                    <a:pt x="11818" y="5"/>
                  </a:lnTo>
                  <a:lnTo>
                    <a:pt x="11830" y="2"/>
                  </a:lnTo>
                  <a:lnTo>
                    <a:pt x="11841" y="0"/>
                  </a:lnTo>
                  <a:lnTo>
                    <a:pt x="11853" y="0"/>
                  </a:lnTo>
                  <a:lnTo>
                    <a:pt x="11865" y="1"/>
                  </a:lnTo>
                  <a:lnTo>
                    <a:pt x="11875" y="3"/>
                  </a:lnTo>
                  <a:lnTo>
                    <a:pt x="11886" y="8"/>
                  </a:lnTo>
                  <a:lnTo>
                    <a:pt x="11896" y="15"/>
                  </a:lnTo>
                  <a:lnTo>
                    <a:pt x="11906" y="23"/>
                  </a:lnTo>
                  <a:lnTo>
                    <a:pt x="13146" y="1263"/>
                  </a:lnTo>
                  <a:lnTo>
                    <a:pt x="13161" y="1280"/>
                  </a:lnTo>
                  <a:lnTo>
                    <a:pt x="13175" y="1298"/>
                  </a:lnTo>
                  <a:lnTo>
                    <a:pt x="13185" y="1317"/>
                  </a:lnTo>
                  <a:lnTo>
                    <a:pt x="13195" y="1337"/>
                  </a:lnTo>
                  <a:lnTo>
                    <a:pt x="13203" y="1358"/>
                  </a:lnTo>
                  <a:lnTo>
                    <a:pt x="13207" y="1379"/>
                  </a:lnTo>
                  <a:lnTo>
                    <a:pt x="13211" y="1401"/>
                  </a:lnTo>
                  <a:lnTo>
                    <a:pt x="13212" y="1422"/>
                  </a:lnTo>
                  <a:lnTo>
                    <a:pt x="13211" y="1445"/>
                  </a:lnTo>
                  <a:lnTo>
                    <a:pt x="13207" y="1466"/>
                  </a:lnTo>
                  <a:lnTo>
                    <a:pt x="13203" y="1488"/>
                  </a:lnTo>
                  <a:lnTo>
                    <a:pt x="13195" y="1509"/>
                  </a:lnTo>
                  <a:lnTo>
                    <a:pt x="13185" y="1529"/>
                  </a:lnTo>
                  <a:lnTo>
                    <a:pt x="13175" y="1547"/>
                  </a:lnTo>
                  <a:lnTo>
                    <a:pt x="13161" y="1566"/>
                  </a:lnTo>
                  <a:lnTo>
                    <a:pt x="13146" y="1583"/>
                  </a:lnTo>
                  <a:lnTo>
                    <a:pt x="11906" y="2823"/>
                  </a:lnTo>
                  <a:lnTo>
                    <a:pt x="11896" y="2831"/>
                  </a:lnTo>
                  <a:lnTo>
                    <a:pt x="11886" y="2837"/>
                  </a:lnTo>
                  <a:lnTo>
                    <a:pt x="11875" y="2842"/>
                  </a:lnTo>
                  <a:lnTo>
                    <a:pt x="11865" y="2845"/>
                  </a:lnTo>
                  <a:lnTo>
                    <a:pt x="11853" y="2847"/>
                  </a:lnTo>
                  <a:lnTo>
                    <a:pt x="11841" y="2847"/>
                  </a:lnTo>
                  <a:lnTo>
                    <a:pt x="11830" y="2844"/>
                  </a:lnTo>
                  <a:lnTo>
                    <a:pt x="11818" y="2841"/>
                  </a:lnTo>
                  <a:lnTo>
                    <a:pt x="11808" y="2835"/>
                  </a:lnTo>
                  <a:lnTo>
                    <a:pt x="11798" y="2828"/>
                  </a:lnTo>
                  <a:lnTo>
                    <a:pt x="11790" y="2821"/>
                  </a:lnTo>
                  <a:lnTo>
                    <a:pt x="11783" y="2812"/>
                  </a:lnTo>
                  <a:lnTo>
                    <a:pt x="11777" y="2801"/>
                  </a:lnTo>
                  <a:lnTo>
                    <a:pt x="11773" y="2791"/>
                  </a:lnTo>
                  <a:lnTo>
                    <a:pt x="11770" y="2779"/>
                  </a:lnTo>
                  <a:lnTo>
                    <a:pt x="11769" y="2767"/>
                  </a:lnTo>
                  <a:lnTo>
                    <a:pt x="11769" y="2410"/>
                  </a:lnTo>
                  <a:lnTo>
                    <a:pt x="0" y="2410"/>
                  </a:lnTo>
                  <a:lnTo>
                    <a:pt x="0" y="435"/>
                  </a:lnTo>
                  <a:close/>
                </a:path>
              </a:pathLst>
            </a:custGeom>
            <a:solidFill>
              <a:srgbClr val="EFA32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28489F"/>
                </a:solidFill>
                <a:latin typeface="字魂105号-简雅黑" panose="00000500000000000000" pitchFamily="2" charset="-122"/>
              </a:endParaRPr>
            </a:p>
          </p:txBody>
        </p:sp>
        <p:sp>
          <p:nvSpPr>
            <p:cNvPr id="44" name="Freeform 26">
              <a:extLst>
                <a:ext uri="{FF2B5EF4-FFF2-40B4-BE49-F238E27FC236}">
                  <a16:creationId xmlns="" xmlns:a16="http://schemas.microsoft.com/office/drawing/2014/main" id="{69DB7D95-8C4E-4EF3-8C65-154226F6F702}"/>
                </a:ext>
              </a:extLst>
            </p:cNvPr>
            <p:cNvSpPr>
              <a:spLocks noChangeAspect="1"/>
            </p:cNvSpPr>
            <p:nvPr/>
          </p:nvSpPr>
          <p:spPr bwMode="auto">
            <a:xfrm>
              <a:off x="0" y="4315304"/>
              <a:ext cx="823870" cy="923149"/>
            </a:xfrm>
            <a:custGeom>
              <a:avLst/>
              <a:gdLst>
                <a:gd name="T0" fmla="*/ 55 w 2778"/>
                <a:gd name="T1" fmla="*/ 515 h 3117"/>
                <a:gd name="T2" fmla="*/ 164 w 2778"/>
                <a:gd name="T3" fmla="*/ 495 h 3117"/>
                <a:gd name="T4" fmla="*/ 272 w 2778"/>
                <a:gd name="T5" fmla="*/ 474 h 3117"/>
                <a:gd name="T6" fmla="*/ 379 w 2778"/>
                <a:gd name="T7" fmla="*/ 454 h 3117"/>
                <a:gd name="T8" fmla="*/ 484 w 2778"/>
                <a:gd name="T9" fmla="*/ 435 h 3117"/>
                <a:gd name="T10" fmla="*/ 589 w 2778"/>
                <a:gd name="T11" fmla="*/ 415 h 3117"/>
                <a:gd name="T12" fmla="*/ 692 w 2778"/>
                <a:gd name="T13" fmla="*/ 395 h 3117"/>
                <a:gd name="T14" fmla="*/ 793 w 2778"/>
                <a:gd name="T15" fmla="*/ 375 h 3117"/>
                <a:gd name="T16" fmla="*/ 939 w 2778"/>
                <a:gd name="T17" fmla="*/ 347 h 3117"/>
                <a:gd name="T18" fmla="*/ 1126 w 2778"/>
                <a:gd name="T19" fmla="*/ 312 h 3117"/>
                <a:gd name="T20" fmla="*/ 1309 w 2778"/>
                <a:gd name="T21" fmla="*/ 277 h 3117"/>
                <a:gd name="T22" fmla="*/ 1487 w 2778"/>
                <a:gd name="T23" fmla="*/ 243 h 3117"/>
                <a:gd name="T24" fmla="*/ 1658 w 2778"/>
                <a:gd name="T25" fmla="*/ 211 h 3117"/>
                <a:gd name="T26" fmla="*/ 1821 w 2778"/>
                <a:gd name="T27" fmla="*/ 180 h 3117"/>
                <a:gd name="T28" fmla="*/ 1981 w 2778"/>
                <a:gd name="T29" fmla="*/ 150 h 3117"/>
                <a:gd name="T30" fmla="*/ 2137 w 2778"/>
                <a:gd name="T31" fmla="*/ 121 h 3117"/>
                <a:gd name="T32" fmla="*/ 2286 w 2778"/>
                <a:gd name="T33" fmla="*/ 93 h 3117"/>
                <a:gd name="T34" fmla="*/ 2430 w 2778"/>
                <a:gd name="T35" fmla="*/ 65 h 3117"/>
                <a:gd name="T36" fmla="*/ 2571 w 2778"/>
                <a:gd name="T37" fmla="*/ 38 h 3117"/>
                <a:gd name="T38" fmla="*/ 2709 w 2778"/>
                <a:gd name="T39" fmla="*/ 12 h 3117"/>
                <a:gd name="T40" fmla="*/ 2778 w 2778"/>
                <a:gd name="T41" fmla="*/ 123 h 3117"/>
                <a:gd name="T42" fmla="*/ 2778 w 2778"/>
                <a:gd name="T43" fmla="*/ 369 h 3117"/>
                <a:gd name="T44" fmla="*/ 2778 w 2778"/>
                <a:gd name="T45" fmla="*/ 617 h 3117"/>
                <a:gd name="T46" fmla="*/ 2778 w 2778"/>
                <a:gd name="T47" fmla="*/ 864 h 3117"/>
                <a:gd name="T48" fmla="*/ 2778 w 2778"/>
                <a:gd name="T49" fmla="*/ 1110 h 3117"/>
                <a:gd name="T50" fmla="*/ 2778 w 2778"/>
                <a:gd name="T51" fmla="*/ 1356 h 3117"/>
                <a:gd name="T52" fmla="*/ 2778 w 2778"/>
                <a:gd name="T53" fmla="*/ 1603 h 3117"/>
                <a:gd name="T54" fmla="*/ 2778 w 2778"/>
                <a:gd name="T55" fmla="*/ 1849 h 3117"/>
                <a:gd name="T56" fmla="*/ 2710 w 2778"/>
                <a:gd name="T57" fmla="*/ 2001 h 3117"/>
                <a:gd name="T58" fmla="*/ 2571 w 2778"/>
                <a:gd name="T59" fmla="*/ 2058 h 3117"/>
                <a:gd name="T60" fmla="*/ 2430 w 2778"/>
                <a:gd name="T61" fmla="*/ 2117 h 3117"/>
                <a:gd name="T62" fmla="*/ 2286 w 2778"/>
                <a:gd name="T63" fmla="*/ 2176 h 3117"/>
                <a:gd name="T64" fmla="*/ 2137 w 2778"/>
                <a:gd name="T65" fmla="*/ 2238 h 3117"/>
                <a:gd name="T66" fmla="*/ 1981 w 2778"/>
                <a:gd name="T67" fmla="*/ 2302 h 3117"/>
                <a:gd name="T68" fmla="*/ 1821 w 2778"/>
                <a:gd name="T69" fmla="*/ 2367 h 3117"/>
                <a:gd name="T70" fmla="*/ 1658 w 2778"/>
                <a:gd name="T71" fmla="*/ 2434 h 3117"/>
                <a:gd name="T72" fmla="*/ 1487 w 2778"/>
                <a:gd name="T73" fmla="*/ 2504 h 3117"/>
                <a:gd name="T74" fmla="*/ 1309 w 2778"/>
                <a:gd name="T75" fmla="*/ 2578 h 3117"/>
                <a:gd name="T76" fmla="*/ 1126 w 2778"/>
                <a:gd name="T77" fmla="*/ 2654 h 3117"/>
                <a:gd name="T78" fmla="*/ 939 w 2778"/>
                <a:gd name="T79" fmla="*/ 2732 h 3117"/>
                <a:gd name="T80" fmla="*/ 793 w 2778"/>
                <a:gd name="T81" fmla="*/ 2792 h 3117"/>
                <a:gd name="T82" fmla="*/ 692 w 2778"/>
                <a:gd name="T83" fmla="*/ 2834 h 3117"/>
                <a:gd name="T84" fmla="*/ 589 w 2778"/>
                <a:gd name="T85" fmla="*/ 2876 h 3117"/>
                <a:gd name="T86" fmla="*/ 484 w 2778"/>
                <a:gd name="T87" fmla="*/ 2919 h 3117"/>
                <a:gd name="T88" fmla="*/ 379 w 2778"/>
                <a:gd name="T89" fmla="*/ 2962 h 3117"/>
                <a:gd name="T90" fmla="*/ 272 w 2778"/>
                <a:gd name="T91" fmla="*/ 3005 h 3117"/>
                <a:gd name="T92" fmla="*/ 164 w 2778"/>
                <a:gd name="T93" fmla="*/ 3050 h 3117"/>
                <a:gd name="T94" fmla="*/ 55 w 2778"/>
                <a:gd name="T95" fmla="*/ 3094 h 3117"/>
                <a:gd name="T96" fmla="*/ 0 w 2778"/>
                <a:gd name="T97" fmla="*/ 2955 h 3117"/>
                <a:gd name="T98" fmla="*/ 0 w 2778"/>
                <a:gd name="T99" fmla="*/ 2632 h 3117"/>
                <a:gd name="T100" fmla="*/ 0 w 2778"/>
                <a:gd name="T101" fmla="*/ 2308 h 3117"/>
                <a:gd name="T102" fmla="*/ 0 w 2778"/>
                <a:gd name="T103" fmla="*/ 1984 h 3117"/>
                <a:gd name="T104" fmla="*/ 0 w 2778"/>
                <a:gd name="T105" fmla="*/ 1660 h 3117"/>
                <a:gd name="T106" fmla="*/ 0 w 2778"/>
                <a:gd name="T107" fmla="*/ 1336 h 3117"/>
                <a:gd name="T108" fmla="*/ 0 w 2778"/>
                <a:gd name="T109" fmla="*/ 1012 h 3117"/>
                <a:gd name="T110" fmla="*/ 0 w 2778"/>
                <a:gd name="T111" fmla="*/ 688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117">
                  <a:moveTo>
                    <a:pt x="0" y="526"/>
                  </a:moveTo>
                  <a:lnTo>
                    <a:pt x="55" y="515"/>
                  </a:lnTo>
                  <a:lnTo>
                    <a:pt x="110" y="506"/>
                  </a:lnTo>
                  <a:lnTo>
                    <a:pt x="164" y="495"/>
                  </a:lnTo>
                  <a:lnTo>
                    <a:pt x="218" y="485"/>
                  </a:lnTo>
                  <a:lnTo>
                    <a:pt x="272" y="474"/>
                  </a:lnTo>
                  <a:lnTo>
                    <a:pt x="325" y="464"/>
                  </a:lnTo>
                  <a:lnTo>
                    <a:pt x="379" y="454"/>
                  </a:lnTo>
                  <a:lnTo>
                    <a:pt x="432" y="444"/>
                  </a:lnTo>
                  <a:lnTo>
                    <a:pt x="484" y="435"/>
                  </a:lnTo>
                  <a:lnTo>
                    <a:pt x="537" y="424"/>
                  </a:lnTo>
                  <a:lnTo>
                    <a:pt x="589" y="415"/>
                  </a:lnTo>
                  <a:lnTo>
                    <a:pt x="640" y="404"/>
                  </a:lnTo>
                  <a:lnTo>
                    <a:pt x="692" y="395"/>
                  </a:lnTo>
                  <a:lnTo>
                    <a:pt x="743" y="386"/>
                  </a:lnTo>
                  <a:lnTo>
                    <a:pt x="793" y="375"/>
                  </a:lnTo>
                  <a:lnTo>
                    <a:pt x="843" y="366"/>
                  </a:lnTo>
                  <a:lnTo>
                    <a:pt x="939" y="347"/>
                  </a:lnTo>
                  <a:lnTo>
                    <a:pt x="1032" y="330"/>
                  </a:lnTo>
                  <a:lnTo>
                    <a:pt x="1126" y="312"/>
                  </a:lnTo>
                  <a:lnTo>
                    <a:pt x="1218" y="295"/>
                  </a:lnTo>
                  <a:lnTo>
                    <a:pt x="1309" y="277"/>
                  </a:lnTo>
                  <a:lnTo>
                    <a:pt x="1399" y="260"/>
                  </a:lnTo>
                  <a:lnTo>
                    <a:pt x="1487" y="243"/>
                  </a:lnTo>
                  <a:lnTo>
                    <a:pt x="1575" y="227"/>
                  </a:lnTo>
                  <a:lnTo>
                    <a:pt x="1658" y="211"/>
                  </a:lnTo>
                  <a:lnTo>
                    <a:pt x="1739" y="196"/>
                  </a:lnTo>
                  <a:lnTo>
                    <a:pt x="1821" y="180"/>
                  </a:lnTo>
                  <a:lnTo>
                    <a:pt x="1901" y="165"/>
                  </a:lnTo>
                  <a:lnTo>
                    <a:pt x="1981" y="150"/>
                  </a:lnTo>
                  <a:lnTo>
                    <a:pt x="2059" y="136"/>
                  </a:lnTo>
                  <a:lnTo>
                    <a:pt x="2137" y="121"/>
                  </a:lnTo>
                  <a:lnTo>
                    <a:pt x="2214" y="106"/>
                  </a:lnTo>
                  <a:lnTo>
                    <a:pt x="2286" y="93"/>
                  </a:lnTo>
                  <a:lnTo>
                    <a:pt x="2359" y="79"/>
                  </a:lnTo>
                  <a:lnTo>
                    <a:pt x="2430" y="65"/>
                  </a:lnTo>
                  <a:lnTo>
                    <a:pt x="2501" y="52"/>
                  </a:lnTo>
                  <a:lnTo>
                    <a:pt x="2571" y="38"/>
                  </a:lnTo>
                  <a:lnTo>
                    <a:pt x="2641" y="25"/>
                  </a:lnTo>
                  <a:lnTo>
                    <a:pt x="2709" y="12"/>
                  </a:lnTo>
                  <a:lnTo>
                    <a:pt x="2778" y="0"/>
                  </a:lnTo>
                  <a:lnTo>
                    <a:pt x="2778" y="123"/>
                  </a:lnTo>
                  <a:lnTo>
                    <a:pt x="2778" y="247"/>
                  </a:lnTo>
                  <a:lnTo>
                    <a:pt x="2778" y="369"/>
                  </a:lnTo>
                  <a:lnTo>
                    <a:pt x="2778" y="493"/>
                  </a:lnTo>
                  <a:lnTo>
                    <a:pt x="2778" y="617"/>
                  </a:lnTo>
                  <a:lnTo>
                    <a:pt x="2778" y="740"/>
                  </a:lnTo>
                  <a:lnTo>
                    <a:pt x="2778" y="864"/>
                  </a:lnTo>
                  <a:lnTo>
                    <a:pt x="2778" y="986"/>
                  </a:lnTo>
                  <a:lnTo>
                    <a:pt x="2778" y="1110"/>
                  </a:lnTo>
                  <a:lnTo>
                    <a:pt x="2778" y="1234"/>
                  </a:lnTo>
                  <a:lnTo>
                    <a:pt x="2778" y="1356"/>
                  </a:lnTo>
                  <a:lnTo>
                    <a:pt x="2778" y="1480"/>
                  </a:lnTo>
                  <a:lnTo>
                    <a:pt x="2778" y="1603"/>
                  </a:lnTo>
                  <a:lnTo>
                    <a:pt x="2778" y="1726"/>
                  </a:lnTo>
                  <a:lnTo>
                    <a:pt x="2778" y="1849"/>
                  </a:lnTo>
                  <a:lnTo>
                    <a:pt x="2778" y="1973"/>
                  </a:lnTo>
                  <a:lnTo>
                    <a:pt x="2710" y="2001"/>
                  </a:lnTo>
                  <a:lnTo>
                    <a:pt x="2641" y="2029"/>
                  </a:lnTo>
                  <a:lnTo>
                    <a:pt x="2571" y="2058"/>
                  </a:lnTo>
                  <a:lnTo>
                    <a:pt x="2501" y="2087"/>
                  </a:lnTo>
                  <a:lnTo>
                    <a:pt x="2430" y="2117"/>
                  </a:lnTo>
                  <a:lnTo>
                    <a:pt x="2359" y="2146"/>
                  </a:lnTo>
                  <a:lnTo>
                    <a:pt x="2286" y="2176"/>
                  </a:lnTo>
                  <a:lnTo>
                    <a:pt x="2214" y="2206"/>
                  </a:lnTo>
                  <a:lnTo>
                    <a:pt x="2137" y="2238"/>
                  </a:lnTo>
                  <a:lnTo>
                    <a:pt x="2059" y="2269"/>
                  </a:lnTo>
                  <a:lnTo>
                    <a:pt x="1981" y="2302"/>
                  </a:lnTo>
                  <a:lnTo>
                    <a:pt x="1901" y="2335"/>
                  </a:lnTo>
                  <a:lnTo>
                    <a:pt x="1821" y="2367"/>
                  </a:lnTo>
                  <a:lnTo>
                    <a:pt x="1739" y="2400"/>
                  </a:lnTo>
                  <a:lnTo>
                    <a:pt x="1658" y="2434"/>
                  </a:lnTo>
                  <a:lnTo>
                    <a:pt x="1575" y="2468"/>
                  </a:lnTo>
                  <a:lnTo>
                    <a:pt x="1487" y="2504"/>
                  </a:lnTo>
                  <a:lnTo>
                    <a:pt x="1399" y="2541"/>
                  </a:lnTo>
                  <a:lnTo>
                    <a:pt x="1309" y="2578"/>
                  </a:lnTo>
                  <a:lnTo>
                    <a:pt x="1218" y="2616"/>
                  </a:lnTo>
                  <a:lnTo>
                    <a:pt x="1126" y="2654"/>
                  </a:lnTo>
                  <a:lnTo>
                    <a:pt x="1032" y="2693"/>
                  </a:lnTo>
                  <a:lnTo>
                    <a:pt x="939" y="2732"/>
                  </a:lnTo>
                  <a:lnTo>
                    <a:pt x="843" y="2771"/>
                  </a:lnTo>
                  <a:lnTo>
                    <a:pt x="793" y="2792"/>
                  </a:lnTo>
                  <a:lnTo>
                    <a:pt x="743" y="2813"/>
                  </a:lnTo>
                  <a:lnTo>
                    <a:pt x="692" y="2834"/>
                  </a:lnTo>
                  <a:lnTo>
                    <a:pt x="640" y="2855"/>
                  </a:lnTo>
                  <a:lnTo>
                    <a:pt x="589" y="2876"/>
                  </a:lnTo>
                  <a:lnTo>
                    <a:pt x="537" y="2897"/>
                  </a:lnTo>
                  <a:lnTo>
                    <a:pt x="484" y="2919"/>
                  </a:lnTo>
                  <a:lnTo>
                    <a:pt x="432" y="2940"/>
                  </a:lnTo>
                  <a:lnTo>
                    <a:pt x="379" y="2962"/>
                  </a:lnTo>
                  <a:lnTo>
                    <a:pt x="325" y="2983"/>
                  </a:lnTo>
                  <a:lnTo>
                    <a:pt x="272" y="3005"/>
                  </a:lnTo>
                  <a:lnTo>
                    <a:pt x="218" y="3027"/>
                  </a:lnTo>
                  <a:lnTo>
                    <a:pt x="164" y="3050"/>
                  </a:lnTo>
                  <a:lnTo>
                    <a:pt x="110" y="3072"/>
                  </a:lnTo>
                  <a:lnTo>
                    <a:pt x="55" y="3094"/>
                  </a:lnTo>
                  <a:lnTo>
                    <a:pt x="0" y="3117"/>
                  </a:lnTo>
                  <a:lnTo>
                    <a:pt x="0" y="2955"/>
                  </a:lnTo>
                  <a:lnTo>
                    <a:pt x="0" y="2793"/>
                  </a:lnTo>
                  <a:lnTo>
                    <a:pt x="0" y="2632"/>
                  </a:lnTo>
                  <a:lnTo>
                    <a:pt x="0" y="2470"/>
                  </a:lnTo>
                  <a:lnTo>
                    <a:pt x="0" y="2308"/>
                  </a:lnTo>
                  <a:lnTo>
                    <a:pt x="0" y="2146"/>
                  </a:lnTo>
                  <a:lnTo>
                    <a:pt x="0" y="1984"/>
                  </a:lnTo>
                  <a:lnTo>
                    <a:pt x="0" y="1823"/>
                  </a:lnTo>
                  <a:lnTo>
                    <a:pt x="0" y="1660"/>
                  </a:lnTo>
                  <a:lnTo>
                    <a:pt x="0" y="1498"/>
                  </a:lnTo>
                  <a:lnTo>
                    <a:pt x="0" y="1336"/>
                  </a:lnTo>
                  <a:lnTo>
                    <a:pt x="0" y="1174"/>
                  </a:lnTo>
                  <a:lnTo>
                    <a:pt x="0" y="1012"/>
                  </a:lnTo>
                  <a:lnTo>
                    <a:pt x="0" y="850"/>
                  </a:lnTo>
                  <a:lnTo>
                    <a:pt x="0" y="688"/>
                  </a:lnTo>
                  <a:lnTo>
                    <a:pt x="0" y="526"/>
                  </a:lnTo>
                  <a:close/>
                </a:path>
              </a:pathLst>
            </a:custGeom>
            <a:solidFill>
              <a:srgbClr val="EFA32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28489F"/>
                </a:solidFill>
                <a:latin typeface="字魂105号-简雅黑" panose="00000500000000000000" pitchFamily="2" charset="-122"/>
              </a:endParaRPr>
            </a:p>
          </p:txBody>
        </p:sp>
      </p:grpSp>
      <p:grpSp>
        <p:nvGrpSpPr>
          <p:cNvPr id="45" name="组合 44">
            <a:extLst>
              <a:ext uri="{FF2B5EF4-FFF2-40B4-BE49-F238E27FC236}">
                <a16:creationId xmlns="" xmlns:a16="http://schemas.microsoft.com/office/drawing/2014/main" id="{08AAB9BD-5ED6-4FA5-A647-0F8BF5F9221C}"/>
              </a:ext>
            </a:extLst>
          </p:cNvPr>
          <p:cNvGrpSpPr>
            <a:grpSpLocks noChangeAspect="1"/>
          </p:cNvGrpSpPr>
          <p:nvPr/>
        </p:nvGrpSpPr>
        <p:grpSpPr>
          <a:xfrm>
            <a:off x="4511" y="4775369"/>
            <a:ext cx="3944953" cy="1300664"/>
            <a:chOff x="0" y="4976178"/>
            <a:chExt cx="3945980" cy="1301003"/>
          </a:xfrm>
          <a:solidFill>
            <a:schemeClr val="tx2">
              <a:lumMod val="60000"/>
              <a:lumOff val="40000"/>
            </a:schemeClr>
          </a:solidFill>
          <a:effectLst>
            <a:outerShdw blurRad="50800" dist="38100" dir="2700000" algn="tl" rotWithShape="0">
              <a:prstClr val="black">
                <a:alpha val="40000"/>
              </a:prstClr>
            </a:outerShdw>
          </a:effectLst>
        </p:grpSpPr>
        <p:sp>
          <p:nvSpPr>
            <p:cNvPr id="46" name="Freeform 22">
              <a:extLst>
                <a:ext uri="{FF2B5EF4-FFF2-40B4-BE49-F238E27FC236}">
                  <a16:creationId xmlns="" xmlns:a16="http://schemas.microsoft.com/office/drawing/2014/main" id="{1076B263-9572-4236-9E9E-EF8C368814C6}"/>
                </a:ext>
              </a:extLst>
            </p:cNvPr>
            <p:cNvSpPr>
              <a:spLocks noChangeAspect="1"/>
            </p:cNvSpPr>
            <p:nvPr/>
          </p:nvSpPr>
          <p:spPr bwMode="auto">
            <a:xfrm>
              <a:off x="823870" y="4976178"/>
              <a:ext cx="3122110" cy="844615"/>
            </a:xfrm>
            <a:custGeom>
              <a:avLst/>
              <a:gdLst>
                <a:gd name="T0" fmla="*/ 0 w 10536"/>
                <a:gd name="T1" fmla="*/ 436 h 2847"/>
                <a:gd name="T2" fmla="*/ 9094 w 10536"/>
                <a:gd name="T3" fmla="*/ 436 h 2847"/>
                <a:gd name="T4" fmla="*/ 9094 w 10536"/>
                <a:gd name="T5" fmla="*/ 79 h 2847"/>
                <a:gd name="T6" fmla="*/ 9095 w 10536"/>
                <a:gd name="T7" fmla="*/ 68 h 2847"/>
                <a:gd name="T8" fmla="*/ 9098 w 10536"/>
                <a:gd name="T9" fmla="*/ 56 h 2847"/>
                <a:gd name="T10" fmla="*/ 9101 w 10536"/>
                <a:gd name="T11" fmla="*/ 45 h 2847"/>
                <a:gd name="T12" fmla="*/ 9107 w 10536"/>
                <a:gd name="T13" fmla="*/ 35 h 2847"/>
                <a:gd name="T14" fmla="*/ 9114 w 10536"/>
                <a:gd name="T15" fmla="*/ 26 h 2847"/>
                <a:gd name="T16" fmla="*/ 9122 w 10536"/>
                <a:gd name="T17" fmla="*/ 19 h 2847"/>
                <a:gd name="T18" fmla="*/ 9133 w 10536"/>
                <a:gd name="T19" fmla="*/ 12 h 2847"/>
                <a:gd name="T20" fmla="*/ 9143 w 10536"/>
                <a:gd name="T21" fmla="*/ 6 h 2847"/>
                <a:gd name="T22" fmla="*/ 9155 w 10536"/>
                <a:gd name="T23" fmla="*/ 2 h 2847"/>
                <a:gd name="T24" fmla="*/ 9166 w 10536"/>
                <a:gd name="T25" fmla="*/ 0 h 2847"/>
                <a:gd name="T26" fmla="*/ 9178 w 10536"/>
                <a:gd name="T27" fmla="*/ 0 h 2847"/>
                <a:gd name="T28" fmla="*/ 9189 w 10536"/>
                <a:gd name="T29" fmla="*/ 1 h 2847"/>
                <a:gd name="T30" fmla="*/ 9200 w 10536"/>
                <a:gd name="T31" fmla="*/ 5 h 2847"/>
                <a:gd name="T32" fmla="*/ 9211 w 10536"/>
                <a:gd name="T33" fmla="*/ 9 h 2847"/>
                <a:gd name="T34" fmla="*/ 9220 w 10536"/>
                <a:gd name="T35" fmla="*/ 15 h 2847"/>
                <a:gd name="T36" fmla="*/ 9229 w 10536"/>
                <a:gd name="T37" fmla="*/ 23 h 2847"/>
                <a:gd name="T38" fmla="*/ 10469 w 10536"/>
                <a:gd name="T39" fmla="*/ 1263 h 2847"/>
                <a:gd name="T40" fmla="*/ 10486 w 10536"/>
                <a:gd name="T41" fmla="*/ 1281 h 2847"/>
                <a:gd name="T42" fmla="*/ 10499 w 10536"/>
                <a:gd name="T43" fmla="*/ 1299 h 2847"/>
                <a:gd name="T44" fmla="*/ 10510 w 10536"/>
                <a:gd name="T45" fmla="*/ 1318 h 2847"/>
                <a:gd name="T46" fmla="*/ 10520 w 10536"/>
                <a:gd name="T47" fmla="*/ 1338 h 2847"/>
                <a:gd name="T48" fmla="*/ 10527 w 10536"/>
                <a:gd name="T49" fmla="*/ 1359 h 2847"/>
                <a:gd name="T50" fmla="*/ 10532 w 10536"/>
                <a:gd name="T51" fmla="*/ 1380 h 2847"/>
                <a:gd name="T52" fmla="*/ 10535 w 10536"/>
                <a:gd name="T53" fmla="*/ 1402 h 2847"/>
                <a:gd name="T54" fmla="*/ 10536 w 10536"/>
                <a:gd name="T55" fmla="*/ 1424 h 2847"/>
                <a:gd name="T56" fmla="*/ 10535 w 10536"/>
                <a:gd name="T57" fmla="*/ 1445 h 2847"/>
                <a:gd name="T58" fmla="*/ 10532 w 10536"/>
                <a:gd name="T59" fmla="*/ 1467 h 2847"/>
                <a:gd name="T60" fmla="*/ 10527 w 10536"/>
                <a:gd name="T61" fmla="*/ 1488 h 2847"/>
                <a:gd name="T62" fmla="*/ 10520 w 10536"/>
                <a:gd name="T63" fmla="*/ 1509 h 2847"/>
                <a:gd name="T64" fmla="*/ 10510 w 10536"/>
                <a:gd name="T65" fmla="*/ 1529 h 2847"/>
                <a:gd name="T66" fmla="*/ 10499 w 10536"/>
                <a:gd name="T67" fmla="*/ 1549 h 2847"/>
                <a:gd name="T68" fmla="*/ 10486 w 10536"/>
                <a:gd name="T69" fmla="*/ 1566 h 2847"/>
                <a:gd name="T70" fmla="*/ 10469 w 10536"/>
                <a:gd name="T71" fmla="*/ 1584 h 2847"/>
                <a:gd name="T72" fmla="*/ 9229 w 10536"/>
                <a:gd name="T73" fmla="*/ 2824 h 2847"/>
                <a:gd name="T74" fmla="*/ 9220 w 10536"/>
                <a:gd name="T75" fmla="*/ 2832 h 2847"/>
                <a:gd name="T76" fmla="*/ 9211 w 10536"/>
                <a:gd name="T77" fmla="*/ 2839 h 2847"/>
                <a:gd name="T78" fmla="*/ 9200 w 10536"/>
                <a:gd name="T79" fmla="*/ 2844 h 2847"/>
                <a:gd name="T80" fmla="*/ 9189 w 10536"/>
                <a:gd name="T81" fmla="*/ 2846 h 2847"/>
                <a:gd name="T82" fmla="*/ 9178 w 10536"/>
                <a:gd name="T83" fmla="*/ 2847 h 2847"/>
                <a:gd name="T84" fmla="*/ 9166 w 10536"/>
                <a:gd name="T85" fmla="*/ 2847 h 2847"/>
                <a:gd name="T86" fmla="*/ 9155 w 10536"/>
                <a:gd name="T87" fmla="*/ 2845 h 2847"/>
                <a:gd name="T88" fmla="*/ 9143 w 10536"/>
                <a:gd name="T89" fmla="*/ 2841 h 2847"/>
                <a:gd name="T90" fmla="*/ 9133 w 10536"/>
                <a:gd name="T91" fmla="*/ 2835 h 2847"/>
                <a:gd name="T92" fmla="*/ 9122 w 10536"/>
                <a:gd name="T93" fmla="*/ 2830 h 2847"/>
                <a:gd name="T94" fmla="*/ 9114 w 10536"/>
                <a:gd name="T95" fmla="*/ 2821 h 2847"/>
                <a:gd name="T96" fmla="*/ 9107 w 10536"/>
                <a:gd name="T97" fmla="*/ 2812 h 2847"/>
                <a:gd name="T98" fmla="*/ 9101 w 10536"/>
                <a:gd name="T99" fmla="*/ 2803 h 2847"/>
                <a:gd name="T100" fmla="*/ 9098 w 10536"/>
                <a:gd name="T101" fmla="*/ 2791 h 2847"/>
                <a:gd name="T102" fmla="*/ 9095 w 10536"/>
                <a:gd name="T103" fmla="*/ 2781 h 2847"/>
                <a:gd name="T104" fmla="*/ 9094 w 10536"/>
                <a:gd name="T105" fmla="*/ 2768 h 2847"/>
                <a:gd name="T106" fmla="*/ 9094 w 10536"/>
                <a:gd name="T107" fmla="*/ 2412 h 2847"/>
                <a:gd name="T108" fmla="*/ 0 w 10536"/>
                <a:gd name="T109" fmla="*/ 2412 h 2847"/>
                <a:gd name="T110" fmla="*/ 0 w 10536"/>
                <a:gd name="T111" fmla="*/ 436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36" h="2847">
                  <a:moveTo>
                    <a:pt x="0" y="436"/>
                  </a:moveTo>
                  <a:lnTo>
                    <a:pt x="9094" y="436"/>
                  </a:lnTo>
                  <a:lnTo>
                    <a:pt x="9094" y="79"/>
                  </a:lnTo>
                  <a:lnTo>
                    <a:pt x="9095" y="68"/>
                  </a:lnTo>
                  <a:lnTo>
                    <a:pt x="9098" y="56"/>
                  </a:lnTo>
                  <a:lnTo>
                    <a:pt x="9101" y="45"/>
                  </a:lnTo>
                  <a:lnTo>
                    <a:pt x="9107" y="35"/>
                  </a:lnTo>
                  <a:lnTo>
                    <a:pt x="9114" y="26"/>
                  </a:lnTo>
                  <a:lnTo>
                    <a:pt x="9122" y="19"/>
                  </a:lnTo>
                  <a:lnTo>
                    <a:pt x="9133" y="12"/>
                  </a:lnTo>
                  <a:lnTo>
                    <a:pt x="9143" y="6"/>
                  </a:lnTo>
                  <a:lnTo>
                    <a:pt x="9155" y="2"/>
                  </a:lnTo>
                  <a:lnTo>
                    <a:pt x="9166" y="0"/>
                  </a:lnTo>
                  <a:lnTo>
                    <a:pt x="9178" y="0"/>
                  </a:lnTo>
                  <a:lnTo>
                    <a:pt x="9189" y="1"/>
                  </a:lnTo>
                  <a:lnTo>
                    <a:pt x="9200" y="5"/>
                  </a:lnTo>
                  <a:lnTo>
                    <a:pt x="9211" y="9"/>
                  </a:lnTo>
                  <a:lnTo>
                    <a:pt x="9220" y="15"/>
                  </a:lnTo>
                  <a:lnTo>
                    <a:pt x="9229" y="23"/>
                  </a:lnTo>
                  <a:lnTo>
                    <a:pt x="10469" y="1263"/>
                  </a:lnTo>
                  <a:lnTo>
                    <a:pt x="10486" y="1281"/>
                  </a:lnTo>
                  <a:lnTo>
                    <a:pt x="10499" y="1299"/>
                  </a:lnTo>
                  <a:lnTo>
                    <a:pt x="10510" y="1318"/>
                  </a:lnTo>
                  <a:lnTo>
                    <a:pt x="10520" y="1338"/>
                  </a:lnTo>
                  <a:lnTo>
                    <a:pt x="10527" y="1359"/>
                  </a:lnTo>
                  <a:lnTo>
                    <a:pt x="10532" y="1380"/>
                  </a:lnTo>
                  <a:lnTo>
                    <a:pt x="10535" y="1402"/>
                  </a:lnTo>
                  <a:lnTo>
                    <a:pt x="10536" y="1424"/>
                  </a:lnTo>
                  <a:lnTo>
                    <a:pt x="10535" y="1445"/>
                  </a:lnTo>
                  <a:lnTo>
                    <a:pt x="10532" y="1467"/>
                  </a:lnTo>
                  <a:lnTo>
                    <a:pt x="10527" y="1488"/>
                  </a:lnTo>
                  <a:lnTo>
                    <a:pt x="10520" y="1509"/>
                  </a:lnTo>
                  <a:lnTo>
                    <a:pt x="10510" y="1529"/>
                  </a:lnTo>
                  <a:lnTo>
                    <a:pt x="10499" y="1549"/>
                  </a:lnTo>
                  <a:lnTo>
                    <a:pt x="10486" y="1566"/>
                  </a:lnTo>
                  <a:lnTo>
                    <a:pt x="10469" y="1584"/>
                  </a:lnTo>
                  <a:lnTo>
                    <a:pt x="9229" y="2824"/>
                  </a:lnTo>
                  <a:lnTo>
                    <a:pt x="9220" y="2832"/>
                  </a:lnTo>
                  <a:lnTo>
                    <a:pt x="9211" y="2839"/>
                  </a:lnTo>
                  <a:lnTo>
                    <a:pt x="9200" y="2844"/>
                  </a:lnTo>
                  <a:lnTo>
                    <a:pt x="9189" y="2846"/>
                  </a:lnTo>
                  <a:lnTo>
                    <a:pt x="9178" y="2847"/>
                  </a:lnTo>
                  <a:lnTo>
                    <a:pt x="9166" y="2847"/>
                  </a:lnTo>
                  <a:lnTo>
                    <a:pt x="9155" y="2845"/>
                  </a:lnTo>
                  <a:lnTo>
                    <a:pt x="9143" y="2841"/>
                  </a:lnTo>
                  <a:lnTo>
                    <a:pt x="9133" y="2835"/>
                  </a:lnTo>
                  <a:lnTo>
                    <a:pt x="9122" y="2830"/>
                  </a:lnTo>
                  <a:lnTo>
                    <a:pt x="9114" y="2821"/>
                  </a:lnTo>
                  <a:lnTo>
                    <a:pt x="9107" y="2812"/>
                  </a:lnTo>
                  <a:lnTo>
                    <a:pt x="9101" y="2803"/>
                  </a:lnTo>
                  <a:lnTo>
                    <a:pt x="9098" y="2791"/>
                  </a:lnTo>
                  <a:lnTo>
                    <a:pt x="9095" y="2781"/>
                  </a:lnTo>
                  <a:lnTo>
                    <a:pt x="9094" y="2768"/>
                  </a:lnTo>
                  <a:lnTo>
                    <a:pt x="9094" y="2412"/>
                  </a:lnTo>
                  <a:lnTo>
                    <a:pt x="0" y="2412"/>
                  </a:lnTo>
                  <a:lnTo>
                    <a:pt x="0" y="436"/>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47" name="Freeform 27">
              <a:extLst>
                <a:ext uri="{FF2B5EF4-FFF2-40B4-BE49-F238E27FC236}">
                  <a16:creationId xmlns="" xmlns:a16="http://schemas.microsoft.com/office/drawing/2014/main" id="{5103C618-1265-435A-B49B-E3A1C965824E}"/>
                </a:ext>
              </a:extLst>
            </p:cNvPr>
            <p:cNvSpPr>
              <a:spLocks noChangeAspect="1"/>
            </p:cNvSpPr>
            <p:nvPr/>
          </p:nvSpPr>
          <p:spPr bwMode="auto">
            <a:xfrm>
              <a:off x="0" y="5106575"/>
              <a:ext cx="823870" cy="1170606"/>
            </a:xfrm>
            <a:custGeom>
              <a:avLst/>
              <a:gdLst>
                <a:gd name="T0" fmla="*/ 55 w 2778"/>
                <a:gd name="T1" fmla="*/ 1337 h 3948"/>
                <a:gd name="T2" fmla="*/ 164 w 2778"/>
                <a:gd name="T3" fmla="*/ 1283 h 3948"/>
                <a:gd name="T4" fmla="*/ 272 w 2778"/>
                <a:gd name="T5" fmla="*/ 1230 h 3948"/>
                <a:gd name="T6" fmla="*/ 379 w 2778"/>
                <a:gd name="T7" fmla="*/ 1178 h 3948"/>
                <a:gd name="T8" fmla="*/ 484 w 2778"/>
                <a:gd name="T9" fmla="*/ 1127 h 3948"/>
                <a:gd name="T10" fmla="*/ 588 w 2778"/>
                <a:gd name="T11" fmla="*/ 1075 h 3948"/>
                <a:gd name="T12" fmla="*/ 691 w 2778"/>
                <a:gd name="T13" fmla="*/ 1024 h 3948"/>
                <a:gd name="T14" fmla="*/ 793 w 2778"/>
                <a:gd name="T15" fmla="*/ 975 h 3948"/>
                <a:gd name="T16" fmla="*/ 938 w 2778"/>
                <a:gd name="T17" fmla="*/ 903 h 3948"/>
                <a:gd name="T18" fmla="*/ 1126 w 2778"/>
                <a:gd name="T19" fmla="*/ 810 h 3948"/>
                <a:gd name="T20" fmla="*/ 1309 w 2778"/>
                <a:gd name="T21" fmla="*/ 721 h 3948"/>
                <a:gd name="T22" fmla="*/ 1487 w 2778"/>
                <a:gd name="T23" fmla="*/ 632 h 3948"/>
                <a:gd name="T24" fmla="*/ 1658 w 2778"/>
                <a:gd name="T25" fmla="*/ 549 h 3948"/>
                <a:gd name="T26" fmla="*/ 1821 w 2778"/>
                <a:gd name="T27" fmla="*/ 469 h 3948"/>
                <a:gd name="T28" fmla="*/ 1981 w 2778"/>
                <a:gd name="T29" fmla="*/ 391 h 3948"/>
                <a:gd name="T30" fmla="*/ 2137 w 2778"/>
                <a:gd name="T31" fmla="*/ 315 h 3948"/>
                <a:gd name="T32" fmla="*/ 2286 w 2778"/>
                <a:gd name="T33" fmla="*/ 241 h 3948"/>
                <a:gd name="T34" fmla="*/ 2431 w 2778"/>
                <a:gd name="T35" fmla="*/ 170 h 3948"/>
                <a:gd name="T36" fmla="*/ 2571 w 2778"/>
                <a:gd name="T37" fmla="*/ 100 h 3948"/>
                <a:gd name="T38" fmla="*/ 2710 w 2778"/>
                <a:gd name="T39" fmla="*/ 33 h 3948"/>
                <a:gd name="T40" fmla="*/ 2778 w 2778"/>
                <a:gd name="T41" fmla="*/ 123 h 3948"/>
                <a:gd name="T42" fmla="*/ 2778 w 2778"/>
                <a:gd name="T43" fmla="*/ 370 h 3948"/>
                <a:gd name="T44" fmla="*/ 2778 w 2778"/>
                <a:gd name="T45" fmla="*/ 617 h 3948"/>
                <a:gd name="T46" fmla="*/ 2778 w 2778"/>
                <a:gd name="T47" fmla="*/ 863 h 3948"/>
                <a:gd name="T48" fmla="*/ 2778 w 2778"/>
                <a:gd name="T49" fmla="*/ 1109 h 3948"/>
                <a:gd name="T50" fmla="*/ 2778 w 2778"/>
                <a:gd name="T51" fmla="*/ 1355 h 3948"/>
                <a:gd name="T52" fmla="*/ 2778 w 2778"/>
                <a:gd name="T53" fmla="*/ 1601 h 3948"/>
                <a:gd name="T54" fmla="*/ 2778 w 2778"/>
                <a:gd name="T55" fmla="*/ 1847 h 3948"/>
                <a:gd name="T56" fmla="*/ 2710 w 2778"/>
                <a:gd name="T57" fmla="*/ 2019 h 3948"/>
                <a:gd name="T58" fmla="*/ 2571 w 2778"/>
                <a:gd name="T59" fmla="*/ 2117 h 3948"/>
                <a:gd name="T60" fmla="*/ 2431 w 2778"/>
                <a:gd name="T61" fmla="*/ 2217 h 3948"/>
                <a:gd name="T62" fmla="*/ 2288 w 2778"/>
                <a:gd name="T63" fmla="*/ 2320 h 3948"/>
                <a:gd name="T64" fmla="*/ 2137 w 2778"/>
                <a:gd name="T65" fmla="*/ 2426 h 3948"/>
                <a:gd name="T66" fmla="*/ 1981 w 2778"/>
                <a:gd name="T67" fmla="*/ 2537 h 3948"/>
                <a:gd name="T68" fmla="*/ 1821 w 2778"/>
                <a:gd name="T69" fmla="*/ 2651 h 3948"/>
                <a:gd name="T70" fmla="*/ 1658 w 2778"/>
                <a:gd name="T71" fmla="*/ 2768 h 3948"/>
                <a:gd name="T72" fmla="*/ 1487 w 2778"/>
                <a:gd name="T73" fmla="*/ 2889 h 3948"/>
                <a:gd name="T74" fmla="*/ 1309 w 2778"/>
                <a:gd name="T75" fmla="*/ 3016 h 3948"/>
                <a:gd name="T76" fmla="*/ 1126 w 2778"/>
                <a:gd name="T77" fmla="*/ 3147 h 3948"/>
                <a:gd name="T78" fmla="*/ 938 w 2778"/>
                <a:gd name="T79" fmla="*/ 3280 h 3948"/>
                <a:gd name="T80" fmla="*/ 792 w 2778"/>
                <a:gd name="T81" fmla="*/ 3383 h 3948"/>
                <a:gd name="T82" fmla="*/ 691 w 2778"/>
                <a:gd name="T83" fmla="*/ 3456 h 3948"/>
                <a:gd name="T84" fmla="*/ 588 w 2778"/>
                <a:gd name="T85" fmla="*/ 3529 h 3948"/>
                <a:gd name="T86" fmla="*/ 484 w 2778"/>
                <a:gd name="T87" fmla="*/ 3604 h 3948"/>
                <a:gd name="T88" fmla="*/ 378 w 2778"/>
                <a:gd name="T89" fmla="*/ 3679 h 3948"/>
                <a:gd name="T90" fmla="*/ 272 w 2778"/>
                <a:gd name="T91" fmla="*/ 3754 h 3948"/>
                <a:gd name="T92" fmla="*/ 164 w 2778"/>
                <a:gd name="T93" fmla="*/ 3831 h 3948"/>
                <a:gd name="T94" fmla="*/ 55 w 2778"/>
                <a:gd name="T95" fmla="*/ 3908 h 3948"/>
                <a:gd name="T96" fmla="*/ 0 w 2778"/>
                <a:gd name="T97" fmla="*/ 3787 h 3948"/>
                <a:gd name="T98" fmla="*/ 0 w 2778"/>
                <a:gd name="T99" fmla="*/ 3465 h 3948"/>
                <a:gd name="T100" fmla="*/ 0 w 2778"/>
                <a:gd name="T101" fmla="*/ 3142 h 3948"/>
                <a:gd name="T102" fmla="*/ 0 w 2778"/>
                <a:gd name="T103" fmla="*/ 2820 h 3948"/>
                <a:gd name="T104" fmla="*/ 0 w 2778"/>
                <a:gd name="T105" fmla="*/ 2497 h 3948"/>
                <a:gd name="T106" fmla="*/ 0 w 2778"/>
                <a:gd name="T107" fmla="*/ 2174 h 3948"/>
                <a:gd name="T108" fmla="*/ 0 w 2778"/>
                <a:gd name="T109" fmla="*/ 1850 h 3948"/>
                <a:gd name="T110" fmla="*/ 0 w 2778"/>
                <a:gd name="T111" fmla="*/ 1525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948">
                  <a:moveTo>
                    <a:pt x="0" y="1363"/>
                  </a:moveTo>
                  <a:lnTo>
                    <a:pt x="55" y="1337"/>
                  </a:lnTo>
                  <a:lnTo>
                    <a:pt x="110" y="1310"/>
                  </a:lnTo>
                  <a:lnTo>
                    <a:pt x="164" y="1283"/>
                  </a:lnTo>
                  <a:lnTo>
                    <a:pt x="218" y="1256"/>
                  </a:lnTo>
                  <a:lnTo>
                    <a:pt x="272" y="1230"/>
                  </a:lnTo>
                  <a:lnTo>
                    <a:pt x="325" y="1204"/>
                  </a:lnTo>
                  <a:lnTo>
                    <a:pt x="379" y="1178"/>
                  </a:lnTo>
                  <a:lnTo>
                    <a:pt x="432" y="1152"/>
                  </a:lnTo>
                  <a:lnTo>
                    <a:pt x="484" y="1127"/>
                  </a:lnTo>
                  <a:lnTo>
                    <a:pt x="537" y="1101"/>
                  </a:lnTo>
                  <a:lnTo>
                    <a:pt x="588" y="1075"/>
                  </a:lnTo>
                  <a:lnTo>
                    <a:pt x="640" y="1050"/>
                  </a:lnTo>
                  <a:lnTo>
                    <a:pt x="691" y="1024"/>
                  </a:lnTo>
                  <a:lnTo>
                    <a:pt x="742" y="999"/>
                  </a:lnTo>
                  <a:lnTo>
                    <a:pt x="793" y="975"/>
                  </a:lnTo>
                  <a:lnTo>
                    <a:pt x="843" y="949"/>
                  </a:lnTo>
                  <a:lnTo>
                    <a:pt x="938" y="903"/>
                  </a:lnTo>
                  <a:lnTo>
                    <a:pt x="1032" y="857"/>
                  </a:lnTo>
                  <a:lnTo>
                    <a:pt x="1126" y="810"/>
                  </a:lnTo>
                  <a:lnTo>
                    <a:pt x="1218" y="765"/>
                  </a:lnTo>
                  <a:lnTo>
                    <a:pt x="1309" y="721"/>
                  </a:lnTo>
                  <a:lnTo>
                    <a:pt x="1399" y="676"/>
                  </a:lnTo>
                  <a:lnTo>
                    <a:pt x="1487" y="632"/>
                  </a:lnTo>
                  <a:lnTo>
                    <a:pt x="1575" y="589"/>
                  </a:lnTo>
                  <a:lnTo>
                    <a:pt x="1658" y="549"/>
                  </a:lnTo>
                  <a:lnTo>
                    <a:pt x="1739" y="508"/>
                  </a:lnTo>
                  <a:lnTo>
                    <a:pt x="1821" y="469"/>
                  </a:lnTo>
                  <a:lnTo>
                    <a:pt x="1901" y="430"/>
                  </a:lnTo>
                  <a:lnTo>
                    <a:pt x="1981" y="391"/>
                  </a:lnTo>
                  <a:lnTo>
                    <a:pt x="2059" y="352"/>
                  </a:lnTo>
                  <a:lnTo>
                    <a:pt x="2137" y="315"/>
                  </a:lnTo>
                  <a:lnTo>
                    <a:pt x="2214" y="276"/>
                  </a:lnTo>
                  <a:lnTo>
                    <a:pt x="2286" y="241"/>
                  </a:lnTo>
                  <a:lnTo>
                    <a:pt x="2359" y="205"/>
                  </a:lnTo>
                  <a:lnTo>
                    <a:pt x="2431" y="170"/>
                  </a:lnTo>
                  <a:lnTo>
                    <a:pt x="2501" y="135"/>
                  </a:lnTo>
                  <a:lnTo>
                    <a:pt x="2571" y="100"/>
                  </a:lnTo>
                  <a:lnTo>
                    <a:pt x="2641" y="66"/>
                  </a:lnTo>
                  <a:lnTo>
                    <a:pt x="2710" y="33"/>
                  </a:lnTo>
                  <a:lnTo>
                    <a:pt x="2778" y="0"/>
                  </a:lnTo>
                  <a:lnTo>
                    <a:pt x="2778" y="123"/>
                  </a:lnTo>
                  <a:lnTo>
                    <a:pt x="2778" y="246"/>
                  </a:lnTo>
                  <a:lnTo>
                    <a:pt x="2778" y="370"/>
                  </a:lnTo>
                  <a:lnTo>
                    <a:pt x="2778" y="493"/>
                  </a:lnTo>
                  <a:lnTo>
                    <a:pt x="2778" y="617"/>
                  </a:lnTo>
                  <a:lnTo>
                    <a:pt x="2778" y="741"/>
                  </a:lnTo>
                  <a:lnTo>
                    <a:pt x="2778" y="863"/>
                  </a:lnTo>
                  <a:lnTo>
                    <a:pt x="2778" y="987"/>
                  </a:lnTo>
                  <a:lnTo>
                    <a:pt x="2778" y="1109"/>
                  </a:lnTo>
                  <a:lnTo>
                    <a:pt x="2778" y="1233"/>
                  </a:lnTo>
                  <a:lnTo>
                    <a:pt x="2778" y="1355"/>
                  </a:lnTo>
                  <a:lnTo>
                    <a:pt x="2778" y="1479"/>
                  </a:lnTo>
                  <a:lnTo>
                    <a:pt x="2778" y="1601"/>
                  </a:lnTo>
                  <a:lnTo>
                    <a:pt x="2778" y="1725"/>
                  </a:lnTo>
                  <a:lnTo>
                    <a:pt x="2778" y="1847"/>
                  </a:lnTo>
                  <a:lnTo>
                    <a:pt x="2778" y="1971"/>
                  </a:lnTo>
                  <a:lnTo>
                    <a:pt x="2710" y="2019"/>
                  </a:lnTo>
                  <a:lnTo>
                    <a:pt x="2641" y="2068"/>
                  </a:lnTo>
                  <a:lnTo>
                    <a:pt x="2571" y="2117"/>
                  </a:lnTo>
                  <a:lnTo>
                    <a:pt x="2501" y="2167"/>
                  </a:lnTo>
                  <a:lnTo>
                    <a:pt x="2431" y="2217"/>
                  </a:lnTo>
                  <a:lnTo>
                    <a:pt x="2359" y="2267"/>
                  </a:lnTo>
                  <a:lnTo>
                    <a:pt x="2288" y="2320"/>
                  </a:lnTo>
                  <a:lnTo>
                    <a:pt x="2214" y="2371"/>
                  </a:lnTo>
                  <a:lnTo>
                    <a:pt x="2137" y="2426"/>
                  </a:lnTo>
                  <a:lnTo>
                    <a:pt x="2060" y="2481"/>
                  </a:lnTo>
                  <a:lnTo>
                    <a:pt x="1981" y="2537"/>
                  </a:lnTo>
                  <a:lnTo>
                    <a:pt x="1901" y="2594"/>
                  </a:lnTo>
                  <a:lnTo>
                    <a:pt x="1821" y="2651"/>
                  </a:lnTo>
                  <a:lnTo>
                    <a:pt x="1741" y="2709"/>
                  </a:lnTo>
                  <a:lnTo>
                    <a:pt x="1658" y="2768"/>
                  </a:lnTo>
                  <a:lnTo>
                    <a:pt x="1575" y="2826"/>
                  </a:lnTo>
                  <a:lnTo>
                    <a:pt x="1487" y="2889"/>
                  </a:lnTo>
                  <a:lnTo>
                    <a:pt x="1399" y="2952"/>
                  </a:lnTo>
                  <a:lnTo>
                    <a:pt x="1309" y="3016"/>
                  </a:lnTo>
                  <a:lnTo>
                    <a:pt x="1218" y="3081"/>
                  </a:lnTo>
                  <a:lnTo>
                    <a:pt x="1126" y="3147"/>
                  </a:lnTo>
                  <a:lnTo>
                    <a:pt x="1032" y="3213"/>
                  </a:lnTo>
                  <a:lnTo>
                    <a:pt x="938" y="3280"/>
                  </a:lnTo>
                  <a:lnTo>
                    <a:pt x="843" y="3347"/>
                  </a:lnTo>
                  <a:lnTo>
                    <a:pt x="792" y="3383"/>
                  </a:lnTo>
                  <a:lnTo>
                    <a:pt x="742" y="3420"/>
                  </a:lnTo>
                  <a:lnTo>
                    <a:pt x="691" y="3456"/>
                  </a:lnTo>
                  <a:lnTo>
                    <a:pt x="639" y="3492"/>
                  </a:lnTo>
                  <a:lnTo>
                    <a:pt x="588" y="3529"/>
                  </a:lnTo>
                  <a:lnTo>
                    <a:pt x="535" y="3567"/>
                  </a:lnTo>
                  <a:lnTo>
                    <a:pt x="484" y="3604"/>
                  </a:lnTo>
                  <a:lnTo>
                    <a:pt x="432" y="3641"/>
                  </a:lnTo>
                  <a:lnTo>
                    <a:pt x="378" y="3679"/>
                  </a:lnTo>
                  <a:lnTo>
                    <a:pt x="325" y="3716"/>
                  </a:lnTo>
                  <a:lnTo>
                    <a:pt x="272" y="3754"/>
                  </a:lnTo>
                  <a:lnTo>
                    <a:pt x="218" y="3793"/>
                  </a:lnTo>
                  <a:lnTo>
                    <a:pt x="164" y="3831"/>
                  </a:lnTo>
                  <a:lnTo>
                    <a:pt x="110" y="3870"/>
                  </a:lnTo>
                  <a:lnTo>
                    <a:pt x="55" y="3908"/>
                  </a:lnTo>
                  <a:lnTo>
                    <a:pt x="0" y="3948"/>
                  </a:lnTo>
                  <a:lnTo>
                    <a:pt x="0" y="3787"/>
                  </a:lnTo>
                  <a:lnTo>
                    <a:pt x="0" y="3626"/>
                  </a:lnTo>
                  <a:lnTo>
                    <a:pt x="0" y="3465"/>
                  </a:lnTo>
                  <a:lnTo>
                    <a:pt x="0" y="3304"/>
                  </a:lnTo>
                  <a:lnTo>
                    <a:pt x="0" y="3142"/>
                  </a:lnTo>
                  <a:lnTo>
                    <a:pt x="0" y="2981"/>
                  </a:lnTo>
                  <a:lnTo>
                    <a:pt x="0" y="2820"/>
                  </a:lnTo>
                  <a:lnTo>
                    <a:pt x="0" y="2658"/>
                  </a:lnTo>
                  <a:lnTo>
                    <a:pt x="0" y="2497"/>
                  </a:lnTo>
                  <a:lnTo>
                    <a:pt x="0" y="2335"/>
                  </a:lnTo>
                  <a:lnTo>
                    <a:pt x="0" y="2174"/>
                  </a:lnTo>
                  <a:lnTo>
                    <a:pt x="0" y="2012"/>
                  </a:lnTo>
                  <a:lnTo>
                    <a:pt x="0" y="1850"/>
                  </a:lnTo>
                  <a:lnTo>
                    <a:pt x="0" y="1688"/>
                  </a:lnTo>
                  <a:lnTo>
                    <a:pt x="0" y="1525"/>
                  </a:lnTo>
                  <a:lnTo>
                    <a:pt x="0" y="1363"/>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sp>
        <p:nvSpPr>
          <p:cNvPr id="48" name="文本框 47">
            <a:extLst>
              <a:ext uri="{FF2B5EF4-FFF2-40B4-BE49-F238E27FC236}">
                <a16:creationId xmlns="" xmlns:a16="http://schemas.microsoft.com/office/drawing/2014/main" id="{91936652-62E3-42ED-A1D4-D9D7FC7B2FA2}"/>
              </a:ext>
            </a:extLst>
          </p:cNvPr>
          <p:cNvSpPr txBox="1">
            <a:spLocks/>
          </p:cNvSpPr>
          <p:nvPr/>
        </p:nvSpPr>
        <p:spPr>
          <a:xfrm>
            <a:off x="5689360" y="1739536"/>
            <a:ext cx="2085292" cy="458908"/>
          </a:xfrm>
          <a:prstGeom prst="rect">
            <a:avLst/>
          </a:prstGeom>
          <a:noFill/>
        </p:spPr>
        <p:txBody>
          <a:bodyPr wrap="square" rtlCol="0">
            <a:spAutoFit/>
          </a:bodyPr>
          <a:lstStyle/>
          <a:p>
            <a:pPr algn="just">
              <a:lnSpc>
                <a:spcPct val="150000"/>
              </a:lnSpc>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累计完成</a:t>
            </a:r>
            <a:r>
              <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rPr>
              <a:t>100</a:t>
            </a: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余项</a:t>
            </a:r>
          </a:p>
        </p:txBody>
      </p:sp>
      <p:sp>
        <p:nvSpPr>
          <p:cNvPr id="49" name="文本框 48">
            <a:extLst>
              <a:ext uri="{FF2B5EF4-FFF2-40B4-BE49-F238E27FC236}">
                <a16:creationId xmlns="" xmlns:a16="http://schemas.microsoft.com/office/drawing/2014/main" id="{D81A9FEC-FA4C-4F0C-B046-5F9F74206C98}"/>
              </a:ext>
            </a:extLst>
          </p:cNvPr>
          <p:cNvSpPr txBox="1">
            <a:spLocks/>
          </p:cNvSpPr>
          <p:nvPr/>
        </p:nvSpPr>
        <p:spPr>
          <a:xfrm>
            <a:off x="6497151" y="2532083"/>
            <a:ext cx="2439646"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累计完成近</a:t>
            </a:r>
            <a:r>
              <a:rPr lang="en-US" altLang="zh-CN" dirty="0"/>
              <a:t>500</a:t>
            </a:r>
            <a:r>
              <a:rPr lang="zh-CN" altLang="en-US" dirty="0"/>
              <a:t>家</a:t>
            </a:r>
          </a:p>
        </p:txBody>
      </p:sp>
      <p:sp>
        <p:nvSpPr>
          <p:cNvPr id="50" name="文本框 49">
            <a:extLst>
              <a:ext uri="{FF2B5EF4-FFF2-40B4-BE49-F238E27FC236}">
                <a16:creationId xmlns="" xmlns:a16="http://schemas.microsoft.com/office/drawing/2014/main" id="{296685E1-6D74-4500-92A8-0B47BE49CFEF}"/>
              </a:ext>
            </a:extLst>
          </p:cNvPr>
          <p:cNvSpPr txBox="1">
            <a:spLocks/>
          </p:cNvSpPr>
          <p:nvPr/>
        </p:nvSpPr>
        <p:spPr>
          <a:xfrm>
            <a:off x="7278822" y="3324628"/>
            <a:ext cx="2572374"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累计促成合作</a:t>
            </a:r>
            <a:r>
              <a:rPr lang="en-US" altLang="zh-CN" dirty="0"/>
              <a:t>60</a:t>
            </a:r>
            <a:r>
              <a:rPr lang="zh-CN" altLang="en-US" dirty="0"/>
              <a:t>余次</a:t>
            </a:r>
          </a:p>
        </p:txBody>
      </p:sp>
      <p:sp>
        <p:nvSpPr>
          <p:cNvPr id="51" name="文本框 50">
            <a:extLst>
              <a:ext uri="{FF2B5EF4-FFF2-40B4-BE49-F238E27FC236}">
                <a16:creationId xmlns="" xmlns:a16="http://schemas.microsoft.com/office/drawing/2014/main" id="{1761BFC0-608A-43F7-86BE-6FABA9417A81}"/>
              </a:ext>
            </a:extLst>
          </p:cNvPr>
          <p:cNvSpPr txBox="1">
            <a:spLocks/>
          </p:cNvSpPr>
          <p:nvPr/>
        </p:nvSpPr>
        <p:spPr>
          <a:xfrm>
            <a:off x="6483508" y="4117174"/>
            <a:ext cx="2572374"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累计成功申报</a:t>
            </a:r>
            <a:r>
              <a:rPr lang="en-US" altLang="zh-CN" dirty="0"/>
              <a:t>30</a:t>
            </a:r>
            <a:r>
              <a:rPr lang="zh-CN" altLang="en-US" dirty="0"/>
              <a:t>余案</a:t>
            </a:r>
          </a:p>
        </p:txBody>
      </p:sp>
      <p:sp>
        <p:nvSpPr>
          <p:cNvPr id="52" name="文本框 51">
            <a:extLst>
              <a:ext uri="{FF2B5EF4-FFF2-40B4-BE49-F238E27FC236}">
                <a16:creationId xmlns="" xmlns:a16="http://schemas.microsoft.com/office/drawing/2014/main" id="{D51EE028-767F-49D0-9BD2-6383B003764D}"/>
              </a:ext>
            </a:extLst>
          </p:cNvPr>
          <p:cNvSpPr txBox="1">
            <a:spLocks/>
          </p:cNvSpPr>
          <p:nvPr/>
        </p:nvSpPr>
        <p:spPr>
          <a:xfrm>
            <a:off x="5677515" y="4909719"/>
            <a:ext cx="2097137"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累计承接</a:t>
            </a:r>
            <a:r>
              <a:rPr lang="en-US" altLang="zh-CN" dirty="0"/>
              <a:t>20</a:t>
            </a:r>
            <a:r>
              <a:rPr lang="zh-CN" altLang="en-US" dirty="0"/>
              <a:t>余项</a:t>
            </a:r>
          </a:p>
        </p:txBody>
      </p:sp>
      <p:cxnSp>
        <p:nvCxnSpPr>
          <p:cNvPr id="53" name="直接连接符 52">
            <a:extLst>
              <a:ext uri="{FF2B5EF4-FFF2-40B4-BE49-F238E27FC236}">
                <a16:creationId xmlns="" xmlns:a16="http://schemas.microsoft.com/office/drawing/2014/main" id="{1D1ED3C4-02C1-4926-95E7-FA6344A9ED90}"/>
              </a:ext>
            </a:extLst>
          </p:cNvPr>
          <p:cNvCxnSpPr/>
          <p:nvPr/>
        </p:nvCxnSpPr>
        <p:spPr>
          <a:xfrm>
            <a:off x="5641934" y="3612473"/>
            <a:ext cx="1439625" cy="0"/>
          </a:xfrm>
          <a:prstGeom prst="line">
            <a:avLst/>
          </a:prstGeom>
          <a:noFill/>
          <a:ln w="19050" cap="rnd" cmpd="sng" algn="ctr">
            <a:solidFill>
              <a:srgbClr val="7FBDAE"/>
            </a:solidFill>
            <a:prstDash val="sysDash"/>
            <a:miter lim="800000"/>
            <a:tailEnd type="oval" w="lg" len="lg"/>
          </a:ln>
          <a:effectLst/>
        </p:spPr>
      </p:cxnSp>
      <p:sp>
        <p:nvSpPr>
          <p:cNvPr id="54" name="Rectangle 35">
            <a:extLst>
              <a:ext uri="{FF2B5EF4-FFF2-40B4-BE49-F238E27FC236}">
                <a16:creationId xmlns="" xmlns:a16="http://schemas.microsoft.com/office/drawing/2014/main" id="{C55B252B-E058-4850-A20A-464FDA7C65D2}"/>
              </a:ext>
            </a:extLst>
          </p:cNvPr>
          <p:cNvSpPr>
            <a:spLocks noChangeArrowheads="1"/>
          </p:cNvSpPr>
          <p:nvPr/>
        </p:nvSpPr>
        <p:spPr bwMode="auto">
          <a:xfrm>
            <a:off x="1500088" y="1887592"/>
            <a:ext cx="1384995"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字魂105号-简雅黑" panose="00000500000000000000" pitchFamily="2" charset="-122"/>
              </a:rPr>
              <a:t>专利事务咨询</a:t>
            </a:r>
            <a:endParaRPr lang="zh-CN" altLang="en-US" sz="1799" b="1" dirty="0">
              <a:solidFill>
                <a:srgbClr val="FFFFFF"/>
              </a:solidFill>
              <a:ea typeface="宋体" panose="02010600030101010101" pitchFamily="2" charset="-122"/>
            </a:endParaRPr>
          </a:p>
        </p:txBody>
      </p:sp>
      <p:sp>
        <p:nvSpPr>
          <p:cNvPr id="55" name="Rectangle 35">
            <a:extLst>
              <a:ext uri="{FF2B5EF4-FFF2-40B4-BE49-F238E27FC236}">
                <a16:creationId xmlns="" xmlns:a16="http://schemas.microsoft.com/office/drawing/2014/main" id="{41DED885-41F2-4876-A81C-644EFC085740}"/>
              </a:ext>
            </a:extLst>
          </p:cNvPr>
          <p:cNvSpPr>
            <a:spLocks noChangeArrowheads="1"/>
          </p:cNvSpPr>
          <p:nvPr/>
        </p:nvSpPr>
        <p:spPr bwMode="auto">
          <a:xfrm>
            <a:off x="2051573" y="2680139"/>
            <a:ext cx="1384995"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chemeClr val="bg1"/>
                </a:solidFill>
                <a:ea typeface="字魂105号-简雅黑" panose="00000500000000000000" pitchFamily="2" charset="-122"/>
              </a:rPr>
              <a:t>品牌事务咨询</a:t>
            </a:r>
            <a:endParaRPr lang="zh-CN" altLang="en-US" sz="1799" b="1" dirty="0">
              <a:solidFill>
                <a:schemeClr val="bg1"/>
              </a:solidFill>
              <a:ea typeface="宋体" panose="02010600030101010101" pitchFamily="2" charset="-122"/>
            </a:endParaRPr>
          </a:p>
        </p:txBody>
      </p:sp>
      <p:sp>
        <p:nvSpPr>
          <p:cNvPr id="56" name="Rectangle 35">
            <a:extLst>
              <a:ext uri="{FF2B5EF4-FFF2-40B4-BE49-F238E27FC236}">
                <a16:creationId xmlns="" xmlns:a16="http://schemas.microsoft.com/office/drawing/2014/main" id="{1F2228F9-BA3F-4775-AA36-CA688CE1408E}"/>
              </a:ext>
            </a:extLst>
          </p:cNvPr>
          <p:cNvSpPr>
            <a:spLocks noChangeArrowheads="1"/>
          </p:cNvSpPr>
          <p:nvPr/>
        </p:nvSpPr>
        <p:spPr bwMode="auto">
          <a:xfrm>
            <a:off x="2487640" y="3472685"/>
            <a:ext cx="1615827"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字魂105号-简雅黑" panose="00000500000000000000" pitchFamily="2" charset="-122"/>
              </a:rPr>
              <a:t>产学研事务咨询</a:t>
            </a:r>
            <a:endParaRPr lang="zh-CN" altLang="en-US" sz="1799" b="1" dirty="0">
              <a:solidFill>
                <a:srgbClr val="FFFFFF"/>
              </a:solidFill>
              <a:ea typeface="宋体" panose="02010600030101010101" pitchFamily="2" charset="-122"/>
            </a:endParaRPr>
          </a:p>
        </p:txBody>
      </p:sp>
      <p:sp>
        <p:nvSpPr>
          <p:cNvPr id="57" name="Rectangle 35">
            <a:extLst>
              <a:ext uri="{FF2B5EF4-FFF2-40B4-BE49-F238E27FC236}">
                <a16:creationId xmlns="" xmlns:a16="http://schemas.microsoft.com/office/drawing/2014/main" id="{D7DBFA60-F907-4CAD-ADE4-DED2F1C06AF0}"/>
              </a:ext>
            </a:extLst>
          </p:cNvPr>
          <p:cNvSpPr>
            <a:spLocks noChangeArrowheads="1"/>
          </p:cNvSpPr>
          <p:nvPr/>
        </p:nvSpPr>
        <p:spPr bwMode="auto">
          <a:xfrm>
            <a:off x="2051572" y="4265230"/>
            <a:ext cx="1384995"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chemeClr val="bg1"/>
                </a:solidFill>
                <a:ea typeface="字魂105号-简雅黑" panose="00000500000000000000" pitchFamily="2" charset="-122"/>
              </a:rPr>
              <a:t>诉前尽职调查</a:t>
            </a:r>
            <a:endParaRPr lang="zh-CN" altLang="en-US" sz="1799" b="1" dirty="0">
              <a:solidFill>
                <a:schemeClr val="bg1"/>
              </a:solidFill>
              <a:ea typeface="宋体" panose="02010600030101010101" pitchFamily="2" charset="-122"/>
            </a:endParaRPr>
          </a:p>
        </p:txBody>
      </p:sp>
      <p:sp>
        <p:nvSpPr>
          <p:cNvPr id="58" name="Rectangle 35">
            <a:extLst>
              <a:ext uri="{FF2B5EF4-FFF2-40B4-BE49-F238E27FC236}">
                <a16:creationId xmlns="" xmlns:a16="http://schemas.microsoft.com/office/drawing/2014/main" id="{4D02A0BA-B1F6-4024-BEC1-FEC98981E74E}"/>
              </a:ext>
            </a:extLst>
          </p:cNvPr>
          <p:cNvSpPr>
            <a:spLocks noChangeArrowheads="1"/>
          </p:cNvSpPr>
          <p:nvPr/>
        </p:nvSpPr>
        <p:spPr bwMode="auto">
          <a:xfrm>
            <a:off x="1500087" y="5057776"/>
            <a:ext cx="1384996"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字魂105号-简雅黑" panose="00000500000000000000" pitchFamily="2" charset="-122"/>
              </a:rPr>
              <a:t>政府项目承接</a:t>
            </a:r>
            <a:endParaRPr lang="zh-CN" altLang="en-US" sz="1799" b="1" dirty="0">
              <a:solidFill>
                <a:srgbClr val="FFFFFF"/>
              </a:solidFill>
              <a:ea typeface="宋体" panose="02010600030101010101" pitchFamily="2" charset="-122"/>
            </a:endParaRPr>
          </a:p>
        </p:txBody>
      </p:sp>
      <p:cxnSp>
        <p:nvCxnSpPr>
          <p:cNvPr id="59" name="直接连接符 58">
            <a:extLst>
              <a:ext uri="{FF2B5EF4-FFF2-40B4-BE49-F238E27FC236}">
                <a16:creationId xmlns="" xmlns:a16="http://schemas.microsoft.com/office/drawing/2014/main" id="{2E4788DE-131C-4D07-A820-79DC26DFFA54}"/>
              </a:ext>
            </a:extLst>
          </p:cNvPr>
          <p:cNvCxnSpPr>
            <a:cxnSpLocks/>
          </p:cNvCxnSpPr>
          <p:nvPr/>
        </p:nvCxnSpPr>
        <p:spPr>
          <a:xfrm>
            <a:off x="4048132" y="2027381"/>
            <a:ext cx="1439625" cy="0"/>
          </a:xfrm>
          <a:prstGeom prst="line">
            <a:avLst/>
          </a:prstGeom>
          <a:noFill/>
          <a:ln w="19050" cap="rnd" cmpd="sng" algn="ctr">
            <a:solidFill>
              <a:srgbClr val="0E7779"/>
            </a:solidFill>
            <a:prstDash val="sysDash"/>
            <a:miter lim="800000"/>
            <a:tailEnd type="oval" w="lg" len="lg"/>
          </a:ln>
          <a:effectLst>
            <a:outerShdw blurRad="50800" dist="38100" dir="2700000" algn="tl" rotWithShape="0">
              <a:prstClr val="black">
                <a:alpha val="40000"/>
              </a:prstClr>
            </a:outerShdw>
          </a:effectLst>
        </p:spPr>
      </p:cxnSp>
      <p:cxnSp>
        <p:nvCxnSpPr>
          <p:cNvPr id="60" name="直接连接符 59">
            <a:extLst>
              <a:ext uri="{FF2B5EF4-FFF2-40B4-BE49-F238E27FC236}">
                <a16:creationId xmlns="" xmlns:a16="http://schemas.microsoft.com/office/drawing/2014/main" id="{E3B60E18-1D68-4617-AD21-EDF6ED4FBDD6}"/>
              </a:ext>
            </a:extLst>
          </p:cNvPr>
          <p:cNvCxnSpPr/>
          <p:nvPr/>
        </p:nvCxnSpPr>
        <p:spPr>
          <a:xfrm>
            <a:off x="4846149" y="2819928"/>
            <a:ext cx="1439625" cy="0"/>
          </a:xfrm>
          <a:prstGeom prst="line">
            <a:avLst/>
          </a:prstGeom>
          <a:noFill/>
          <a:ln w="19050" cap="rnd" cmpd="sng" algn="ctr">
            <a:solidFill>
              <a:srgbClr val="E45448"/>
            </a:solidFill>
            <a:prstDash val="sysDash"/>
            <a:miter lim="800000"/>
            <a:tailEnd type="oval" w="lg" len="lg"/>
          </a:ln>
          <a:effectLst/>
        </p:spPr>
      </p:cxnSp>
      <p:cxnSp>
        <p:nvCxnSpPr>
          <p:cNvPr id="61" name="直接连接符 60">
            <a:extLst>
              <a:ext uri="{FF2B5EF4-FFF2-40B4-BE49-F238E27FC236}">
                <a16:creationId xmlns="" xmlns:a16="http://schemas.microsoft.com/office/drawing/2014/main" id="{3AC49072-F84B-4DE7-8E12-69C9EA0E4A82}"/>
              </a:ext>
            </a:extLst>
          </p:cNvPr>
          <p:cNvCxnSpPr/>
          <p:nvPr/>
        </p:nvCxnSpPr>
        <p:spPr>
          <a:xfrm>
            <a:off x="4848154" y="4405019"/>
            <a:ext cx="1439625" cy="0"/>
          </a:xfrm>
          <a:prstGeom prst="line">
            <a:avLst/>
          </a:prstGeom>
          <a:noFill/>
          <a:ln w="19050" cap="rnd" cmpd="sng" algn="ctr">
            <a:solidFill>
              <a:srgbClr val="EFA32E"/>
            </a:solidFill>
            <a:prstDash val="sysDash"/>
            <a:miter lim="800000"/>
            <a:tailEnd type="oval" w="lg" len="lg"/>
          </a:ln>
          <a:effectLst/>
        </p:spPr>
      </p:cxnSp>
      <p:cxnSp>
        <p:nvCxnSpPr>
          <p:cNvPr id="62" name="直接连接符 61">
            <a:extLst>
              <a:ext uri="{FF2B5EF4-FFF2-40B4-BE49-F238E27FC236}">
                <a16:creationId xmlns="" xmlns:a16="http://schemas.microsoft.com/office/drawing/2014/main" id="{5D52ADBF-50FB-472C-A947-C739F519B99D}"/>
              </a:ext>
            </a:extLst>
          </p:cNvPr>
          <p:cNvCxnSpPr/>
          <p:nvPr/>
        </p:nvCxnSpPr>
        <p:spPr>
          <a:xfrm>
            <a:off x="4044836" y="5197564"/>
            <a:ext cx="1439625" cy="0"/>
          </a:xfrm>
          <a:prstGeom prst="line">
            <a:avLst/>
          </a:prstGeom>
          <a:noFill/>
          <a:ln w="19050" cap="rnd" cmpd="sng" algn="ctr">
            <a:solidFill>
              <a:srgbClr val="4E3F52"/>
            </a:solidFill>
            <a:prstDash val="sysDash"/>
            <a:miter lim="800000"/>
            <a:tailEnd type="oval" w="lg" len="lg"/>
          </a:ln>
          <a:effectLst>
            <a:outerShdw blurRad="50800" dist="38100" dir="2700000" algn="tl" rotWithShape="0">
              <a:prstClr val="black">
                <a:alpha val="40000"/>
              </a:prstClr>
            </a:outerShdw>
          </a:effectLst>
        </p:spPr>
      </p:cxnSp>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6" name="文本框 35"/>
          <p:cNvSpPr txBox="1"/>
          <p:nvPr/>
        </p:nvSpPr>
        <p:spPr>
          <a:xfrm>
            <a:off x="10514345" y="1067817"/>
            <a:ext cx="1250875" cy="1785104"/>
          </a:xfrm>
          <a:prstGeom prst="rect">
            <a:avLst/>
          </a:prstGeom>
          <a:noFill/>
        </p:spPr>
        <p:txBody>
          <a:bodyPr wrap="square" rtlCol="0">
            <a:spAutoFit/>
          </a:bodyPr>
          <a:lstStyle/>
          <a:p>
            <a:r>
              <a:rPr lang="zh-CN" altLang="en-US" sz="5500" b="1" dirty="0">
                <a:solidFill>
                  <a:srgbClr val="017078"/>
                </a:solidFill>
                <a:latin typeface="微软雅黑" panose="020B0503020204020204" pitchFamily="34" charset="-122"/>
                <a:ea typeface="微软雅黑" panose="020B0503020204020204" pitchFamily="34" charset="-122"/>
              </a:rPr>
              <a:t>目录</a:t>
            </a:r>
          </a:p>
        </p:txBody>
      </p:sp>
      <p:sp>
        <p:nvSpPr>
          <p:cNvPr id="17" name="文本框 16"/>
          <p:cNvSpPr txBox="1"/>
          <p:nvPr/>
        </p:nvSpPr>
        <p:spPr>
          <a:xfrm>
            <a:off x="11519001" y="677775"/>
            <a:ext cx="492443" cy="2554545"/>
          </a:xfrm>
          <a:prstGeom prst="rect">
            <a:avLst/>
          </a:prstGeom>
          <a:noFill/>
        </p:spPr>
        <p:txBody>
          <a:bodyPr vert="eaVert" wrap="square" rtlCol="0">
            <a:spAutoFit/>
          </a:bodyPr>
          <a:lstStyle/>
          <a:p>
            <a:pPr algn="dist"/>
            <a:r>
              <a:rPr lang="en-US" altLang="zh-CN" sz="2000" b="1" dirty="0">
                <a:solidFill>
                  <a:srgbClr val="017078"/>
                </a:solidFill>
                <a:latin typeface="微软雅黑" panose="020B0503020204020204" pitchFamily="34" charset="-122"/>
                <a:ea typeface="微软雅黑" panose="020B0503020204020204" pitchFamily="34" charset="-122"/>
              </a:rPr>
              <a:t>CONTENTS</a:t>
            </a:r>
          </a:p>
        </p:txBody>
      </p:sp>
      <p:sp>
        <p:nvSpPr>
          <p:cNvPr id="21" name="矩形 20"/>
          <p:cNvSpPr/>
          <p:nvPr/>
        </p:nvSpPr>
        <p:spPr>
          <a:xfrm>
            <a:off x="6831330" y="4622800"/>
            <a:ext cx="4365307" cy="492483"/>
          </a:xfrm>
          <a:prstGeom prst="rect">
            <a:avLst/>
          </a:prstGeom>
        </p:spPr>
        <p:txBody>
          <a:bodyPr wrap="square" lIns="121960" tIns="60980" rIns="121960" bIns="60980">
            <a:spAutoFit/>
          </a:bodyPr>
          <a:lstStyle/>
          <a:p>
            <a:pPr algn="dist"/>
            <a:r>
              <a:rPr lang="zh-CN" altLang="en-US" sz="2400" b="1" spc="300" dirty="0">
                <a:solidFill>
                  <a:srgbClr val="017078"/>
                </a:solidFill>
                <a:latin typeface="微软雅黑" panose="020B0503020204020204" pitchFamily="34" charset="-122"/>
                <a:ea typeface="微软雅黑" panose="020B0503020204020204" pitchFamily="34" charset="-122"/>
                <a:cs typeface="+mn-ea"/>
                <a:sym typeface="微软雅黑" panose="020B0503020204020204" pitchFamily="34" charset="-122"/>
              </a:rPr>
              <a:t>全链服务说明</a:t>
            </a:r>
            <a:r>
              <a:rPr lang="zh-CN" altLang="en-US" sz="2400" b="1" dirty="0">
                <a:solidFill>
                  <a:srgbClr val="017078"/>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500" dirty="0">
                <a:solidFill>
                  <a:srgbClr val="017078"/>
                </a:solidFill>
                <a:latin typeface="微软雅黑" panose="020B0503020204020204" pitchFamily="34" charset="-122"/>
                <a:ea typeface="微软雅黑" panose="020B0503020204020204" pitchFamily="34" charset="-122"/>
                <a:sym typeface="微软雅黑" panose="020B0503020204020204" pitchFamily="34" charset="-122"/>
              </a:rPr>
              <a:t>Total services</a:t>
            </a:r>
            <a:endParaRPr lang="zh-CN" altLang="en-US" sz="1500" dirty="0">
              <a:solidFill>
                <a:srgbClr val="017078"/>
              </a:solidFill>
              <a:latin typeface="微软雅黑" panose="020B0503020204020204" pitchFamily="34" charset="-122"/>
              <a:ea typeface="微软雅黑" panose="020B0503020204020204" pitchFamily="34" charset="-122"/>
            </a:endParaRPr>
          </a:p>
        </p:txBody>
      </p:sp>
      <p:sp>
        <p:nvSpPr>
          <p:cNvPr id="60" name="直角三角形 59"/>
          <p:cNvSpPr/>
          <p:nvPr/>
        </p:nvSpPr>
        <p:spPr>
          <a:xfrm rot="16200000" flipV="1">
            <a:off x="-1561446" y="1592978"/>
            <a:ext cx="6819168" cy="3696276"/>
          </a:xfrm>
          <a:prstGeom prst="rtTriangle">
            <a:avLst/>
          </a:prstGeom>
          <a:solidFill>
            <a:srgbClr val="00B0F0"/>
          </a:solidFill>
          <a:ln>
            <a:solidFill>
              <a:srgbClr val="006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320258" y="0"/>
            <a:ext cx="6901683" cy="6858000"/>
          </a:xfrm>
          <a:custGeom>
            <a:avLst/>
            <a:gdLst>
              <a:gd name="connsiteX0" fmla="*/ 0 w 6901683"/>
              <a:gd name="connsiteY0" fmla="*/ 0 h 6674773"/>
              <a:gd name="connsiteX1" fmla="*/ 6901683 w 6901683"/>
              <a:gd name="connsiteY1" fmla="*/ 0 h 6674773"/>
              <a:gd name="connsiteX2" fmla="*/ 6901683 w 6901683"/>
              <a:gd name="connsiteY2" fmla="*/ 1 h 6674773"/>
              <a:gd name="connsiteX3" fmla="*/ 3206463 w 6901683"/>
              <a:gd name="connsiteY3" fmla="*/ 1 h 6674773"/>
              <a:gd name="connsiteX4" fmla="*/ 6802957 w 6901683"/>
              <a:gd name="connsiteY4" fmla="*/ 6674773 h 6674773"/>
              <a:gd name="connsiteX5" fmla="*/ 3588234 w 6901683"/>
              <a:gd name="connsiteY5" fmla="*/ 6674773 h 6674773"/>
              <a:gd name="connsiteX6" fmla="*/ 0 w 6901683"/>
              <a:gd name="connsiteY6" fmla="*/ 53038 h 667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1683" h="6674773">
                <a:moveTo>
                  <a:pt x="0" y="0"/>
                </a:moveTo>
                <a:lnTo>
                  <a:pt x="6901683" y="0"/>
                </a:lnTo>
                <a:lnTo>
                  <a:pt x="6901683" y="1"/>
                </a:lnTo>
                <a:lnTo>
                  <a:pt x="3206463" y="1"/>
                </a:lnTo>
                <a:lnTo>
                  <a:pt x="6802957" y="6674773"/>
                </a:lnTo>
                <a:lnTo>
                  <a:pt x="3588234" y="6674773"/>
                </a:lnTo>
                <a:lnTo>
                  <a:pt x="0" y="53038"/>
                </a:lnTo>
                <a:close/>
              </a:path>
            </a:pathLst>
          </a:custGeom>
        </p:spPr>
      </p:pic>
      <p:sp>
        <p:nvSpPr>
          <p:cNvPr id="18" name="矩形 17"/>
          <p:cNvSpPr/>
          <p:nvPr/>
        </p:nvSpPr>
        <p:spPr>
          <a:xfrm>
            <a:off x="4963047" y="1372533"/>
            <a:ext cx="4307385" cy="492483"/>
          </a:xfrm>
          <a:prstGeom prst="rect">
            <a:avLst/>
          </a:prstGeom>
        </p:spPr>
        <p:txBody>
          <a:bodyPr wrap="square" lIns="121960" tIns="60980" rIns="121960" bIns="60980">
            <a:spAutoFit/>
          </a:bodyPr>
          <a:lstStyle/>
          <a:p>
            <a:pPr algn="dist">
              <a:defRPr/>
            </a:pPr>
            <a:r>
              <a:rPr lang="zh-CN" altLang="en-US" sz="24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公司介绍</a:t>
            </a:r>
            <a:r>
              <a:rPr lang="en-US" altLang="zh-CN" sz="1500" dirty="0">
                <a:solidFill>
                  <a:srgbClr val="2C5568"/>
                </a:solidFill>
                <a:latin typeface="微软雅黑" panose="020B0503020204020204" pitchFamily="34" charset="-122"/>
                <a:ea typeface="微软雅黑" panose="020B0503020204020204" pitchFamily="34" charset="-122"/>
              </a:rPr>
              <a:t>Company introduction</a:t>
            </a:r>
            <a:endParaRPr lang="zh-CN" altLang="en-US" sz="1500" dirty="0">
              <a:solidFill>
                <a:srgbClr val="2C5568"/>
              </a:solidFill>
            </a:endParaRPr>
          </a:p>
        </p:txBody>
      </p:sp>
      <p:sp>
        <p:nvSpPr>
          <p:cNvPr id="19" name="矩形 18"/>
          <p:cNvSpPr/>
          <p:nvPr/>
        </p:nvSpPr>
        <p:spPr>
          <a:xfrm>
            <a:off x="5628057" y="2346592"/>
            <a:ext cx="4640064" cy="492483"/>
          </a:xfrm>
          <a:prstGeom prst="rect">
            <a:avLst/>
          </a:prstGeom>
        </p:spPr>
        <p:txBody>
          <a:bodyPr wrap="square" lIns="121960" tIns="60980" rIns="121960" bIns="60980">
            <a:spAutoFit/>
          </a:bodyPr>
          <a:lstStyle/>
          <a:p>
            <a:pPr algn="dist"/>
            <a:r>
              <a:rPr lang="zh-CN" altLang="en-US" sz="2400" b="1" dirty="0">
                <a:solidFill>
                  <a:srgbClr val="017078"/>
                </a:solidFill>
                <a:latin typeface="微软雅黑" panose="020B0503020204020204" pitchFamily="34" charset="-122"/>
                <a:ea typeface="微软雅黑" panose="020B0503020204020204" pitchFamily="34" charset="-122"/>
                <a:cs typeface="+mn-ea"/>
                <a:sym typeface="微软雅黑" panose="020B0503020204020204" pitchFamily="34" charset="-122"/>
              </a:rPr>
              <a:t>优势业务 </a:t>
            </a:r>
            <a:r>
              <a:rPr lang="en-US" altLang="zh-CN" sz="1600" dirty="0">
                <a:solidFill>
                  <a:srgbClr val="2C5568"/>
                </a:solidFill>
                <a:latin typeface="微软雅黑" panose="020B0503020204020204" pitchFamily="34" charset="-122"/>
                <a:ea typeface="微软雅黑" panose="020B0503020204020204" pitchFamily="34" charset="-122"/>
              </a:rPr>
              <a:t>Advantage services</a:t>
            </a:r>
          </a:p>
        </p:txBody>
      </p:sp>
      <p:sp>
        <p:nvSpPr>
          <p:cNvPr id="20" name="矩形 19"/>
          <p:cNvSpPr/>
          <p:nvPr/>
        </p:nvSpPr>
        <p:spPr>
          <a:xfrm>
            <a:off x="6194425" y="3514725"/>
            <a:ext cx="5421313" cy="492483"/>
          </a:xfrm>
          <a:prstGeom prst="rect">
            <a:avLst/>
          </a:prstGeom>
        </p:spPr>
        <p:txBody>
          <a:bodyPr wrap="square" lIns="121960" tIns="60980" rIns="121960" bIns="60980">
            <a:spAutoFit/>
          </a:bodyPr>
          <a:lstStyle/>
          <a:p>
            <a:pPr algn="dist"/>
            <a:r>
              <a:rPr lang="zh-CN" altLang="en-US" sz="2400" b="1" dirty="0">
                <a:solidFill>
                  <a:srgbClr val="017078"/>
                </a:solidFill>
                <a:latin typeface="微软雅黑" panose="020B0503020204020204" pitchFamily="34" charset="-122"/>
                <a:ea typeface="微软雅黑" panose="020B0503020204020204" pitchFamily="34" charset="-122"/>
                <a:cs typeface="+mn-ea"/>
                <a:sym typeface="微软雅黑" panose="020B0503020204020204" pitchFamily="34" charset="-122"/>
              </a:rPr>
              <a:t>业绩展示</a:t>
            </a:r>
            <a:r>
              <a:rPr lang="en-US" altLang="zh-CN" sz="1500" b="1" dirty="0">
                <a:solidFill>
                  <a:srgbClr val="017078"/>
                </a:solidFill>
                <a:latin typeface="微软雅黑" panose="020B0503020204020204" pitchFamily="34" charset="-122"/>
                <a:ea typeface="微软雅黑" panose="020B0503020204020204" pitchFamily="34" charset="-122"/>
                <a:cs typeface="+mn-ea"/>
                <a:sym typeface="微软雅黑" panose="020B0503020204020204" pitchFamily="34" charset="-122"/>
              </a:rPr>
              <a:t> </a:t>
            </a:r>
            <a:r>
              <a:rPr lang="en-US" altLang="zh-CN" sz="1500" dirty="0">
                <a:solidFill>
                  <a:srgbClr val="017078"/>
                </a:solidFill>
                <a:latin typeface="微软雅黑" panose="020B0503020204020204" pitchFamily="34" charset="-122"/>
                <a:ea typeface="微软雅黑" panose="020B0503020204020204" pitchFamily="34" charset="-122"/>
              </a:rPr>
              <a:t>Achievements and honors</a:t>
            </a:r>
            <a:endParaRPr lang="zh-CN" altLang="en-US" sz="1500" dirty="0">
              <a:solidFill>
                <a:srgbClr val="017078"/>
              </a:solidFill>
            </a:endParaRPr>
          </a:p>
        </p:txBody>
      </p:sp>
      <p:grpSp>
        <p:nvGrpSpPr>
          <p:cNvPr id="7" name="组合 6"/>
          <p:cNvGrpSpPr/>
          <p:nvPr/>
        </p:nvGrpSpPr>
        <p:grpSpPr>
          <a:xfrm>
            <a:off x="3893143" y="1274217"/>
            <a:ext cx="713577" cy="684000"/>
            <a:chOff x="5020530" y="687762"/>
            <a:chExt cx="792000" cy="756000"/>
          </a:xfrm>
          <a:solidFill>
            <a:srgbClr val="006065"/>
          </a:solidFill>
        </p:grpSpPr>
        <p:sp>
          <p:nvSpPr>
            <p:cNvPr id="5" name="椭圆 4"/>
            <p:cNvSpPr/>
            <p:nvPr/>
          </p:nvSpPr>
          <p:spPr>
            <a:xfrm>
              <a:off x="5020530" y="687762"/>
              <a:ext cx="792000" cy="75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5188268" y="807074"/>
              <a:ext cx="520133" cy="508836"/>
            </a:xfrm>
            <a:prstGeom prst="rect">
              <a:avLst/>
            </a:prstGeom>
            <a:grp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4457053" y="2299315"/>
            <a:ext cx="713577" cy="684000"/>
            <a:chOff x="5020530" y="687762"/>
            <a:chExt cx="792000" cy="756000"/>
          </a:xfrm>
          <a:solidFill>
            <a:srgbClr val="006065"/>
          </a:solidFill>
        </p:grpSpPr>
        <p:sp>
          <p:nvSpPr>
            <p:cNvPr id="27" name="椭圆 26"/>
            <p:cNvSpPr/>
            <p:nvPr/>
          </p:nvSpPr>
          <p:spPr>
            <a:xfrm>
              <a:off x="5020530" y="687762"/>
              <a:ext cx="792000" cy="75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5203773" y="837956"/>
              <a:ext cx="455997" cy="508836"/>
            </a:xfrm>
            <a:prstGeom prst="rect">
              <a:avLst/>
            </a:prstGeom>
            <a:grp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5059235" y="3459896"/>
            <a:ext cx="713577" cy="684000"/>
            <a:chOff x="5020530" y="687762"/>
            <a:chExt cx="792000" cy="756000"/>
          </a:xfrm>
          <a:solidFill>
            <a:srgbClr val="006065"/>
          </a:solidFill>
        </p:grpSpPr>
        <p:sp>
          <p:nvSpPr>
            <p:cNvPr id="38" name="椭圆 37"/>
            <p:cNvSpPr/>
            <p:nvPr/>
          </p:nvSpPr>
          <p:spPr>
            <a:xfrm>
              <a:off x="5020530" y="687762"/>
              <a:ext cx="792000" cy="75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5219278" y="828129"/>
              <a:ext cx="427101" cy="508836"/>
            </a:xfrm>
            <a:prstGeom prst="rect">
              <a:avLst/>
            </a:prstGeom>
            <a:grp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3</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5707353" y="4590607"/>
            <a:ext cx="713577" cy="684000"/>
            <a:chOff x="5020530" y="687762"/>
            <a:chExt cx="792000" cy="756000"/>
          </a:xfrm>
          <a:solidFill>
            <a:srgbClr val="005E62"/>
          </a:solidFill>
        </p:grpSpPr>
        <p:sp>
          <p:nvSpPr>
            <p:cNvPr id="42" name="椭圆 41"/>
            <p:cNvSpPr/>
            <p:nvPr/>
          </p:nvSpPr>
          <p:spPr>
            <a:xfrm>
              <a:off x="5020530" y="687762"/>
              <a:ext cx="792000" cy="75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p:cNvSpPr txBox="1"/>
            <p:nvPr/>
          </p:nvSpPr>
          <p:spPr>
            <a:xfrm>
              <a:off x="5213639" y="822515"/>
              <a:ext cx="455997" cy="508836"/>
            </a:xfrm>
            <a:prstGeom prst="rect">
              <a:avLst/>
            </a:prstGeom>
            <a:grp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4</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公司业绩</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代理案</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nvGrpSpPr>
          <p:cNvPr id="29" name="组合 28">
            <a:extLst>
              <a:ext uri="{FF2B5EF4-FFF2-40B4-BE49-F238E27FC236}">
                <a16:creationId xmlns="" xmlns:a16="http://schemas.microsoft.com/office/drawing/2014/main" id="{C72C191D-77A9-415F-9B8D-FA3B1A73F6D8}"/>
              </a:ext>
            </a:extLst>
          </p:cNvPr>
          <p:cNvGrpSpPr>
            <a:grpSpLocks noChangeAspect="1"/>
          </p:cNvGrpSpPr>
          <p:nvPr/>
        </p:nvGrpSpPr>
        <p:grpSpPr>
          <a:xfrm>
            <a:off x="4511" y="1148916"/>
            <a:ext cx="3944953" cy="1300664"/>
            <a:chOff x="0" y="1348781"/>
            <a:chExt cx="3945980" cy="1301003"/>
          </a:xfrm>
          <a:solidFill>
            <a:srgbClr val="00B0F0"/>
          </a:solidFill>
          <a:effectLst>
            <a:outerShdw blurRad="50800" dist="38100" dir="2700000" algn="tl" rotWithShape="0">
              <a:prstClr val="black">
                <a:alpha val="40000"/>
              </a:prstClr>
            </a:outerShdw>
          </a:effectLst>
        </p:grpSpPr>
        <p:sp>
          <p:nvSpPr>
            <p:cNvPr id="34" name="Freeform 20">
              <a:extLst>
                <a:ext uri="{FF2B5EF4-FFF2-40B4-BE49-F238E27FC236}">
                  <a16:creationId xmlns="" xmlns:a16="http://schemas.microsoft.com/office/drawing/2014/main" id="{28716FBF-C77B-4F05-A010-B98788BECB4F}"/>
                </a:ext>
              </a:extLst>
            </p:cNvPr>
            <p:cNvSpPr>
              <a:spLocks noChangeAspect="1"/>
            </p:cNvSpPr>
            <p:nvPr/>
          </p:nvSpPr>
          <p:spPr bwMode="auto">
            <a:xfrm>
              <a:off x="823870" y="1805169"/>
              <a:ext cx="3122110" cy="844615"/>
            </a:xfrm>
            <a:custGeom>
              <a:avLst/>
              <a:gdLst>
                <a:gd name="T0" fmla="*/ 0 w 10536"/>
                <a:gd name="T1" fmla="*/ 436 h 2847"/>
                <a:gd name="T2" fmla="*/ 9094 w 10536"/>
                <a:gd name="T3" fmla="*/ 436 h 2847"/>
                <a:gd name="T4" fmla="*/ 9094 w 10536"/>
                <a:gd name="T5" fmla="*/ 79 h 2847"/>
                <a:gd name="T6" fmla="*/ 9095 w 10536"/>
                <a:gd name="T7" fmla="*/ 66 h 2847"/>
                <a:gd name="T8" fmla="*/ 9098 w 10536"/>
                <a:gd name="T9" fmla="*/ 56 h 2847"/>
                <a:gd name="T10" fmla="*/ 9101 w 10536"/>
                <a:gd name="T11" fmla="*/ 44 h 2847"/>
                <a:gd name="T12" fmla="*/ 9107 w 10536"/>
                <a:gd name="T13" fmla="*/ 35 h 2847"/>
                <a:gd name="T14" fmla="*/ 9114 w 10536"/>
                <a:gd name="T15" fmla="*/ 26 h 2847"/>
                <a:gd name="T16" fmla="*/ 9122 w 10536"/>
                <a:gd name="T17" fmla="*/ 17 h 2847"/>
                <a:gd name="T18" fmla="*/ 9133 w 10536"/>
                <a:gd name="T19" fmla="*/ 12 h 2847"/>
                <a:gd name="T20" fmla="*/ 9143 w 10536"/>
                <a:gd name="T21" fmla="*/ 6 h 2847"/>
                <a:gd name="T22" fmla="*/ 9155 w 10536"/>
                <a:gd name="T23" fmla="*/ 2 h 2847"/>
                <a:gd name="T24" fmla="*/ 9166 w 10536"/>
                <a:gd name="T25" fmla="*/ 0 h 2847"/>
                <a:gd name="T26" fmla="*/ 9178 w 10536"/>
                <a:gd name="T27" fmla="*/ 0 h 2847"/>
                <a:gd name="T28" fmla="*/ 9189 w 10536"/>
                <a:gd name="T29" fmla="*/ 1 h 2847"/>
                <a:gd name="T30" fmla="*/ 9200 w 10536"/>
                <a:gd name="T31" fmla="*/ 3 h 2847"/>
                <a:gd name="T32" fmla="*/ 9211 w 10536"/>
                <a:gd name="T33" fmla="*/ 8 h 2847"/>
                <a:gd name="T34" fmla="*/ 9220 w 10536"/>
                <a:gd name="T35" fmla="*/ 15 h 2847"/>
                <a:gd name="T36" fmla="*/ 9229 w 10536"/>
                <a:gd name="T37" fmla="*/ 23 h 2847"/>
                <a:gd name="T38" fmla="*/ 10469 w 10536"/>
                <a:gd name="T39" fmla="*/ 1263 h 2847"/>
                <a:gd name="T40" fmla="*/ 10486 w 10536"/>
                <a:gd name="T41" fmla="*/ 1281 h 2847"/>
                <a:gd name="T42" fmla="*/ 10499 w 10536"/>
                <a:gd name="T43" fmla="*/ 1298 h 2847"/>
                <a:gd name="T44" fmla="*/ 10510 w 10536"/>
                <a:gd name="T45" fmla="*/ 1318 h 2847"/>
                <a:gd name="T46" fmla="*/ 10520 w 10536"/>
                <a:gd name="T47" fmla="*/ 1338 h 2847"/>
                <a:gd name="T48" fmla="*/ 10527 w 10536"/>
                <a:gd name="T49" fmla="*/ 1359 h 2847"/>
                <a:gd name="T50" fmla="*/ 10532 w 10536"/>
                <a:gd name="T51" fmla="*/ 1380 h 2847"/>
                <a:gd name="T52" fmla="*/ 10535 w 10536"/>
                <a:gd name="T53" fmla="*/ 1402 h 2847"/>
                <a:gd name="T54" fmla="*/ 10536 w 10536"/>
                <a:gd name="T55" fmla="*/ 1423 h 2847"/>
                <a:gd name="T56" fmla="*/ 10535 w 10536"/>
                <a:gd name="T57" fmla="*/ 1445 h 2847"/>
                <a:gd name="T58" fmla="*/ 10532 w 10536"/>
                <a:gd name="T59" fmla="*/ 1467 h 2847"/>
                <a:gd name="T60" fmla="*/ 10527 w 10536"/>
                <a:gd name="T61" fmla="*/ 1488 h 2847"/>
                <a:gd name="T62" fmla="*/ 10520 w 10536"/>
                <a:gd name="T63" fmla="*/ 1509 h 2847"/>
                <a:gd name="T64" fmla="*/ 10510 w 10536"/>
                <a:gd name="T65" fmla="*/ 1529 h 2847"/>
                <a:gd name="T66" fmla="*/ 10499 w 10536"/>
                <a:gd name="T67" fmla="*/ 1548 h 2847"/>
                <a:gd name="T68" fmla="*/ 10486 w 10536"/>
                <a:gd name="T69" fmla="*/ 1566 h 2847"/>
                <a:gd name="T70" fmla="*/ 10469 w 10536"/>
                <a:gd name="T71" fmla="*/ 1584 h 2847"/>
                <a:gd name="T72" fmla="*/ 9229 w 10536"/>
                <a:gd name="T73" fmla="*/ 2824 h 2847"/>
                <a:gd name="T74" fmla="*/ 9220 w 10536"/>
                <a:gd name="T75" fmla="*/ 2832 h 2847"/>
                <a:gd name="T76" fmla="*/ 9211 w 10536"/>
                <a:gd name="T77" fmla="*/ 2838 h 2847"/>
                <a:gd name="T78" fmla="*/ 9200 w 10536"/>
                <a:gd name="T79" fmla="*/ 2842 h 2847"/>
                <a:gd name="T80" fmla="*/ 9189 w 10536"/>
                <a:gd name="T81" fmla="*/ 2846 h 2847"/>
                <a:gd name="T82" fmla="*/ 9178 w 10536"/>
                <a:gd name="T83" fmla="*/ 2847 h 2847"/>
                <a:gd name="T84" fmla="*/ 9166 w 10536"/>
                <a:gd name="T85" fmla="*/ 2847 h 2847"/>
                <a:gd name="T86" fmla="*/ 9155 w 10536"/>
                <a:gd name="T87" fmla="*/ 2845 h 2847"/>
                <a:gd name="T88" fmla="*/ 9143 w 10536"/>
                <a:gd name="T89" fmla="*/ 2841 h 2847"/>
                <a:gd name="T90" fmla="*/ 9133 w 10536"/>
                <a:gd name="T91" fmla="*/ 2835 h 2847"/>
                <a:gd name="T92" fmla="*/ 9122 w 10536"/>
                <a:gd name="T93" fmla="*/ 2828 h 2847"/>
                <a:gd name="T94" fmla="*/ 9114 w 10536"/>
                <a:gd name="T95" fmla="*/ 2821 h 2847"/>
                <a:gd name="T96" fmla="*/ 9107 w 10536"/>
                <a:gd name="T97" fmla="*/ 2812 h 2847"/>
                <a:gd name="T98" fmla="*/ 9101 w 10536"/>
                <a:gd name="T99" fmla="*/ 2802 h 2847"/>
                <a:gd name="T100" fmla="*/ 9098 w 10536"/>
                <a:gd name="T101" fmla="*/ 2791 h 2847"/>
                <a:gd name="T102" fmla="*/ 9095 w 10536"/>
                <a:gd name="T103" fmla="*/ 2779 h 2847"/>
                <a:gd name="T104" fmla="*/ 9094 w 10536"/>
                <a:gd name="T105" fmla="*/ 2768 h 2847"/>
                <a:gd name="T106" fmla="*/ 9094 w 10536"/>
                <a:gd name="T107" fmla="*/ 2411 h 2847"/>
                <a:gd name="T108" fmla="*/ 0 w 10536"/>
                <a:gd name="T109" fmla="*/ 2411 h 2847"/>
                <a:gd name="T110" fmla="*/ 0 w 10536"/>
                <a:gd name="T111" fmla="*/ 436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36" h="2847">
                  <a:moveTo>
                    <a:pt x="0" y="436"/>
                  </a:moveTo>
                  <a:lnTo>
                    <a:pt x="9094" y="436"/>
                  </a:lnTo>
                  <a:lnTo>
                    <a:pt x="9094" y="79"/>
                  </a:lnTo>
                  <a:lnTo>
                    <a:pt x="9095" y="66"/>
                  </a:lnTo>
                  <a:lnTo>
                    <a:pt x="9098" y="56"/>
                  </a:lnTo>
                  <a:lnTo>
                    <a:pt x="9101" y="44"/>
                  </a:lnTo>
                  <a:lnTo>
                    <a:pt x="9107" y="35"/>
                  </a:lnTo>
                  <a:lnTo>
                    <a:pt x="9114" y="26"/>
                  </a:lnTo>
                  <a:lnTo>
                    <a:pt x="9122" y="17"/>
                  </a:lnTo>
                  <a:lnTo>
                    <a:pt x="9133" y="12"/>
                  </a:lnTo>
                  <a:lnTo>
                    <a:pt x="9143" y="6"/>
                  </a:lnTo>
                  <a:lnTo>
                    <a:pt x="9155" y="2"/>
                  </a:lnTo>
                  <a:lnTo>
                    <a:pt x="9166" y="0"/>
                  </a:lnTo>
                  <a:lnTo>
                    <a:pt x="9178" y="0"/>
                  </a:lnTo>
                  <a:lnTo>
                    <a:pt x="9189" y="1"/>
                  </a:lnTo>
                  <a:lnTo>
                    <a:pt x="9200" y="3"/>
                  </a:lnTo>
                  <a:lnTo>
                    <a:pt x="9211" y="8"/>
                  </a:lnTo>
                  <a:lnTo>
                    <a:pt x="9220" y="15"/>
                  </a:lnTo>
                  <a:lnTo>
                    <a:pt x="9229" y="23"/>
                  </a:lnTo>
                  <a:lnTo>
                    <a:pt x="10469" y="1263"/>
                  </a:lnTo>
                  <a:lnTo>
                    <a:pt x="10486" y="1281"/>
                  </a:lnTo>
                  <a:lnTo>
                    <a:pt x="10499" y="1298"/>
                  </a:lnTo>
                  <a:lnTo>
                    <a:pt x="10510" y="1318"/>
                  </a:lnTo>
                  <a:lnTo>
                    <a:pt x="10520" y="1338"/>
                  </a:lnTo>
                  <a:lnTo>
                    <a:pt x="10527" y="1359"/>
                  </a:lnTo>
                  <a:lnTo>
                    <a:pt x="10532" y="1380"/>
                  </a:lnTo>
                  <a:lnTo>
                    <a:pt x="10535" y="1402"/>
                  </a:lnTo>
                  <a:lnTo>
                    <a:pt x="10536" y="1423"/>
                  </a:lnTo>
                  <a:lnTo>
                    <a:pt x="10535" y="1445"/>
                  </a:lnTo>
                  <a:lnTo>
                    <a:pt x="10532" y="1467"/>
                  </a:lnTo>
                  <a:lnTo>
                    <a:pt x="10527" y="1488"/>
                  </a:lnTo>
                  <a:lnTo>
                    <a:pt x="10520" y="1509"/>
                  </a:lnTo>
                  <a:lnTo>
                    <a:pt x="10510" y="1529"/>
                  </a:lnTo>
                  <a:lnTo>
                    <a:pt x="10499" y="1548"/>
                  </a:lnTo>
                  <a:lnTo>
                    <a:pt x="10486" y="1566"/>
                  </a:lnTo>
                  <a:lnTo>
                    <a:pt x="10469" y="1584"/>
                  </a:lnTo>
                  <a:lnTo>
                    <a:pt x="9229" y="2824"/>
                  </a:lnTo>
                  <a:lnTo>
                    <a:pt x="9220" y="2832"/>
                  </a:lnTo>
                  <a:lnTo>
                    <a:pt x="9211" y="2838"/>
                  </a:lnTo>
                  <a:lnTo>
                    <a:pt x="9200" y="2842"/>
                  </a:lnTo>
                  <a:lnTo>
                    <a:pt x="9189" y="2846"/>
                  </a:lnTo>
                  <a:lnTo>
                    <a:pt x="9178" y="2847"/>
                  </a:lnTo>
                  <a:lnTo>
                    <a:pt x="9166" y="2847"/>
                  </a:lnTo>
                  <a:lnTo>
                    <a:pt x="9155" y="2845"/>
                  </a:lnTo>
                  <a:lnTo>
                    <a:pt x="9143" y="2841"/>
                  </a:lnTo>
                  <a:lnTo>
                    <a:pt x="9133" y="2835"/>
                  </a:lnTo>
                  <a:lnTo>
                    <a:pt x="9122" y="2828"/>
                  </a:lnTo>
                  <a:lnTo>
                    <a:pt x="9114" y="2821"/>
                  </a:lnTo>
                  <a:lnTo>
                    <a:pt x="9107" y="2812"/>
                  </a:lnTo>
                  <a:lnTo>
                    <a:pt x="9101" y="2802"/>
                  </a:lnTo>
                  <a:lnTo>
                    <a:pt x="9098" y="2791"/>
                  </a:lnTo>
                  <a:lnTo>
                    <a:pt x="9095" y="2779"/>
                  </a:lnTo>
                  <a:lnTo>
                    <a:pt x="9094" y="2768"/>
                  </a:lnTo>
                  <a:lnTo>
                    <a:pt x="9094" y="2411"/>
                  </a:lnTo>
                  <a:lnTo>
                    <a:pt x="0" y="2411"/>
                  </a:lnTo>
                  <a:lnTo>
                    <a:pt x="0" y="436"/>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35" name="Freeform 23">
              <a:extLst>
                <a:ext uri="{FF2B5EF4-FFF2-40B4-BE49-F238E27FC236}">
                  <a16:creationId xmlns="" xmlns:a16="http://schemas.microsoft.com/office/drawing/2014/main" id="{D6DC5343-20AE-4721-AED5-CE5A5F76743E}"/>
                </a:ext>
              </a:extLst>
            </p:cNvPr>
            <p:cNvSpPr>
              <a:spLocks noChangeAspect="1"/>
            </p:cNvSpPr>
            <p:nvPr/>
          </p:nvSpPr>
          <p:spPr bwMode="auto">
            <a:xfrm>
              <a:off x="0" y="1348781"/>
              <a:ext cx="823870" cy="1173570"/>
            </a:xfrm>
            <a:custGeom>
              <a:avLst/>
              <a:gdLst>
                <a:gd name="T0" fmla="*/ 55 w 2778"/>
                <a:gd name="T1" fmla="*/ 40 h 3960"/>
                <a:gd name="T2" fmla="*/ 164 w 2778"/>
                <a:gd name="T3" fmla="*/ 118 h 3960"/>
                <a:gd name="T4" fmla="*/ 273 w 2778"/>
                <a:gd name="T5" fmla="*/ 195 h 3960"/>
                <a:gd name="T6" fmla="*/ 380 w 2778"/>
                <a:gd name="T7" fmla="*/ 271 h 3960"/>
                <a:gd name="T8" fmla="*/ 485 w 2778"/>
                <a:gd name="T9" fmla="*/ 346 h 3960"/>
                <a:gd name="T10" fmla="*/ 589 w 2778"/>
                <a:gd name="T11" fmla="*/ 420 h 3960"/>
                <a:gd name="T12" fmla="*/ 693 w 2778"/>
                <a:gd name="T13" fmla="*/ 493 h 3960"/>
                <a:gd name="T14" fmla="*/ 794 w 2778"/>
                <a:gd name="T15" fmla="*/ 566 h 3960"/>
                <a:gd name="T16" fmla="*/ 939 w 2778"/>
                <a:gd name="T17" fmla="*/ 669 h 3960"/>
                <a:gd name="T18" fmla="*/ 1126 w 2778"/>
                <a:gd name="T19" fmla="*/ 802 h 3960"/>
                <a:gd name="T20" fmla="*/ 1309 w 2778"/>
                <a:gd name="T21" fmla="*/ 932 h 3960"/>
                <a:gd name="T22" fmla="*/ 1487 w 2778"/>
                <a:gd name="T23" fmla="*/ 1059 h 3960"/>
                <a:gd name="T24" fmla="*/ 1658 w 2778"/>
                <a:gd name="T25" fmla="*/ 1180 h 3960"/>
                <a:gd name="T26" fmla="*/ 1820 w 2778"/>
                <a:gd name="T27" fmla="*/ 1296 h 3960"/>
                <a:gd name="T28" fmla="*/ 1980 w 2778"/>
                <a:gd name="T29" fmla="*/ 1410 h 3960"/>
                <a:gd name="T30" fmla="*/ 2136 w 2778"/>
                <a:gd name="T31" fmla="*/ 1521 h 3960"/>
                <a:gd name="T32" fmla="*/ 2285 w 2778"/>
                <a:gd name="T33" fmla="*/ 1627 h 3960"/>
                <a:gd name="T34" fmla="*/ 2429 w 2778"/>
                <a:gd name="T35" fmla="*/ 1730 h 3960"/>
                <a:gd name="T36" fmla="*/ 2570 w 2778"/>
                <a:gd name="T37" fmla="*/ 1830 h 3960"/>
                <a:gd name="T38" fmla="*/ 2709 w 2778"/>
                <a:gd name="T39" fmla="*/ 1929 h 3960"/>
                <a:gd name="T40" fmla="*/ 2778 w 2778"/>
                <a:gd name="T41" fmla="*/ 2102 h 3960"/>
                <a:gd name="T42" fmla="*/ 2778 w 2778"/>
                <a:gd name="T43" fmla="*/ 2350 h 3960"/>
                <a:gd name="T44" fmla="*/ 2778 w 2778"/>
                <a:gd name="T45" fmla="*/ 2599 h 3960"/>
                <a:gd name="T46" fmla="*/ 2778 w 2778"/>
                <a:gd name="T47" fmla="*/ 2847 h 3960"/>
                <a:gd name="T48" fmla="*/ 2778 w 2778"/>
                <a:gd name="T49" fmla="*/ 3094 h 3960"/>
                <a:gd name="T50" fmla="*/ 2778 w 2778"/>
                <a:gd name="T51" fmla="*/ 3342 h 3960"/>
                <a:gd name="T52" fmla="*/ 2778 w 2778"/>
                <a:gd name="T53" fmla="*/ 3590 h 3960"/>
                <a:gd name="T54" fmla="*/ 2778 w 2778"/>
                <a:gd name="T55" fmla="*/ 3836 h 3960"/>
                <a:gd name="T56" fmla="*/ 2709 w 2778"/>
                <a:gd name="T57" fmla="*/ 3926 h 3960"/>
                <a:gd name="T58" fmla="*/ 2570 w 2778"/>
                <a:gd name="T59" fmla="*/ 3858 h 3960"/>
                <a:gd name="T60" fmla="*/ 2430 w 2778"/>
                <a:gd name="T61" fmla="*/ 3790 h 3960"/>
                <a:gd name="T62" fmla="*/ 2285 w 2778"/>
                <a:gd name="T63" fmla="*/ 3720 h 3960"/>
                <a:gd name="T64" fmla="*/ 2136 w 2778"/>
                <a:gd name="T65" fmla="*/ 3646 h 3960"/>
                <a:gd name="T66" fmla="*/ 1980 w 2778"/>
                <a:gd name="T67" fmla="*/ 3569 h 3960"/>
                <a:gd name="T68" fmla="*/ 1821 w 2778"/>
                <a:gd name="T69" fmla="*/ 3490 h 3960"/>
                <a:gd name="T70" fmla="*/ 1658 w 2778"/>
                <a:gd name="T71" fmla="*/ 3409 h 3960"/>
                <a:gd name="T72" fmla="*/ 1487 w 2778"/>
                <a:gd name="T73" fmla="*/ 3325 h 3960"/>
                <a:gd name="T74" fmla="*/ 1309 w 2778"/>
                <a:gd name="T75" fmla="*/ 3238 h 3960"/>
                <a:gd name="T76" fmla="*/ 1126 w 2778"/>
                <a:gd name="T77" fmla="*/ 3149 h 3960"/>
                <a:gd name="T78" fmla="*/ 939 w 2778"/>
                <a:gd name="T79" fmla="*/ 3058 h 3960"/>
                <a:gd name="T80" fmla="*/ 794 w 2778"/>
                <a:gd name="T81" fmla="*/ 2987 h 3960"/>
                <a:gd name="T82" fmla="*/ 692 w 2778"/>
                <a:gd name="T83" fmla="*/ 2937 h 3960"/>
                <a:gd name="T84" fmla="*/ 589 w 2778"/>
                <a:gd name="T85" fmla="*/ 2886 h 3960"/>
                <a:gd name="T86" fmla="*/ 485 w 2778"/>
                <a:gd name="T87" fmla="*/ 2834 h 3960"/>
                <a:gd name="T88" fmla="*/ 379 w 2778"/>
                <a:gd name="T89" fmla="*/ 2783 h 3960"/>
                <a:gd name="T90" fmla="*/ 273 w 2778"/>
                <a:gd name="T91" fmla="*/ 2730 h 3960"/>
                <a:gd name="T92" fmla="*/ 164 w 2778"/>
                <a:gd name="T93" fmla="*/ 2677 h 3960"/>
                <a:gd name="T94" fmla="*/ 55 w 2778"/>
                <a:gd name="T95" fmla="*/ 2623 h 3960"/>
                <a:gd name="T96" fmla="*/ 0 w 2778"/>
                <a:gd name="T97" fmla="*/ 2434 h 3960"/>
                <a:gd name="T98" fmla="*/ 0 w 2778"/>
                <a:gd name="T99" fmla="*/ 2110 h 3960"/>
                <a:gd name="T100" fmla="*/ 0 w 2778"/>
                <a:gd name="T101" fmla="*/ 1786 h 3960"/>
                <a:gd name="T102" fmla="*/ 0 w 2778"/>
                <a:gd name="T103" fmla="*/ 1461 h 3960"/>
                <a:gd name="T104" fmla="*/ 0 w 2778"/>
                <a:gd name="T105" fmla="*/ 1137 h 3960"/>
                <a:gd name="T106" fmla="*/ 0 w 2778"/>
                <a:gd name="T107" fmla="*/ 813 h 3960"/>
                <a:gd name="T108" fmla="*/ 0 w 2778"/>
                <a:gd name="T109" fmla="*/ 488 h 3960"/>
                <a:gd name="T110" fmla="*/ 0 w 2778"/>
                <a:gd name="T111" fmla="*/ 163 h 3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960">
                  <a:moveTo>
                    <a:pt x="0" y="0"/>
                  </a:moveTo>
                  <a:lnTo>
                    <a:pt x="55" y="40"/>
                  </a:lnTo>
                  <a:lnTo>
                    <a:pt x="110" y="78"/>
                  </a:lnTo>
                  <a:lnTo>
                    <a:pt x="164" y="118"/>
                  </a:lnTo>
                  <a:lnTo>
                    <a:pt x="219" y="156"/>
                  </a:lnTo>
                  <a:lnTo>
                    <a:pt x="273" y="195"/>
                  </a:lnTo>
                  <a:lnTo>
                    <a:pt x="327" y="233"/>
                  </a:lnTo>
                  <a:lnTo>
                    <a:pt x="380" y="271"/>
                  </a:lnTo>
                  <a:lnTo>
                    <a:pt x="433" y="308"/>
                  </a:lnTo>
                  <a:lnTo>
                    <a:pt x="485" y="346"/>
                  </a:lnTo>
                  <a:lnTo>
                    <a:pt x="538" y="383"/>
                  </a:lnTo>
                  <a:lnTo>
                    <a:pt x="589" y="420"/>
                  </a:lnTo>
                  <a:lnTo>
                    <a:pt x="642" y="457"/>
                  </a:lnTo>
                  <a:lnTo>
                    <a:pt x="693" y="493"/>
                  </a:lnTo>
                  <a:lnTo>
                    <a:pt x="743" y="530"/>
                  </a:lnTo>
                  <a:lnTo>
                    <a:pt x="794" y="566"/>
                  </a:lnTo>
                  <a:lnTo>
                    <a:pt x="845" y="602"/>
                  </a:lnTo>
                  <a:lnTo>
                    <a:pt x="939" y="669"/>
                  </a:lnTo>
                  <a:lnTo>
                    <a:pt x="1034" y="736"/>
                  </a:lnTo>
                  <a:lnTo>
                    <a:pt x="1126" y="802"/>
                  </a:lnTo>
                  <a:lnTo>
                    <a:pt x="1218" y="868"/>
                  </a:lnTo>
                  <a:lnTo>
                    <a:pt x="1309" y="932"/>
                  </a:lnTo>
                  <a:lnTo>
                    <a:pt x="1399" y="996"/>
                  </a:lnTo>
                  <a:lnTo>
                    <a:pt x="1487" y="1059"/>
                  </a:lnTo>
                  <a:lnTo>
                    <a:pt x="1575" y="1122"/>
                  </a:lnTo>
                  <a:lnTo>
                    <a:pt x="1658" y="1180"/>
                  </a:lnTo>
                  <a:lnTo>
                    <a:pt x="1739" y="1239"/>
                  </a:lnTo>
                  <a:lnTo>
                    <a:pt x="1820" y="1296"/>
                  </a:lnTo>
                  <a:lnTo>
                    <a:pt x="1900" y="1353"/>
                  </a:lnTo>
                  <a:lnTo>
                    <a:pt x="1980" y="1410"/>
                  </a:lnTo>
                  <a:lnTo>
                    <a:pt x="2058" y="1466"/>
                  </a:lnTo>
                  <a:lnTo>
                    <a:pt x="2136" y="1521"/>
                  </a:lnTo>
                  <a:lnTo>
                    <a:pt x="2213" y="1576"/>
                  </a:lnTo>
                  <a:lnTo>
                    <a:pt x="2285" y="1627"/>
                  </a:lnTo>
                  <a:lnTo>
                    <a:pt x="2358" y="1680"/>
                  </a:lnTo>
                  <a:lnTo>
                    <a:pt x="2429" y="1730"/>
                  </a:lnTo>
                  <a:lnTo>
                    <a:pt x="2500" y="1781"/>
                  </a:lnTo>
                  <a:lnTo>
                    <a:pt x="2570" y="1830"/>
                  </a:lnTo>
                  <a:lnTo>
                    <a:pt x="2640" y="1880"/>
                  </a:lnTo>
                  <a:lnTo>
                    <a:pt x="2709" y="1929"/>
                  </a:lnTo>
                  <a:lnTo>
                    <a:pt x="2778" y="1978"/>
                  </a:lnTo>
                  <a:lnTo>
                    <a:pt x="2778" y="2102"/>
                  </a:lnTo>
                  <a:lnTo>
                    <a:pt x="2778" y="2227"/>
                  </a:lnTo>
                  <a:lnTo>
                    <a:pt x="2778" y="2350"/>
                  </a:lnTo>
                  <a:lnTo>
                    <a:pt x="2778" y="2475"/>
                  </a:lnTo>
                  <a:lnTo>
                    <a:pt x="2778" y="2599"/>
                  </a:lnTo>
                  <a:lnTo>
                    <a:pt x="2778" y="2722"/>
                  </a:lnTo>
                  <a:lnTo>
                    <a:pt x="2778" y="2847"/>
                  </a:lnTo>
                  <a:lnTo>
                    <a:pt x="2778" y="2971"/>
                  </a:lnTo>
                  <a:lnTo>
                    <a:pt x="2778" y="3094"/>
                  </a:lnTo>
                  <a:lnTo>
                    <a:pt x="2778" y="3218"/>
                  </a:lnTo>
                  <a:lnTo>
                    <a:pt x="2778" y="3342"/>
                  </a:lnTo>
                  <a:lnTo>
                    <a:pt x="2778" y="3466"/>
                  </a:lnTo>
                  <a:lnTo>
                    <a:pt x="2778" y="3590"/>
                  </a:lnTo>
                  <a:lnTo>
                    <a:pt x="2778" y="3713"/>
                  </a:lnTo>
                  <a:lnTo>
                    <a:pt x="2778" y="3836"/>
                  </a:lnTo>
                  <a:lnTo>
                    <a:pt x="2778" y="3960"/>
                  </a:lnTo>
                  <a:lnTo>
                    <a:pt x="2709" y="3926"/>
                  </a:lnTo>
                  <a:lnTo>
                    <a:pt x="2640" y="3893"/>
                  </a:lnTo>
                  <a:lnTo>
                    <a:pt x="2570" y="3858"/>
                  </a:lnTo>
                  <a:lnTo>
                    <a:pt x="2500" y="3825"/>
                  </a:lnTo>
                  <a:lnTo>
                    <a:pt x="2430" y="3790"/>
                  </a:lnTo>
                  <a:lnTo>
                    <a:pt x="2358" y="3755"/>
                  </a:lnTo>
                  <a:lnTo>
                    <a:pt x="2285" y="3720"/>
                  </a:lnTo>
                  <a:lnTo>
                    <a:pt x="2213" y="3683"/>
                  </a:lnTo>
                  <a:lnTo>
                    <a:pt x="2136" y="3646"/>
                  </a:lnTo>
                  <a:lnTo>
                    <a:pt x="2059" y="3608"/>
                  </a:lnTo>
                  <a:lnTo>
                    <a:pt x="1980" y="3569"/>
                  </a:lnTo>
                  <a:lnTo>
                    <a:pt x="1900" y="3529"/>
                  </a:lnTo>
                  <a:lnTo>
                    <a:pt x="1821" y="3490"/>
                  </a:lnTo>
                  <a:lnTo>
                    <a:pt x="1739" y="3450"/>
                  </a:lnTo>
                  <a:lnTo>
                    <a:pt x="1658" y="3409"/>
                  </a:lnTo>
                  <a:lnTo>
                    <a:pt x="1575" y="3368"/>
                  </a:lnTo>
                  <a:lnTo>
                    <a:pt x="1487" y="3325"/>
                  </a:lnTo>
                  <a:lnTo>
                    <a:pt x="1399" y="3282"/>
                  </a:lnTo>
                  <a:lnTo>
                    <a:pt x="1309" y="3238"/>
                  </a:lnTo>
                  <a:lnTo>
                    <a:pt x="1218" y="3194"/>
                  </a:lnTo>
                  <a:lnTo>
                    <a:pt x="1126" y="3149"/>
                  </a:lnTo>
                  <a:lnTo>
                    <a:pt x="1034" y="3104"/>
                  </a:lnTo>
                  <a:lnTo>
                    <a:pt x="939" y="3058"/>
                  </a:lnTo>
                  <a:lnTo>
                    <a:pt x="845" y="3012"/>
                  </a:lnTo>
                  <a:lnTo>
                    <a:pt x="794" y="2987"/>
                  </a:lnTo>
                  <a:lnTo>
                    <a:pt x="743" y="2961"/>
                  </a:lnTo>
                  <a:lnTo>
                    <a:pt x="692" y="2937"/>
                  </a:lnTo>
                  <a:lnTo>
                    <a:pt x="640" y="2911"/>
                  </a:lnTo>
                  <a:lnTo>
                    <a:pt x="589" y="2886"/>
                  </a:lnTo>
                  <a:lnTo>
                    <a:pt x="538" y="2860"/>
                  </a:lnTo>
                  <a:lnTo>
                    <a:pt x="485" y="2834"/>
                  </a:lnTo>
                  <a:lnTo>
                    <a:pt x="433" y="2809"/>
                  </a:lnTo>
                  <a:lnTo>
                    <a:pt x="379" y="2783"/>
                  </a:lnTo>
                  <a:lnTo>
                    <a:pt x="327" y="2756"/>
                  </a:lnTo>
                  <a:lnTo>
                    <a:pt x="273" y="2730"/>
                  </a:lnTo>
                  <a:lnTo>
                    <a:pt x="219" y="2704"/>
                  </a:lnTo>
                  <a:lnTo>
                    <a:pt x="164" y="2677"/>
                  </a:lnTo>
                  <a:lnTo>
                    <a:pt x="110" y="2650"/>
                  </a:lnTo>
                  <a:lnTo>
                    <a:pt x="55" y="2623"/>
                  </a:lnTo>
                  <a:lnTo>
                    <a:pt x="0" y="2596"/>
                  </a:lnTo>
                  <a:lnTo>
                    <a:pt x="0" y="2434"/>
                  </a:lnTo>
                  <a:lnTo>
                    <a:pt x="0" y="2272"/>
                  </a:lnTo>
                  <a:lnTo>
                    <a:pt x="0" y="2110"/>
                  </a:lnTo>
                  <a:lnTo>
                    <a:pt x="0" y="1948"/>
                  </a:lnTo>
                  <a:lnTo>
                    <a:pt x="0" y="1786"/>
                  </a:lnTo>
                  <a:lnTo>
                    <a:pt x="0" y="1625"/>
                  </a:lnTo>
                  <a:lnTo>
                    <a:pt x="0" y="1461"/>
                  </a:lnTo>
                  <a:lnTo>
                    <a:pt x="0" y="1299"/>
                  </a:lnTo>
                  <a:lnTo>
                    <a:pt x="0" y="1137"/>
                  </a:lnTo>
                  <a:lnTo>
                    <a:pt x="0" y="975"/>
                  </a:lnTo>
                  <a:lnTo>
                    <a:pt x="0" y="813"/>
                  </a:lnTo>
                  <a:lnTo>
                    <a:pt x="0" y="651"/>
                  </a:lnTo>
                  <a:lnTo>
                    <a:pt x="0" y="488"/>
                  </a:lnTo>
                  <a:lnTo>
                    <a:pt x="0" y="325"/>
                  </a:lnTo>
                  <a:lnTo>
                    <a:pt x="0" y="163"/>
                  </a:lnTo>
                  <a:lnTo>
                    <a:pt x="0" y="0"/>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36" name="组合 35">
            <a:extLst>
              <a:ext uri="{FF2B5EF4-FFF2-40B4-BE49-F238E27FC236}">
                <a16:creationId xmlns="" xmlns:a16="http://schemas.microsoft.com/office/drawing/2014/main" id="{05EBBDE1-B798-4AFD-A608-A51DA6B50F1B}"/>
              </a:ext>
            </a:extLst>
          </p:cNvPr>
          <p:cNvGrpSpPr>
            <a:grpSpLocks noChangeAspect="1"/>
          </p:cNvGrpSpPr>
          <p:nvPr/>
        </p:nvGrpSpPr>
        <p:grpSpPr>
          <a:xfrm>
            <a:off x="4513" y="2190336"/>
            <a:ext cx="4737499" cy="1051790"/>
            <a:chOff x="0" y="2390473"/>
            <a:chExt cx="4738733" cy="1052064"/>
          </a:xfrm>
          <a:solidFill>
            <a:srgbClr val="DEBF88"/>
          </a:solidFill>
          <a:effectLst>
            <a:outerShdw blurRad="50800" dist="38100" dir="2700000" algn="tl" rotWithShape="0">
              <a:prstClr val="black">
                <a:alpha val="40000"/>
              </a:prstClr>
            </a:outerShdw>
          </a:effectLst>
        </p:grpSpPr>
        <p:sp>
          <p:nvSpPr>
            <p:cNvPr id="37" name="Freeform 19">
              <a:extLst>
                <a:ext uri="{FF2B5EF4-FFF2-40B4-BE49-F238E27FC236}">
                  <a16:creationId xmlns="" xmlns:a16="http://schemas.microsoft.com/office/drawing/2014/main" id="{A1F67DE8-05D8-45F5-9456-4A268AEE7119}"/>
                </a:ext>
              </a:extLst>
            </p:cNvPr>
            <p:cNvSpPr>
              <a:spLocks noChangeAspect="1"/>
            </p:cNvSpPr>
            <p:nvPr/>
          </p:nvSpPr>
          <p:spPr bwMode="auto">
            <a:xfrm>
              <a:off x="823870" y="2597922"/>
              <a:ext cx="3914863" cy="844615"/>
            </a:xfrm>
            <a:custGeom>
              <a:avLst/>
              <a:gdLst>
                <a:gd name="T0" fmla="*/ 0 w 13212"/>
                <a:gd name="T1" fmla="*/ 437 h 2849"/>
                <a:gd name="T2" fmla="*/ 11769 w 13212"/>
                <a:gd name="T3" fmla="*/ 437 h 2849"/>
                <a:gd name="T4" fmla="*/ 11769 w 13212"/>
                <a:gd name="T5" fmla="*/ 80 h 2849"/>
                <a:gd name="T6" fmla="*/ 11770 w 13212"/>
                <a:gd name="T7" fmla="*/ 68 h 2849"/>
                <a:gd name="T8" fmla="*/ 11773 w 13212"/>
                <a:gd name="T9" fmla="*/ 56 h 2849"/>
                <a:gd name="T10" fmla="*/ 11777 w 13212"/>
                <a:gd name="T11" fmla="*/ 46 h 2849"/>
                <a:gd name="T12" fmla="*/ 11783 w 13212"/>
                <a:gd name="T13" fmla="*/ 35 h 2849"/>
                <a:gd name="T14" fmla="*/ 11790 w 13212"/>
                <a:gd name="T15" fmla="*/ 26 h 2849"/>
                <a:gd name="T16" fmla="*/ 11798 w 13212"/>
                <a:gd name="T17" fmla="*/ 19 h 2849"/>
                <a:gd name="T18" fmla="*/ 11808 w 13212"/>
                <a:gd name="T19" fmla="*/ 12 h 2849"/>
                <a:gd name="T20" fmla="*/ 11818 w 13212"/>
                <a:gd name="T21" fmla="*/ 6 h 2849"/>
                <a:gd name="T22" fmla="*/ 11830 w 13212"/>
                <a:gd name="T23" fmla="*/ 3 h 2849"/>
                <a:gd name="T24" fmla="*/ 11841 w 13212"/>
                <a:gd name="T25" fmla="*/ 0 h 2849"/>
                <a:gd name="T26" fmla="*/ 11853 w 13212"/>
                <a:gd name="T27" fmla="*/ 0 h 2849"/>
                <a:gd name="T28" fmla="*/ 11865 w 13212"/>
                <a:gd name="T29" fmla="*/ 2 h 2849"/>
                <a:gd name="T30" fmla="*/ 11875 w 13212"/>
                <a:gd name="T31" fmla="*/ 5 h 2849"/>
                <a:gd name="T32" fmla="*/ 11886 w 13212"/>
                <a:gd name="T33" fmla="*/ 10 h 2849"/>
                <a:gd name="T34" fmla="*/ 11896 w 13212"/>
                <a:gd name="T35" fmla="*/ 16 h 2849"/>
                <a:gd name="T36" fmla="*/ 11906 w 13212"/>
                <a:gd name="T37" fmla="*/ 24 h 2849"/>
                <a:gd name="T38" fmla="*/ 13146 w 13212"/>
                <a:gd name="T39" fmla="*/ 1264 h 2849"/>
                <a:gd name="T40" fmla="*/ 13161 w 13212"/>
                <a:gd name="T41" fmla="*/ 1281 h 2849"/>
                <a:gd name="T42" fmla="*/ 13175 w 13212"/>
                <a:gd name="T43" fmla="*/ 1300 h 2849"/>
                <a:gd name="T44" fmla="*/ 13185 w 13212"/>
                <a:gd name="T45" fmla="*/ 1318 h 2849"/>
                <a:gd name="T46" fmla="*/ 13195 w 13212"/>
                <a:gd name="T47" fmla="*/ 1338 h 2849"/>
                <a:gd name="T48" fmla="*/ 13203 w 13212"/>
                <a:gd name="T49" fmla="*/ 1359 h 2849"/>
                <a:gd name="T50" fmla="*/ 13207 w 13212"/>
                <a:gd name="T51" fmla="*/ 1381 h 2849"/>
                <a:gd name="T52" fmla="*/ 13211 w 13212"/>
                <a:gd name="T53" fmla="*/ 1402 h 2849"/>
                <a:gd name="T54" fmla="*/ 13212 w 13212"/>
                <a:gd name="T55" fmla="*/ 1425 h 2849"/>
                <a:gd name="T56" fmla="*/ 13211 w 13212"/>
                <a:gd name="T57" fmla="*/ 1446 h 2849"/>
                <a:gd name="T58" fmla="*/ 13207 w 13212"/>
                <a:gd name="T59" fmla="*/ 1468 h 2849"/>
                <a:gd name="T60" fmla="*/ 13203 w 13212"/>
                <a:gd name="T61" fmla="*/ 1489 h 2849"/>
                <a:gd name="T62" fmla="*/ 13195 w 13212"/>
                <a:gd name="T63" fmla="*/ 1510 h 2849"/>
                <a:gd name="T64" fmla="*/ 13185 w 13212"/>
                <a:gd name="T65" fmla="*/ 1530 h 2849"/>
                <a:gd name="T66" fmla="*/ 13175 w 13212"/>
                <a:gd name="T67" fmla="*/ 1549 h 2849"/>
                <a:gd name="T68" fmla="*/ 13161 w 13212"/>
                <a:gd name="T69" fmla="*/ 1567 h 2849"/>
                <a:gd name="T70" fmla="*/ 13146 w 13212"/>
                <a:gd name="T71" fmla="*/ 1584 h 2849"/>
                <a:gd name="T72" fmla="*/ 11906 w 13212"/>
                <a:gd name="T73" fmla="*/ 2824 h 2849"/>
                <a:gd name="T74" fmla="*/ 11896 w 13212"/>
                <a:gd name="T75" fmla="*/ 2832 h 2849"/>
                <a:gd name="T76" fmla="*/ 11886 w 13212"/>
                <a:gd name="T77" fmla="*/ 2839 h 2849"/>
                <a:gd name="T78" fmla="*/ 11875 w 13212"/>
                <a:gd name="T79" fmla="*/ 2844 h 2849"/>
                <a:gd name="T80" fmla="*/ 11865 w 13212"/>
                <a:gd name="T81" fmla="*/ 2846 h 2849"/>
                <a:gd name="T82" fmla="*/ 11853 w 13212"/>
                <a:gd name="T83" fmla="*/ 2849 h 2849"/>
                <a:gd name="T84" fmla="*/ 11841 w 13212"/>
                <a:gd name="T85" fmla="*/ 2847 h 2849"/>
                <a:gd name="T86" fmla="*/ 11830 w 13212"/>
                <a:gd name="T87" fmla="*/ 2845 h 2849"/>
                <a:gd name="T88" fmla="*/ 11818 w 13212"/>
                <a:gd name="T89" fmla="*/ 2842 h 2849"/>
                <a:gd name="T90" fmla="*/ 11808 w 13212"/>
                <a:gd name="T91" fmla="*/ 2837 h 2849"/>
                <a:gd name="T92" fmla="*/ 11798 w 13212"/>
                <a:gd name="T93" fmla="*/ 2830 h 2849"/>
                <a:gd name="T94" fmla="*/ 11790 w 13212"/>
                <a:gd name="T95" fmla="*/ 2822 h 2849"/>
                <a:gd name="T96" fmla="*/ 11783 w 13212"/>
                <a:gd name="T97" fmla="*/ 2813 h 2849"/>
                <a:gd name="T98" fmla="*/ 11777 w 13212"/>
                <a:gd name="T99" fmla="*/ 2803 h 2849"/>
                <a:gd name="T100" fmla="*/ 11773 w 13212"/>
                <a:gd name="T101" fmla="*/ 2792 h 2849"/>
                <a:gd name="T102" fmla="*/ 11770 w 13212"/>
                <a:gd name="T103" fmla="*/ 2781 h 2849"/>
                <a:gd name="T104" fmla="*/ 11769 w 13212"/>
                <a:gd name="T105" fmla="*/ 2768 h 2849"/>
                <a:gd name="T106" fmla="*/ 11769 w 13212"/>
                <a:gd name="T107" fmla="*/ 2412 h 2849"/>
                <a:gd name="T108" fmla="*/ 0 w 13212"/>
                <a:gd name="T109" fmla="*/ 2412 h 2849"/>
                <a:gd name="T110" fmla="*/ 0 w 13212"/>
                <a:gd name="T111" fmla="*/ 437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12" h="2849">
                  <a:moveTo>
                    <a:pt x="0" y="437"/>
                  </a:moveTo>
                  <a:lnTo>
                    <a:pt x="11769" y="437"/>
                  </a:lnTo>
                  <a:lnTo>
                    <a:pt x="11769" y="80"/>
                  </a:lnTo>
                  <a:lnTo>
                    <a:pt x="11770" y="68"/>
                  </a:lnTo>
                  <a:lnTo>
                    <a:pt x="11773" y="56"/>
                  </a:lnTo>
                  <a:lnTo>
                    <a:pt x="11777" y="46"/>
                  </a:lnTo>
                  <a:lnTo>
                    <a:pt x="11783" y="35"/>
                  </a:lnTo>
                  <a:lnTo>
                    <a:pt x="11790" y="26"/>
                  </a:lnTo>
                  <a:lnTo>
                    <a:pt x="11798" y="19"/>
                  </a:lnTo>
                  <a:lnTo>
                    <a:pt x="11808" y="12"/>
                  </a:lnTo>
                  <a:lnTo>
                    <a:pt x="11818" y="6"/>
                  </a:lnTo>
                  <a:lnTo>
                    <a:pt x="11830" y="3"/>
                  </a:lnTo>
                  <a:lnTo>
                    <a:pt x="11841" y="0"/>
                  </a:lnTo>
                  <a:lnTo>
                    <a:pt x="11853" y="0"/>
                  </a:lnTo>
                  <a:lnTo>
                    <a:pt x="11865" y="2"/>
                  </a:lnTo>
                  <a:lnTo>
                    <a:pt x="11875" y="5"/>
                  </a:lnTo>
                  <a:lnTo>
                    <a:pt x="11886" y="10"/>
                  </a:lnTo>
                  <a:lnTo>
                    <a:pt x="11896" y="16"/>
                  </a:lnTo>
                  <a:lnTo>
                    <a:pt x="11906" y="24"/>
                  </a:lnTo>
                  <a:lnTo>
                    <a:pt x="13146" y="1264"/>
                  </a:lnTo>
                  <a:lnTo>
                    <a:pt x="13161" y="1281"/>
                  </a:lnTo>
                  <a:lnTo>
                    <a:pt x="13175" y="1300"/>
                  </a:lnTo>
                  <a:lnTo>
                    <a:pt x="13185" y="1318"/>
                  </a:lnTo>
                  <a:lnTo>
                    <a:pt x="13195" y="1338"/>
                  </a:lnTo>
                  <a:lnTo>
                    <a:pt x="13203" y="1359"/>
                  </a:lnTo>
                  <a:lnTo>
                    <a:pt x="13207" y="1381"/>
                  </a:lnTo>
                  <a:lnTo>
                    <a:pt x="13211" y="1402"/>
                  </a:lnTo>
                  <a:lnTo>
                    <a:pt x="13212" y="1425"/>
                  </a:lnTo>
                  <a:lnTo>
                    <a:pt x="13211" y="1446"/>
                  </a:lnTo>
                  <a:lnTo>
                    <a:pt x="13207" y="1468"/>
                  </a:lnTo>
                  <a:lnTo>
                    <a:pt x="13203" y="1489"/>
                  </a:lnTo>
                  <a:lnTo>
                    <a:pt x="13195" y="1510"/>
                  </a:lnTo>
                  <a:lnTo>
                    <a:pt x="13185" y="1530"/>
                  </a:lnTo>
                  <a:lnTo>
                    <a:pt x="13175" y="1549"/>
                  </a:lnTo>
                  <a:lnTo>
                    <a:pt x="13161" y="1567"/>
                  </a:lnTo>
                  <a:lnTo>
                    <a:pt x="13146" y="1584"/>
                  </a:lnTo>
                  <a:lnTo>
                    <a:pt x="11906" y="2824"/>
                  </a:lnTo>
                  <a:lnTo>
                    <a:pt x="11896" y="2832"/>
                  </a:lnTo>
                  <a:lnTo>
                    <a:pt x="11886" y="2839"/>
                  </a:lnTo>
                  <a:lnTo>
                    <a:pt x="11875" y="2844"/>
                  </a:lnTo>
                  <a:lnTo>
                    <a:pt x="11865" y="2846"/>
                  </a:lnTo>
                  <a:lnTo>
                    <a:pt x="11853" y="2849"/>
                  </a:lnTo>
                  <a:lnTo>
                    <a:pt x="11841" y="2847"/>
                  </a:lnTo>
                  <a:lnTo>
                    <a:pt x="11830" y="2845"/>
                  </a:lnTo>
                  <a:lnTo>
                    <a:pt x="11818" y="2842"/>
                  </a:lnTo>
                  <a:lnTo>
                    <a:pt x="11808" y="2837"/>
                  </a:lnTo>
                  <a:lnTo>
                    <a:pt x="11798" y="2830"/>
                  </a:lnTo>
                  <a:lnTo>
                    <a:pt x="11790" y="2822"/>
                  </a:lnTo>
                  <a:lnTo>
                    <a:pt x="11783" y="2813"/>
                  </a:lnTo>
                  <a:lnTo>
                    <a:pt x="11777" y="2803"/>
                  </a:lnTo>
                  <a:lnTo>
                    <a:pt x="11773" y="2792"/>
                  </a:lnTo>
                  <a:lnTo>
                    <a:pt x="11770" y="2781"/>
                  </a:lnTo>
                  <a:lnTo>
                    <a:pt x="11769" y="2768"/>
                  </a:lnTo>
                  <a:lnTo>
                    <a:pt x="11769" y="2412"/>
                  </a:lnTo>
                  <a:lnTo>
                    <a:pt x="0" y="2412"/>
                  </a:lnTo>
                  <a:lnTo>
                    <a:pt x="0" y="437"/>
                  </a:lnTo>
                  <a:close/>
                </a:path>
              </a:pathLst>
            </a:custGeom>
            <a:solidFill>
              <a:srgbClr val="E45448"/>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38" name="Freeform 24">
              <a:extLst>
                <a:ext uri="{FF2B5EF4-FFF2-40B4-BE49-F238E27FC236}">
                  <a16:creationId xmlns="" xmlns:a16="http://schemas.microsoft.com/office/drawing/2014/main" id="{263CDFB6-E84A-46C0-959E-8E9FE7D0E797}"/>
                </a:ext>
              </a:extLst>
            </p:cNvPr>
            <p:cNvSpPr>
              <a:spLocks noChangeAspect="1"/>
            </p:cNvSpPr>
            <p:nvPr/>
          </p:nvSpPr>
          <p:spPr bwMode="auto">
            <a:xfrm>
              <a:off x="0" y="2390473"/>
              <a:ext cx="823870" cy="924631"/>
            </a:xfrm>
            <a:custGeom>
              <a:avLst/>
              <a:gdLst>
                <a:gd name="T0" fmla="*/ 55 w 2778"/>
                <a:gd name="T1" fmla="*/ 22 h 3119"/>
                <a:gd name="T2" fmla="*/ 164 w 2778"/>
                <a:gd name="T3" fmla="*/ 68 h 3119"/>
                <a:gd name="T4" fmla="*/ 273 w 2778"/>
                <a:gd name="T5" fmla="*/ 112 h 3119"/>
                <a:gd name="T6" fmla="*/ 379 w 2778"/>
                <a:gd name="T7" fmla="*/ 157 h 3119"/>
                <a:gd name="T8" fmla="*/ 485 w 2778"/>
                <a:gd name="T9" fmla="*/ 201 h 3119"/>
                <a:gd name="T10" fmla="*/ 589 w 2778"/>
                <a:gd name="T11" fmla="*/ 244 h 3119"/>
                <a:gd name="T12" fmla="*/ 693 w 2778"/>
                <a:gd name="T13" fmla="*/ 286 h 3119"/>
                <a:gd name="T14" fmla="*/ 794 w 2778"/>
                <a:gd name="T15" fmla="*/ 328 h 3119"/>
                <a:gd name="T16" fmla="*/ 939 w 2778"/>
                <a:gd name="T17" fmla="*/ 387 h 3119"/>
                <a:gd name="T18" fmla="*/ 1126 w 2778"/>
                <a:gd name="T19" fmla="*/ 464 h 3119"/>
                <a:gd name="T20" fmla="*/ 1309 w 2778"/>
                <a:gd name="T21" fmla="*/ 539 h 3119"/>
                <a:gd name="T22" fmla="*/ 1487 w 2778"/>
                <a:gd name="T23" fmla="*/ 613 h 3119"/>
                <a:gd name="T24" fmla="*/ 1658 w 2778"/>
                <a:gd name="T25" fmla="*/ 684 h 3119"/>
                <a:gd name="T26" fmla="*/ 1821 w 2778"/>
                <a:gd name="T27" fmla="*/ 751 h 3119"/>
                <a:gd name="T28" fmla="*/ 1981 w 2778"/>
                <a:gd name="T29" fmla="*/ 818 h 3119"/>
                <a:gd name="T30" fmla="*/ 2136 w 2778"/>
                <a:gd name="T31" fmla="*/ 882 h 3119"/>
                <a:gd name="T32" fmla="*/ 2286 w 2778"/>
                <a:gd name="T33" fmla="*/ 944 h 3119"/>
                <a:gd name="T34" fmla="*/ 2430 w 2778"/>
                <a:gd name="T35" fmla="*/ 1002 h 3119"/>
                <a:gd name="T36" fmla="*/ 2571 w 2778"/>
                <a:gd name="T37" fmla="*/ 1059 h 3119"/>
                <a:gd name="T38" fmla="*/ 2709 w 2778"/>
                <a:gd name="T39" fmla="*/ 1116 h 3119"/>
                <a:gd name="T40" fmla="*/ 2778 w 2778"/>
                <a:gd name="T41" fmla="*/ 1268 h 3119"/>
                <a:gd name="T42" fmla="*/ 2778 w 2778"/>
                <a:gd name="T43" fmla="*/ 1515 h 3119"/>
                <a:gd name="T44" fmla="*/ 2778 w 2778"/>
                <a:gd name="T45" fmla="*/ 1761 h 3119"/>
                <a:gd name="T46" fmla="*/ 2778 w 2778"/>
                <a:gd name="T47" fmla="*/ 2009 h 3119"/>
                <a:gd name="T48" fmla="*/ 2778 w 2778"/>
                <a:gd name="T49" fmla="*/ 2256 h 3119"/>
                <a:gd name="T50" fmla="*/ 2778 w 2778"/>
                <a:gd name="T51" fmla="*/ 2502 h 3119"/>
                <a:gd name="T52" fmla="*/ 2778 w 2778"/>
                <a:gd name="T53" fmla="*/ 2749 h 3119"/>
                <a:gd name="T54" fmla="*/ 2778 w 2778"/>
                <a:gd name="T55" fmla="*/ 2995 h 3119"/>
                <a:gd name="T56" fmla="*/ 2709 w 2778"/>
                <a:gd name="T57" fmla="*/ 3106 h 3119"/>
                <a:gd name="T58" fmla="*/ 2571 w 2778"/>
                <a:gd name="T59" fmla="*/ 3079 h 3119"/>
                <a:gd name="T60" fmla="*/ 2430 w 2778"/>
                <a:gd name="T61" fmla="*/ 3053 h 3119"/>
                <a:gd name="T62" fmla="*/ 2286 w 2778"/>
                <a:gd name="T63" fmla="*/ 3026 h 3119"/>
                <a:gd name="T64" fmla="*/ 2136 w 2778"/>
                <a:gd name="T65" fmla="*/ 2998 h 3119"/>
                <a:gd name="T66" fmla="*/ 1981 w 2778"/>
                <a:gd name="T67" fmla="*/ 2967 h 3119"/>
                <a:gd name="T68" fmla="*/ 1821 w 2778"/>
                <a:gd name="T69" fmla="*/ 2937 h 3119"/>
                <a:gd name="T70" fmla="*/ 1658 w 2778"/>
                <a:gd name="T71" fmla="*/ 2906 h 3119"/>
                <a:gd name="T72" fmla="*/ 1487 w 2778"/>
                <a:gd name="T73" fmla="*/ 2873 h 3119"/>
                <a:gd name="T74" fmla="*/ 1309 w 2778"/>
                <a:gd name="T75" fmla="*/ 2839 h 3119"/>
                <a:gd name="T76" fmla="*/ 1126 w 2778"/>
                <a:gd name="T77" fmla="*/ 2805 h 3119"/>
                <a:gd name="T78" fmla="*/ 939 w 2778"/>
                <a:gd name="T79" fmla="*/ 2770 h 3119"/>
                <a:gd name="T80" fmla="*/ 793 w 2778"/>
                <a:gd name="T81" fmla="*/ 2742 h 3119"/>
                <a:gd name="T82" fmla="*/ 692 w 2778"/>
                <a:gd name="T83" fmla="*/ 2724 h 3119"/>
                <a:gd name="T84" fmla="*/ 589 w 2778"/>
                <a:gd name="T85" fmla="*/ 2704 h 3119"/>
                <a:gd name="T86" fmla="*/ 485 w 2778"/>
                <a:gd name="T87" fmla="*/ 2684 h 3119"/>
                <a:gd name="T88" fmla="*/ 379 w 2778"/>
                <a:gd name="T89" fmla="*/ 2664 h 3119"/>
                <a:gd name="T90" fmla="*/ 273 w 2778"/>
                <a:gd name="T91" fmla="*/ 2644 h 3119"/>
                <a:gd name="T92" fmla="*/ 164 w 2778"/>
                <a:gd name="T93" fmla="*/ 2623 h 3119"/>
                <a:gd name="T94" fmla="*/ 55 w 2778"/>
                <a:gd name="T95" fmla="*/ 2604 h 3119"/>
                <a:gd name="T96" fmla="*/ 0 w 2778"/>
                <a:gd name="T97" fmla="*/ 2431 h 3119"/>
                <a:gd name="T98" fmla="*/ 0 w 2778"/>
                <a:gd name="T99" fmla="*/ 2107 h 3119"/>
                <a:gd name="T100" fmla="*/ 0 w 2778"/>
                <a:gd name="T101" fmla="*/ 1782 h 3119"/>
                <a:gd name="T102" fmla="*/ 0 w 2778"/>
                <a:gd name="T103" fmla="*/ 1459 h 3119"/>
                <a:gd name="T104" fmla="*/ 0 w 2778"/>
                <a:gd name="T105" fmla="*/ 1135 h 3119"/>
                <a:gd name="T106" fmla="*/ 0 w 2778"/>
                <a:gd name="T107" fmla="*/ 811 h 3119"/>
                <a:gd name="T108" fmla="*/ 0 w 2778"/>
                <a:gd name="T109" fmla="*/ 487 h 3119"/>
                <a:gd name="T110" fmla="*/ 0 w 2778"/>
                <a:gd name="T111" fmla="*/ 162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119">
                  <a:moveTo>
                    <a:pt x="0" y="0"/>
                  </a:moveTo>
                  <a:lnTo>
                    <a:pt x="55" y="22"/>
                  </a:lnTo>
                  <a:lnTo>
                    <a:pt x="110" y="46"/>
                  </a:lnTo>
                  <a:lnTo>
                    <a:pt x="164" y="68"/>
                  </a:lnTo>
                  <a:lnTo>
                    <a:pt x="219" y="90"/>
                  </a:lnTo>
                  <a:lnTo>
                    <a:pt x="273" y="112"/>
                  </a:lnTo>
                  <a:lnTo>
                    <a:pt x="327" y="134"/>
                  </a:lnTo>
                  <a:lnTo>
                    <a:pt x="379" y="157"/>
                  </a:lnTo>
                  <a:lnTo>
                    <a:pt x="433" y="179"/>
                  </a:lnTo>
                  <a:lnTo>
                    <a:pt x="485" y="201"/>
                  </a:lnTo>
                  <a:lnTo>
                    <a:pt x="538" y="222"/>
                  </a:lnTo>
                  <a:lnTo>
                    <a:pt x="589" y="244"/>
                  </a:lnTo>
                  <a:lnTo>
                    <a:pt x="642" y="265"/>
                  </a:lnTo>
                  <a:lnTo>
                    <a:pt x="693" y="286"/>
                  </a:lnTo>
                  <a:lnTo>
                    <a:pt x="743" y="307"/>
                  </a:lnTo>
                  <a:lnTo>
                    <a:pt x="794" y="328"/>
                  </a:lnTo>
                  <a:lnTo>
                    <a:pt x="845" y="349"/>
                  </a:lnTo>
                  <a:lnTo>
                    <a:pt x="939" y="387"/>
                  </a:lnTo>
                  <a:lnTo>
                    <a:pt x="1034" y="426"/>
                  </a:lnTo>
                  <a:lnTo>
                    <a:pt x="1126" y="464"/>
                  </a:lnTo>
                  <a:lnTo>
                    <a:pt x="1218" y="502"/>
                  </a:lnTo>
                  <a:lnTo>
                    <a:pt x="1309" y="539"/>
                  </a:lnTo>
                  <a:lnTo>
                    <a:pt x="1399" y="576"/>
                  </a:lnTo>
                  <a:lnTo>
                    <a:pt x="1487" y="613"/>
                  </a:lnTo>
                  <a:lnTo>
                    <a:pt x="1575" y="649"/>
                  </a:lnTo>
                  <a:lnTo>
                    <a:pt x="1658" y="684"/>
                  </a:lnTo>
                  <a:lnTo>
                    <a:pt x="1739" y="718"/>
                  </a:lnTo>
                  <a:lnTo>
                    <a:pt x="1821" y="751"/>
                  </a:lnTo>
                  <a:lnTo>
                    <a:pt x="1901" y="785"/>
                  </a:lnTo>
                  <a:lnTo>
                    <a:pt x="1981" y="818"/>
                  </a:lnTo>
                  <a:lnTo>
                    <a:pt x="2059" y="851"/>
                  </a:lnTo>
                  <a:lnTo>
                    <a:pt x="2136" y="882"/>
                  </a:lnTo>
                  <a:lnTo>
                    <a:pt x="2213" y="914"/>
                  </a:lnTo>
                  <a:lnTo>
                    <a:pt x="2286" y="944"/>
                  </a:lnTo>
                  <a:lnTo>
                    <a:pt x="2358" y="973"/>
                  </a:lnTo>
                  <a:lnTo>
                    <a:pt x="2430" y="1002"/>
                  </a:lnTo>
                  <a:lnTo>
                    <a:pt x="2500" y="1031"/>
                  </a:lnTo>
                  <a:lnTo>
                    <a:pt x="2571" y="1059"/>
                  </a:lnTo>
                  <a:lnTo>
                    <a:pt x="2640" y="1088"/>
                  </a:lnTo>
                  <a:lnTo>
                    <a:pt x="2709" y="1116"/>
                  </a:lnTo>
                  <a:lnTo>
                    <a:pt x="2778" y="1144"/>
                  </a:lnTo>
                  <a:lnTo>
                    <a:pt x="2778" y="1268"/>
                  </a:lnTo>
                  <a:lnTo>
                    <a:pt x="2778" y="1392"/>
                  </a:lnTo>
                  <a:lnTo>
                    <a:pt x="2778" y="1515"/>
                  </a:lnTo>
                  <a:lnTo>
                    <a:pt x="2778" y="1639"/>
                  </a:lnTo>
                  <a:lnTo>
                    <a:pt x="2778" y="1761"/>
                  </a:lnTo>
                  <a:lnTo>
                    <a:pt x="2778" y="1885"/>
                  </a:lnTo>
                  <a:lnTo>
                    <a:pt x="2778" y="2009"/>
                  </a:lnTo>
                  <a:lnTo>
                    <a:pt x="2778" y="2132"/>
                  </a:lnTo>
                  <a:lnTo>
                    <a:pt x="2778" y="2256"/>
                  </a:lnTo>
                  <a:lnTo>
                    <a:pt x="2778" y="2378"/>
                  </a:lnTo>
                  <a:lnTo>
                    <a:pt x="2778" y="2502"/>
                  </a:lnTo>
                  <a:lnTo>
                    <a:pt x="2778" y="2626"/>
                  </a:lnTo>
                  <a:lnTo>
                    <a:pt x="2778" y="2749"/>
                  </a:lnTo>
                  <a:lnTo>
                    <a:pt x="2778" y="2872"/>
                  </a:lnTo>
                  <a:lnTo>
                    <a:pt x="2778" y="2995"/>
                  </a:lnTo>
                  <a:lnTo>
                    <a:pt x="2778" y="3119"/>
                  </a:lnTo>
                  <a:lnTo>
                    <a:pt x="2709" y="3106"/>
                  </a:lnTo>
                  <a:lnTo>
                    <a:pt x="2640" y="3093"/>
                  </a:lnTo>
                  <a:lnTo>
                    <a:pt x="2571" y="3079"/>
                  </a:lnTo>
                  <a:lnTo>
                    <a:pt x="2501" y="3067"/>
                  </a:lnTo>
                  <a:lnTo>
                    <a:pt x="2430" y="3053"/>
                  </a:lnTo>
                  <a:lnTo>
                    <a:pt x="2359" y="3040"/>
                  </a:lnTo>
                  <a:lnTo>
                    <a:pt x="2286" y="3026"/>
                  </a:lnTo>
                  <a:lnTo>
                    <a:pt x="2213" y="3012"/>
                  </a:lnTo>
                  <a:lnTo>
                    <a:pt x="2136" y="2998"/>
                  </a:lnTo>
                  <a:lnTo>
                    <a:pt x="2059" y="2983"/>
                  </a:lnTo>
                  <a:lnTo>
                    <a:pt x="1981" y="2967"/>
                  </a:lnTo>
                  <a:lnTo>
                    <a:pt x="1901" y="2952"/>
                  </a:lnTo>
                  <a:lnTo>
                    <a:pt x="1821" y="2937"/>
                  </a:lnTo>
                  <a:lnTo>
                    <a:pt x="1739" y="2922"/>
                  </a:lnTo>
                  <a:lnTo>
                    <a:pt x="1658" y="2906"/>
                  </a:lnTo>
                  <a:lnTo>
                    <a:pt x="1575" y="2890"/>
                  </a:lnTo>
                  <a:lnTo>
                    <a:pt x="1487" y="2873"/>
                  </a:lnTo>
                  <a:lnTo>
                    <a:pt x="1399" y="2857"/>
                  </a:lnTo>
                  <a:lnTo>
                    <a:pt x="1309" y="2839"/>
                  </a:lnTo>
                  <a:lnTo>
                    <a:pt x="1218" y="2823"/>
                  </a:lnTo>
                  <a:lnTo>
                    <a:pt x="1126" y="2805"/>
                  </a:lnTo>
                  <a:lnTo>
                    <a:pt x="1032" y="2788"/>
                  </a:lnTo>
                  <a:lnTo>
                    <a:pt x="939" y="2770"/>
                  </a:lnTo>
                  <a:lnTo>
                    <a:pt x="843" y="2753"/>
                  </a:lnTo>
                  <a:lnTo>
                    <a:pt x="793" y="2742"/>
                  </a:lnTo>
                  <a:lnTo>
                    <a:pt x="743" y="2733"/>
                  </a:lnTo>
                  <a:lnTo>
                    <a:pt x="692" y="2724"/>
                  </a:lnTo>
                  <a:lnTo>
                    <a:pt x="640" y="2714"/>
                  </a:lnTo>
                  <a:lnTo>
                    <a:pt x="589" y="2704"/>
                  </a:lnTo>
                  <a:lnTo>
                    <a:pt x="537" y="2695"/>
                  </a:lnTo>
                  <a:lnTo>
                    <a:pt x="485" y="2684"/>
                  </a:lnTo>
                  <a:lnTo>
                    <a:pt x="432" y="2675"/>
                  </a:lnTo>
                  <a:lnTo>
                    <a:pt x="379" y="2664"/>
                  </a:lnTo>
                  <a:lnTo>
                    <a:pt x="327" y="2655"/>
                  </a:lnTo>
                  <a:lnTo>
                    <a:pt x="273" y="2644"/>
                  </a:lnTo>
                  <a:lnTo>
                    <a:pt x="219" y="2634"/>
                  </a:lnTo>
                  <a:lnTo>
                    <a:pt x="164" y="2623"/>
                  </a:lnTo>
                  <a:lnTo>
                    <a:pt x="110" y="2613"/>
                  </a:lnTo>
                  <a:lnTo>
                    <a:pt x="55" y="2604"/>
                  </a:lnTo>
                  <a:lnTo>
                    <a:pt x="0" y="2593"/>
                  </a:lnTo>
                  <a:lnTo>
                    <a:pt x="0" y="2431"/>
                  </a:lnTo>
                  <a:lnTo>
                    <a:pt x="0" y="2269"/>
                  </a:lnTo>
                  <a:lnTo>
                    <a:pt x="0" y="2107"/>
                  </a:lnTo>
                  <a:lnTo>
                    <a:pt x="0" y="1945"/>
                  </a:lnTo>
                  <a:lnTo>
                    <a:pt x="0" y="1782"/>
                  </a:lnTo>
                  <a:lnTo>
                    <a:pt x="0" y="1621"/>
                  </a:lnTo>
                  <a:lnTo>
                    <a:pt x="0" y="1459"/>
                  </a:lnTo>
                  <a:lnTo>
                    <a:pt x="0" y="1297"/>
                  </a:lnTo>
                  <a:lnTo>
                    <a:pt x="0" y="1135"/>
                  </a:lnTo>
                  <a:lnTo>
                    <a:pt x="0" y="973"/>
                  </a:lnTo>
                  <a:lnTo>
                    <a:pt x="0" y="811"/>
                  </a:lnTo>
                  <a:lnTo>
                    <a:pt x="0" y="649"/>
                  </a:lnTo>
                  <a:lnTo>
                    <a:pt x="0" y="487"/>
                  </a:lnTo>
                  <a:lnTo>
                    <a:pt x="0" y="324"/>
                  </a:lnTo>
                  <a:lnTo>
                    <a:pt x="0" y="162"/>
                  </a:lnTo>
                  <a:lnTo>
                    <a:pt x="0" y="0"/>
                  </a:lnTo>
                  <a:close/>
                </a:path>
              </a:pathLst>
            </a:custGeom>
            <a:solidFill>
              <a:srgbClr val="E45448"/>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39" name="组合 38">
            <a:extLst>
              <a:ext uri="{FF2B5EF4-FFF2-40B4-BE49-F238E27FC236}">
                <a16:creationId xmlns="" xmlns:a16="http://schemas.microsoft.com/office/drawing/2014/main" id="{40B75C93-C48D-4969-A746-639062F368C9}"/>
              </a:ext>
            </a:extLst>
          </p:cNvPr>
          <p:cNvGrpSpPr>
            <a:grpSpLocks noChangeAspect="1"/>
          </p:cNvGrpSpPr>
          <p:nvPr/>
        </p:nvGrpSpPr>
        <p:grpSpPr>
          <a:xfrm>
            <a:off x="4511" y="3190278"/>
            <a:ext cx="5530044" cy="844395"/>
            <a:chOff x="0" y="3390674"/>
            <a:chExt cx="5531484" cy="844615"/>
          </a:xfrm>
          <a:solidFill>
            <a:srgbClr val="1B2A4B"/>
          </a:solidFill>
          <a:effectLst>
            <a:outerShdw blurRad="50800" dist="38100" dir="2700000" algn="tl" rotWithShape="0">
              <a:prstClr val="black">
                <a:alpha val="40000"/>
              </a:prstClr>
            </a:outerShdw>
          </a:effectLst>
        </p:grpSpPr>
        <p:sp>
          <p:nvSpPr>
            <p:cNvPr id="40" name="Freeform 18">
              <a:extLst>
                <a:ext uri="{FF2B5EF4-FFF2-40B4-BE49-F238E27FC236}">
                  <a16:creationId xmlns="" xmlns:a16="http://schemas.microsoft.com/office/drawing/2014/main" id="{60322742-7105-43A7-A0B1-2E6B7640143D}"/>
                </a:ext>
              </a:extLst>
            </p:cNvPr>
            <p:cNvSpPr>
              <a:spLocks noChangeAspect="1"/>
            </p:cNvSpPr>
            <p:nvPr/>
          </p:nvSpPr>
          <p:spPr bwMode="auto">
            <a:xfrm>
              <a:off x="823870" y="3390674"/>
              <a:ext cx="4707614" cy="844615"/>
            </a:xfrm>
            <a:custGeom>
              <a:avLst/>
              <a:gdLst>
                <a:gd name="T0" fmla="*/ 0 w 15887"/>
                <a:gd name="T1" fmla="*/ 436 h 2848"/>
                <a:gd name="T2" fmla="*/ 14445 w 15887"/>
                <a:gd name="T3" fmla="*/ 436 h 2848"/>
                <a:gd name="T4" fmla="*/ 14445 w 15887"/>
                <a:gd name="T5" fmla="*/ 79 h 2848"/>
                <a:gd name="T6" fmla="*/ 14445 w 15887"/>
                <a:gd name="T7" fmla="*/ 68 h 2848"/>
                <a:gd name="T8" fmla="*/ 14449 w 15887"/>
                <a:gd name="T9" fmla="*/ 56 h 2848"/>
                <a:gd name="T10" fmla="*/ 14452 w 15887"/>
                <a:gd name="T11" fmla="*/ 45 h 2848"/>
                <a:gd name="T12" fmla="*/ 14458 w 15887"/>
                <a:gd name="T13" fmla="*/ 35 h 2848"/>
                <a:gd name="T14" fmla="*/ 14465 w 15887"/>
                <a:gd name="T15" fmla="*/ 27 h 2848"/>
                <a:gd name="T16" fmla="*/ 14473 w 15887"/>
                <a:gd name="T17" fmla="*/ 19 h 2848"/>
                <a:gd name="T18" fmla="*/ 14482 w 15887"/>
                <a:gd name="T19" fmla="*/ 12 h 2848"/>
                <a:gd name="T20" fmla="*/ 14494 w 15887"/>
                <a:gd name="T21" fmla="*/ 7 h 2848"/>
                <a:gd name="T22" fmla="*/ 14506 w 15887"/>
                <a:gd name="T23" fmla="*/ 2 h 2848"/>
                <a:gd name="T24" fmla="*/ 14516 w 15887"/>
                <a:gd name="T25" fmla="*/ 0 h 2848"/>
                <a:gd name="T26" fmla="*/ 14528 w 15887"/>
                <a:gd name="T27" fmla="*/ 0 h 2848"/>
                <a:gd name="T28" fmla="*/ 14540 w 15887"/>
                <a:gd name="T29" fmla="*/ 1 h 2848"/>
                <a:gd name="T30" fmla="*/ 14551 w 15887"/>
                <a:gd name="T31" fmla="*/ 5 h 2848"/>
                <a:gd name="T32" fmla="*/ 14562 w 15887"/>
                <a:gd name="T33" fmla="*/ 9 h 2848"/>
                <a:gd name="T34" fmla="*/ 14571 w 15887"/>
                <a:gd name="T35" fmla="*/ 15 h 2848"/>
                <a:gd name="T36" fmla="*/ 14580 w 15887"/>
                <a:gd name="T37" fmla="*/ 23 h 2848"/>
                <a:gd name="T38" fmla="*/ 15821 w 15887"/>
                <a:gd name="T39" fmla="*/ 1264 h 2848"/>
                <a:gd name="T40" fmla="*/ 15837 w 15887"/>
                <a:gd name="T41" fmla="*/ 1281 h 2848"/>
                <a:gd name="T42" fmla="*/ 15850 w 15887"/>
                <a:gd name="T43" fmla="*/ 1299 h 2848"/>
                <a:gd name="T44" fmla="*/ 15861 w 15887"/>
                <a:gd name="T45" fmla="*/ 1319 h 2848"/>
                <a:gd name="T46" fmla="*/ 15871 w 15887"/>
                <a:gd name="T47" fmla="*/ 1339 h 2848"/>
                <a:gd name="T48" fmla="*/ 15878 w 15887"/>
                <a:gd name="T49" fmla="*/ 1360 h 2848"/>
                <a:gd name="T50" fmla="*/ 15882 w 15887"/>
                <a:gd name="T51" fmla="*/ 1381 h 2848"/>
                <a:gd name="T52" fmla="*/ 15886 w 15887"/>
                <a:gd name="T53" fmla="*/ 1402 h 2848"/>
                <a:gd name="T54" fmla="*/ 15887 w 15887"/>
                <a:gd name="T55" fmla="*/ 1424 h 2848"/>
                <a:gd name="T56" fmla="*/ 15886 w 15887"/>
                <a:gd name="T57" fmla="*/ 1446 h 2848"/>
                <a:gd name="T58" fmla="*/ 15882 w 15887"/>
                <a:gd name="T59" fmla="*/ 1467 h 2848"/>
                <a:gd name="T60" fmla="*/ 15878 w 15887"/>
                <a:gd name="T61" fmla="*/ 1488 h 2848"/>
                <a:gd name="T62" fmla="*/ 15871 w 15887"/>
                <a:gd name="T63" fmla="*/ 1509 h 2848"/>
                <a:gd name="T64" fmla="*/ 15861 w 15887"/>
                <a:gd name="T65" fmla="*/ 1529 h 2848"/>
                <a:gd name="T66" fmla="*/ 15850 w 15887"/>
                <a:gd name="T67" fmla="*/ 1549 h 2848"/>
                <a:gd name="T68" fmla="*/ 15837 w 15887"/>
                <a:gd name="T69" fmla="*/ 1567 h 2848"/>
                <a:gd name="T70" fmla="*/ 15821 w 15887"/>
                <a:gd name="T71" fmla="*/ 1584 h 2848"/>
                <a:gd name="T72" fmla="*/ 14580 w 15887"/>
                <a:gd name="T73" fmla="*/ 2825 h 2848"/>
                <a:gd name="T74" fmla="*/ 14571 w 15887"/>
                <a:gd name="T75" fmla="*/ 2833 h 2848"/>
                <a:gd name="T76" fmla="*/ 14562 w 15887"/>
                <a:gd name="T77" fmla="*/ 2839 h 2848"/>
                <a:gd name="T78" fmla="*/ 14551 w 15887"/>
                <a:gd name="T79" fmla="*/ 2843 h 2848"/>
                <a:gd name="T80" fmla="*/ 14540 w 15887"/>
                <a:gd name="T81" fmla="*/ 2847 h 2848"/>
                <a:gd name="T82" fmla="*/ 14528 w 15887"/>
                <a:gd name="T83" fmla="*/ 2848 h 2848"/>
                <a:gd name="T84" fmla="*/ 14516 w 15887"/>
                <a:gd name="T85" fmla="*/ 2848 h 2848"/>
                <a:gd name="T86" fmla="*/ 14506 w 15887"/>
                <a:gd name="T87" fmla="*/ 2846 h 2848"/>
                <a:gd name="T88" fmla="*/ 14494 w 15887"/>
                <a:gd name="T89" fmla="*/ 2842 h 2848"/>
                <a:gd name="T90" fmla="*/ 14482 w 15887"/>
                <a:gd name="T91" fmla="*/ 2836 h 2848"/>
                <a:gd name="T92" fmla="*/ 14473 w 15887"/>
                <a:gd name="T93" fmla="*/ 2829 h 2848"/>
                <a:gd name="T94" fmla="*/ 14465 w 15887"/>
                <a:gd name="T95" fmla="*/ 2821 h 2848"/>
                <a:gd name="T96" fmla="*/ 14458 w 15887"/>
                <a:gd name="T97" fmla="*/ 2813 h 2848"/>
                <a:gd name="T98" fmla="*/ 14452 w 15887"/>
                <a:gd name="T99" fmla="*/ 2803 h 2848"/>
                <a:gd name="T100" fmla="*/ 14449 w 15887"/>
                <a:gd name="T101" fmla="*/ 2792 h 2848"/>
                <a:gd name="T102" fmla="*/ 14445 w 15887"/>
                <a:gd name="T103" fmla="*/ 2780 h 2848"/>
                <a:gd name="T104" fmla="*/ 14445 w 15887"/>
                <a:gd name="T105" fmla="*/ 2769 h 2848"/>
                <a:gd name="T106" fmla="*/ 14445 w 15887"/>
                <a:gd name="T107" fmla="*/ 2412 h 2848"/>
                <a:gd name="T108" fmla="*/ 0 w 15887"/>
                <a:gd name="T109" fmla="*/ 2412 h 2848"/>
                <a:gd name="T110" fmla="*/ 0 w 15887"/>
                <a:gd name="T111" fmla="*/ 436 h 2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7" h="2848">
                  <a:moveTo>
                    <a:pt x="0" y="436"/>
                  </a:moveTo>
                  <a:lnTo>
                    <a:pt x="14445" y="436"/>
                  </a:lnTo>
                  <a:lnTo>
                    <a:pt x="14445" y="79"/>
                  </a:lnTo>
                  <a:lnTo>
                    <a:pt x="14445" y="68"/>
                  </a:lnTo>
                  <a:lnTo>
                    <a:pt x="14449" y="56"/>
                  </a:lnTo>
                  <a:lnTo>
                    <a:pt x="14452" y="45"/>
                  </a:lnTo>
                  <a:lnTo>
                    <a:pt x="14458" y="35"/>
                  </a:lnTo>
                  <a:lnTo>
                    <a:pt x="14465" y="27"/>
                  </a:lnTo>
                  <a:lnTo>
                    <a:pt x="14473" y="19"/>
                  </a:lnTo>
                  <a:lnTo>
                    <a:pt x="14482" y="12"/>
                  </a:lnTo>
                  <a:lnTo>
                    <a:pt x="14494" y="7"/>
                  </a:lnTo>
                  <a:lnTo>
                    <a:pt x="14506" y="2"/>
                  </a:lnTo>
                  <a:lnTo>
                    <a:pt x="14516" y="0"/>
                  </a:lnTo>
                  <a:lnTo>
                    <a:pt x="14528" y="0"/>
                  </a:lnTo>
                  <a:lnTo>
                    <a:pt x="14540" y="1"/>
                  </a:lnTo>
                  <a:lnTo>
                    <a:pt x="14551" y="5"/>
                  </a:lnTo>
                  <a:lnTo>
                    <a:pt x="14562" y="9"/>
                  </a:lnTo>
                  <a:lnTo>
                    <a:pt x="14571" y="15"/>
                  </a:lnTo>
                  <a:lnTo>
                    <a:pt x="14580" y="23"/>
                  </a:lnTo>
                  <a:lnTo>
                    <a:pt x="15821" y="1264"/>
                  </a:lnTo>
                  <a:lnTo>
                    <a:pt x="15837" y="1281"/>
                  </a:lnTo>
                  <a:lnTo>
                    <a:pt x="15850" y="1299"/>
                  </a:lnTo>
                  <a:lnTo>
                    <a:pt x="15861" y="1319"/>
                  </a:lnTo>
                  <a:lnTo>
                    <a:pt x="15871" y="1339"/>
                  </a:lnTo>
                  <a:lnTo>
                    <a:pt x="15878" y="1360"/>
                  </a:lnTo>
                  <a:lnTo>
                    <a:pt x="15882" y="1381"/>
                  </a:lnTo>
                  <a:lnTo>
                    <a:pt x="15886" y="1402"/>
                  </a:lnTo>
                  <a:lnTo>
                    <a:pt x="15887" y="1424"/>
                  </a:lnTo>
                  <a:lnTo>
                    <a:pt x="15886" y="1446"/>
                  </a:lnTo>
                  <a:lnTo>
                    <a:pt x="15882" y="1467"/>
                  </a:lnTo>
                  <a:lnTo>
                    <a:pt x="15878" y="1488"/>
                  </a:lnTo>
                  <a:lnTo>
                    <a:pt x="15871" y="1509"/>
                  </a:lnTo>
                  <a:lnTo>
                    <a:pt x="15861" y="1529"/>
                  </a:lnTo>
                  <a:lnTo>
                    <a:pt x="15850" y="1549"/>
                  </a:lnTo>
                  <a:lnTo>
                    <a:pt x="15837" y="1567"/>
                  </a:lnTo>
                  <a:lnTo>
                    <a:pt x="15821" y="1584"/>
                  </a:lnTo>
                  <a:lnTo>
                    <a:pt x="14580" y="2825"/>
                  </a:lnTo>
                  <a:lnTo>
                    <a:pt x="14571" y="2833"/>
                  </a:lnTo>
                  <a:lnTo>
                    <a:pt x="14562" y="2839"/>
                  </a:lnTo>
                  <a:lnTo>
                    <a:pt x="14551" y="2843"/>
                  </a:lnTo>
                  <a:lnTo>
                    <a:pt x="14540" y="2847"/>
                  </a:lnTo>
                  <a:lnTo>
                    <a:pt x="14528" y="2848"/>
                  </a:lnTo>
                  <a:lnTo>
                    <a:pt x="14516" y="2848"/>
                  </a:lnTo>
                  <a:lnTo>
                    <a:pt x="14506" y="2846"/>
                  </a:lnTo>
                  <a:lnTo>
                    <a:pt x="14494" y="2842"/>
                  </a:lnTo>
                  <a:lnTo>
                    <a:pt x="14482" y="2836"/>
                  </a:lnTo>
                  <a:lnTo>
                    <a:pt x="14473" y="2829"/>
                  </a:lnTo>
                  <a:lnTo>
                    <a:pt x="14465" y="2821"/>
                  </a:lnTo>
                  <a:lnTo>
                    <a:pt x="14458" y="2813"/>
                  </a:lnTo>
                  <a:lnTo>
                    <a:pt x="14452" y="2803"/>
                  </a:lnTo>
                  <a:lnTo>
                    <a:pt x="14449" y="2792"/>
                  </a:lnTo>
                  <a:lnTo>
                    <a:pt x="14445" y="2780"/>
                  </a:lnTo>
                  <a:lnTo>
                    <a:pt x="14445" y="2769"/>
                  </a:lnTo>
                  <a:lnTo>
                    <a:pt x="14445" y="2412"/>
                  </a:lnTo>
                  <a:lnTo>
                    <a:pt x="0" y="2412"/>
                  </a:lnTo>
                  <a:lnTo>
                    <a:pt x="0" y="436"/>
                  </a:ln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41" name="Freeform 25">
              <a:extLst>
                <a:ext uri="{FF2B5EF4-FFF2-40B4-BE49-F238E27FC236}">
                  <a16:creationId xmlns="" xmlns:a16="http://schemas.microsoft.com/office/drawing/2014/main" id="{91F3B754-36DE-487E-B484-E643F11C24A0}"/>
                </a:ext>
              </a:extLst>
            </p:cNvPr>
            <p:cNvSpPr>
              <a:spLocks noChangeAspect="1"/>
            </p:cNvSpPr>
            <p:nvPr/>
          </p:nvSpPr>
          <p:spPr bwMode="auto">
            <a:xfrm>
              <a:off x="0" y="3430682"/>
              <a:ext cx="823870" cy="767562"/>
            </a:xfrm>
            <a:custGeom>
              <a:avLst/>
              <a:gdLst>
                <a:gd name="T0" fmla="*/ 55 w 2778"/>
                <a:gd name="T1" fmla="*/ 6 h 2592"/>
                <a:gd name="T2" fmla="*/ 164 w 2778"/>
                <a:gd name="T3" fmla="*/ 17 h 2592"/>
                <a:gd name="T4" fmla="*/ 273 w 2778"/>
                <a:gd name="T5" fmla="*/ 30 h 2592"/>
                <a:gd name="T6" fmla="*/ 379 w 2778"/>
                <a:gd name="T7" fmla="*/ 42 h 2592"/>
                <a:gd name="T8" fmla="*/ 484 w 2778"/>
                <a:gd name="T9" fmla="*/ 54 h 2592"/>
                <a:gd name="T10" fmla="*/ 589 w 2778"/>
                <a:gd name="T11" fmla="*/ 65 h 2592"/>
                <a:gd name="T12" fmla="*/ 692 w 2778"/>
                <a:gd name="T13" fmla="*/ 76 h 2592"/>
                <a:gd name="T14" fmla="*/ 793 w 2778"/>
                <a:gd name="T15" fmla="*/ 87 h 2592"/>
                <a:gd name="T16" fmla="*/ 939 w 2778"/>
                <a:gd name="T17" fmla="*/ 104 h 2592"/>
                <a:gd name="T18" fmla="*/ 1126 w 2778"/>
                <a:gd name="T19" fmla="*/ 124 h 2592"/>
                <a:gd name="T20" fmla="*/ 1309 w 2778"/>
                <a:gd name="T21" fmla="*/ 143 h 2592"/>
                <a:gd name="T22" fmla="*/ 1487 w 2778"/>
                <a:gd name="T23" fmla="*/ 163 h 2592"/>
                <a:gd name="T24" fmla="*/ 1658 w 2778"/>
                <a:gd name="T25" fmla="*/ 183 h 2592"/>
                <a:gd name="T26" fmla="*/ 1821 w 2778"/>
                <a:gd name="T27" fmla="*/ 202 h 2592"/>
                <a:gd name="T28" fmla="*/ 1981 w 2778"/>
                <a:gd name="T29" fmla="*/ 219 h 2592"/>
                <a:gd name="T30" fmla="*/ 2136 w 2778"/>
                <a:gd name="T31" fmla="*/ 237 h 2592"/>
                <a:gd name="T32" fmla="*/ 2286 w 2778"/>
                <a:gd name="T33" fmla="*/ 253 h 2592"/>
                <a:gd name="T34" fmla="*/ 2430 w 2778"/>
                <a:gd name="T35" fmla="*/ 269 h 2592"/>
                <a:gd name="T36" fmla="*/ 2571 w 2778"/>
                <a:gd name="T37" fmla="*/ 285 h 2592"/>
                <a:gd name="T38" fmla="*/ 2709 w 2778"/>
                <a:gd name="T39" fmla="*/ 300 h 2592"/>
                <a:gd name="T40" fmla="*/ 2778 w 2778"/>
                <a:gd name="T41" fmla="*/ 432 h 2592"/>
                <a:gd name="T42" fmla="*/ 2778 w 2778"/>
                <a:gd name="T43" fmla="*/ 678 h 2592"/>
                <a:gd name="T44" fmla="*/ 2778 w 2778"/>
                <a:gd name="T45" fmla="*/ 925 h 2592"/>
                <a:gd name="T46" fmla="*/ 2778 w 2778"/>
                <a:gd name="T47" fmla="*/ 1172 h 2592"/>
                <a:gd name="T48" fmla="*/ 2778 w 2778"/>
                <a:gd name="T49" fmla="*/ 1418 h 2592"/>
                <a:gd name="T50" fmla="*/ 2778 w 2778"/>
                <a:gd name="T51" fmla="*/ 1666 h 2592"/>
                <a:gd name="T52" fmla="*/ 2778 w 2778"/>
                <a:gd name="T53" fmla="*/ 1913 h 2592"/>
                <a:gd name="T54" fmla="*/ 2778 w 2778"/>
                <a:gd name="T55" fmla="*/ 2160 h 2592"/>
                <a:gd name="T56" fmla="*/ 2709 w 2778"/>
                <a:gd name="T57" fmla="*/ 2291 h 2592"/>
                <a:gd name="T58" fmla="*/ 2571 w 2778"/>
                <a:gd name="T59" fmla="*/ 2307 h 2592"/>
                <a:gd name="T60" fmla="*/ 2430 w 2778"/>
                <a:gd name="T61" fmla="*/ 2322 h 2592"/>
                <a:gd name="T62" fmla="*/ 2286 w 2778"/>
                <a:gd name="T63" fmla="*/ 2339 h 2592"/>
                <a:gd name="T64" fmla="*/ 2137 w 2778"/>
                <a:gd name="T65" fmla="*/ 2355 h 2592"/>
                <a:gd name="T66" fmla="*/ 1981 w 2778"/>
                <a:gd name="T67" fmla="*/ 2372 h 2592"/>
                <a:gd name="T68" fmla="*/ 1821 w 2778"/>
                <a:gd name="T69" fmla="*/ 2390 h 2592"/>
                <a:gd name="T70" fmla="*/ 1658 w 2778"/>
                <a:gd name="T71" fmla="*/ 2407 h 2592"/>
                <a:gd name="T72" fmla="*/ 1487 w 2778"/>
                <a:gd name="T73" fmla="*/ 2426 h 2592"/>
                <a:gd name="T74" fmla="*/ 1309 w 2778"/>
                <a:gd name="T75" fmla="*/ 2446 h 2592"/>
                <a:gd name="T76" fmla="*/ 1126 w 2778"/>
                <a:gd name="T77" fmla="*/ 2467 h 2592"/>
                <a:gd name="T78" fmla="*/ 939 w 2778"/>
                <a:gd name="T79" fmla="*/ 2488 h 2592"/>
                <a:gd name="T80" fmla="*/ 793 w 2778"/>
                <a:gd name="T81" fmla="*/ 2504 h 2592"/>
                <a:gd name="T82" fmla="*/ 692 w 2778"/>
                <a:gd name="T83" fmla="*/ 2515 h 2592"/>
                <a:gd name="T84" fmla="*/ 589 w 2778"/>
                <a:gd name="T85" fmla="*/ 2526 h 2592"/>
                <a:gd name="T86" fmla="*/ 484 w 2778"/>
                <a:gd name="T87" fmla="*/ 2538 h 2592"/>
                <a:gd name="T88" fmla="*/ 379 w 2778"/>
                <a:gd name="T89" fmla="*/ 2550 h 2592"/>
                <a:gd name="T90" fmla="*/ 272 w 2778"/>
                <a:gd name="T91" fmla="*/ 2561 h 2592"/>
                <a:gd name="T92" fmla="*/ 164 w 2778"/>
                <a:gd name="T93" fmla="*/ 2574 h 2592"/>
                <a:gd name="T94" fmla="*/ 55 w 2778"/>
                <a:gd name="T95" fmla="*/ 2586 h 2592"/>
                <a:gd name="T96" fmla="*/ 0 w 2778"/>
                <a:gd name="T97" fmla="*/ 2431 h 2592"/>
                <a:gd name="T98" fmla="*/ 0 w 2778"/>
                <a:gd name="T99" fmla="*/ 2106 h 2592"/>
                <a:gd name="T100" fmla="*/ 0 w 2778"/>
                <a:gd name="T101" fmla="*/ 1782 h 2592"/>
                <a:gd name="T102" fmla="*/ 0 w 2778"/>
                <a:gd name="T103" fmla="*/ 1458 h 2592"/>
                <a:gd name="T104" fmla="*/ 0 w 2778"/>
                <a:gd name="T105" fmla="*/ 1135 h 2592"/>
                <a:gd name="T106" fmla="*/ 0 w 2778"/>
                <a:gd name="T107" fmla="*/ 811 h 2592"/>
                <a:gd name="T108" fmla="*/ 0 w 2778"/>
                <a:gd name="T109" fmla="*/ 486 h 2592"/>
                <a:gd name="T110" fmla="*/ 0 w 2778"/>
                <a:gd name="T111" fmla="*/ 16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2592">
                  <a:moveTo>
                    <a:pt x="0" y="0"/>
                  </a:moveTo>
                  <a:lnTo>
                    <a:pt x="55" y="6"/>
                  </a:lnTo>
                  <a:lnTo>
                    <a:pt x="110" y="12"/>
                  </a:lnTo>
                  <a:lnTo>
                    <a:pt x="164" y="17"/>
                  </a:lnTo>
                  <a:lnTo>
                    <a:pt x="218" y="23"/>
                  </a:lnTo>
                  <a:lnTo>
                    <a:pt x="273" y="30"/>
                  </a:lnTo>
                  <a:lnTo>
                    <a:pt x="325" y="36"/>
                  </a:lnTo>
                  <a:lnTo>
                    <a:pt x="379" y="42"/>
                  </a:lnTo>
                  <a:lnTo>
                    <a:pt x="432" y="48"/>
                  </a:lnTo>
                  <a:lnTo>
                    <a:pt x="484" y="54"/>
                  </a:lnTo>
                  <a:lnTo>
                    <a:pt x="537" y="59"/>
                  </a:lnTo>
                  <a:lnTo>
                    <a:pt x="589" y="65"/>
                  </a:lnTo>
                  <a:lnTo>
                    <a:pt x="640" y="70"/>
                  </a:lnTo>
                  <a:lnTo>
                    <a:pt x="692" y="76"/>
                  </a:lnTo>
                  <a:lnTo>
                    <a:pt x="743" y="82"/>
                  </a:lnTo>
                  <a:lnTo>
                    <a:pt x="793" y="87"/>
                  </a:lnTo>
                  <a:lnTo>
                    <a:pt x="843" y="93"/>
                  </a:lnTo>
                  <a:lnTo>
                    <a:pt x="939" y="104"/>
                  </a:lnTo>
                  <a:lnTo>
                    <a:pt x="1032" y="113"/>
                  </a:lnTo>
                  <a:lnTo>
                    <a:pt x="1126" y="124"/>
                  </a:lnTo>
                  <a:lnTo>
                    <a:pt x="1218" y="134"/>
                  </a:lnTo>
                  <a:lnTo>
                    <a:pt x="1309" y="143"/>
                  </a:lnTo>
                  <a:lnTo>
                    <a:pt x="1399" y="154"/>
                  </a:lnTo>
                  <a:lnTo>
                    <a:pt x="1487" y="163"/>
                  </a:lnTo>
                  <a:lnTo>
                    <a:pt x="1575" y="174"/>
                  </a:lnTo>
                  <a:lnTo>
                    <a:pt x="1658" y="183"/>
                  </a:lnTo>
                  <a:lnTo>
                    <a:pt x="1739" y="192"/>
                  </a:lnTo>
                  <a:lnTo>
                    <a:pt x="1821" y="202"/>
                  </a:lnTo>
                  <a:lnTo>
                    <a:pt x="1901" y="210"/>
                  </a:lnTo>
                  <a:lnTo>
                    <a:pt x="1981" y="219"/>
                  </a:lnTo>
                  <a:lnTo>
                    <a:pt x="2059" y="227"/>
                  </a:lnTo>
                  <a:lnTo>
                    <a:pt x="2136" y="237"/>
                  </a:lnTo>
                  <a:lnTo>
                    <a:pt x="2213" y="245"/>
                  </a:lnTo>
                  <a:lnTo>
                    <a:pt x="2286" y="253"/>
                  </a:lnTo>
                  <a:lnTo>
                    <a:pt x="2359" y="261"/>
                  </a:lnTo>
                  <a:lnTo>
                    <a:pt x="2430" y="269"/>
                  </a:lnTo>
                  <a:lnTo>
                    <a:pt x="2501" y="276"/>
                  </a:lnTo>
                  <a:lnTo>
                    <a:pt x="2571" y="285"/>
                  </a:lnTo>
                  <a:lnTo>
                    <a:pt x="2640" y="293"/>
                  </a:lnTo>
                  <a:lnTo>
                    <a:pt x="2709" y="300"/>
                  </a:lnTo>
                  <a:lnTo>
                    <a:pt x="2778" y="308"/>
                  </a:lnTo>
                  <a:lnTo>
                    <a:pt x="2778" y="432"/>
                  </a:lnTo>
                  <a:lnTo>
                    <a:pt x="2778" y="554"/>
                  </a:lnTo>
                  <a:lnTo>
                    <a:pt x="2778" y="678"/>
                  </a:lnTo>
                  <a:lnTo>
                    <a:pt x="2778" y="801"/>
                  </a:lnTo>
                  <a:lnTo>
                    <a:pt x="2778" y="925"/>
                  </a:lnTo>
                  <a:lnTo>
                    <a:pt x="2778" y="1049"/>
                  </a:lnTo>
                  <a:lnTo>
                    <a:pt x="2778" y="1172"/>
                  </a:lnTo>
                  <a:lnTo>
                    <a:pt x="2778" y="1295"/>
                  </a:lnTo>
                  <a:lnTo>
                    <a:pt x="2778" y="1418"/>
                  </a:lnTo>
                  <a:lnTo>
                    <a:pt x="2778" y="1542"/>
                  </a:lnTo>
                  <a:lnTo>
                    <a:pt x="2778" y="1666"/>
                  </a:lnTo>
                  <a:lnTo>
                    <a:pt x="2778" y="1789"/>
                  </a:lnTo>
                  <a:lnTo>
                    <a:pt x="2778" y="1913"/>
                  </a:lnTo>
                  <a:lnTo>
                    <a:pt x="2778" y="2036"/>
                  </a:lnTo>
                  <a:lnTo>
                    <a:pt x="2778" y="2160"/>
                  </a:lnTo>
                  <a:lnTo>
                    <a:pt x="2778" y="2284"/>
                  </a:lnTo>
                  <a:lnTo>
                    <a:pt x="2709" y="2291"/>
                  </a:lnTo>
                  <a:lnTo>
                    <a:pt x="2640" y="2299"/>
                  </a:lnTo>
                  <a:lnTo>
                    <a:pt x="2571" y="2307"/>
                  </a:lnTo>
                  <a:lnTo>
                    <a:pt x="2501" y="2314"/>
                  </a:lnTo>
                  <a:lnTo>
                    <a:pt x="2430" y="2322"/>
                  </a:lnTo>
                  <a:lnTo>
                    <a:pt x="2359" y="2330"/>
                  </a:lnTo>
                  <a:lnTo>
                    <a:pt x="2286" y="2339"/>
                  </a:lnTo>
                  <a:lnTo>
                    <a:pt x="2214" y="2347"/>
                  </a:lnTo>
                  <a:lnTo>
                    <a:pt x="2137" y="2355"/>
                  </a:lnTo>
                  <a:lnTo>
                    <a:pt x="2059" y="2363"/>
                  </a:lnTo>
                  <a:lnTo>
                    <a:pt x="1981" y="2372"/>
                  </a:lnTo>
                  <a:lnTo>
                    <a:pt x="1901" y="2381"/>
                  </a:lnTo>
                  <a:lnTo>
                    <a:pt x="1821" y="2390"/>
                  </a:lnTo>
                  <a:lnTo>
                    <a:pt x="1739" y="2398"/>
                  </a:lnTo>
                  <a:lnTo>
                    <a:pt x="1658" y="2407"/>
                  </a:lnTo>
                  <a:lnTo>
                    <a:pt x="1575" y="2417"/>
                  </a:lnTo>
                  <a:lnTo>
                    <a:pt x="1487" y="2426"/>
                  </a:lnTo>
                  <a:lnTo>
                    <a:pt x="1399" y="2435"/>
                  </a:lnTo>
                  <a:lnTo>
                    <a:pt x="1309" y="2446"/>
                  </a:lnTo>
                  <a:lnTo>
                    <a:pt x="1218" y="2456"/>
                  </a:lnTo>
                  <a:lnTo>
                    <a:pt x="1126" y="2467"/>
                  </a:lnTo>
                  <a:lnTo>
                    <a:pt x="1032" y="2477"/>
                  </a:lnTo>
                  <a:lnTo>
                    <a:pt x="939" y="2488"/>
                  </a:lnTo>
                  <a:lnTo>
                    <a:pt x="843" y="2498"/>
                  </a:lnTo>
                  <a:lnTo>
                    <a:pt x="793" y="2504"/>
                  </a:lnTo>
                  <a:lnTo>
                    <a:pt x="743" y="2510"/>
                  </a:lnTo>
                  <a:lnTo>
                    <a:pt x="692" y="2515"/>
                  </a:lnTo>
                  <a:lnTo>
                    <a:pt x="640" y="2521"/>
                  </a:lnTo>
                  <a:lnTo>
                    <a:pt x="589" y="2526"/>
                  </a:lnTo>
                  <a:lnTo>
                    <a:pt x="537" y="2532"/>
                  </a:lnTo>
                  <a:lnTo>
                    <a:pt x="484" y="2538"/>
                  </a:lnTo>
                  <a:lnTo>
                    <a:pt x="432" y="2544"/>
                  </a:lnTo>
                  <a:lnTo>
                    <a:pt x="379" y="2550"/>
                  </a:lnTo>
                  <a:lnTo>
                    <a:pt x="325" y="2556"/>
                  </a:lnTo>
                  <a:lnTo>
                    <a:pt x="272" y="2561"/>
                  </a:lnTo>
                  <a:lnTo>
                    <a:pt x="218" y="2568"/>
                  </a:lnTo>
                  <a:lnTo>
                    <a:pt x="164" y="2574"/>
                  </a:lnTo>
                  <a:lnTo>
                    <a:pt x="110" y="2580"/>
                  </a:lnTo>
                  <a:lnTo>
                    <a:pt x="55" y="2586"/>
                  </a:lnTo>
                  <a:lnTo>
                    <a:pt x="0" y="2592"/>
                  </a:lnTo>
                  <a:lnTo>
                    <a:pt x="0" y="2431"/>
                  </a:lnTo>
                  <a:lnTo>
                    <a:pt x="0" y="2269"/>
                  </a:lnTo>
                  <a:lnTo>
                    <a:pt x="0" y="2106"/>
                  </a:lnTo>
                  <a:lnTo>
                    <a:pt x="0" y="1944"/>
                  </a:lnTo>
                  <a:lnTo>
                    <a:pt x="0" y="1782"/>
                  </a:lnTo>
                  <a:lnTo>
                    <a:pt x="0" y="1620"/>
                  </a:lnTo>
                  <a:lnTo>
                    <a:pt x="0" y="1458"/>
                  </a:lnTo>
                  <a:lnTo>
                    <a:pt x="0" y="1297"/>
                  </a:lnTo>
                  <a:lnTo>
                    <a:pt x="0" y="1135"/>
                  </a:lnTo>
                  <a:lnTo>
                    <a:pt x="0" y="973"/>
                  </a:lnTo>
                  <a:lnTo>
                    <a:pt x="0" y="811"/>
                  </a:lnTo>
                  <a:lnTo>
                    <a:pt x="0" y="649"/>
                  </a:lnTo>
                  <a:lnTo>
                    <a:pt x="0" y="486"/>
                  </a:lnTo>
                  <a:lnTo>
                    <a:pt x="0" y="324"/>
                  </a:lnTo>
                  <a:lnTo>
                    <a:pt x="0" y="162"/>
                  </a:lnTo>
                  <a:lnTo>
                    <a:pt x="0" y="0"/>
                  </a:ln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42" name="组合 41">
            <a:extLst>
              <a:ext uri="{FF2B5EF4-FFF2-40B4-BE49-F238E27FC236}">
                <a16:creationId xmlns="" xmlns:a16="http://schemas.microsoft.com/office/drawing/2014/main" id="{086A81A6-26BC-44A7-8DCA-25F679C12CF6}"/>
              </a:ext>
            </a:extLst>
          </p:cNvPr>
          <p:cNvGrpSpPr>
            <a:grpSpLocks noChangeAspect="1"/>
          </p:cNvGrpSpPr>
          <p:nvPr/>
        </p:nvGrpSpPr>
        <p:grpSpPr>
          <a:xfrm>
            <a:off x="4513" y="3982823"/>
            <a:ext cx="4737499" cy="1054752"/>
            <a:chOff x="0" y="4183426"/>
            <a:chExt cx="4738733" cy="1055027"/>
          </a:xfrm>
          <a:solidFill>
            <a:srgbClr val="DEBF88"/>
          </a:solidFill>
          <a:effectLst>
            <a:outerShdw blurRad="50800" dist="38100" dir="2700000" algn="tl" rotWithShape="0">
              <a:prstClr val="black">
                <a:alpha val="40000"/>
              </a:prstClr>
            </a:outerShdw>
          </a:effectLst>
        </p:grpSpPr>
        <p:sp>
          <p:nvSpPr>
            <p:cNvPr id="43" name="Freeform 21">
              <a:extLst>
                <a:ext uri="{FF2B5EF4-FFF2-40B4-BE49-F238E27FC236}">
                  <a16:creationId xmlns="" xmlns:a16="http://schemas.microsoft.com/office/drawing/2014/main" id="{45478547-1B85-4D93-AE90-ACB4D8632E5B}"/>
                </a:ext>
              </a:extLst>
            </p:cNvPr>
            <p:cNvSpPr>
              <a:spLocks noChangeAspect="1"/>
            </p:cNvSpPr>
            <p:nvPr/>
          </p:nvSpPr>
          <p:spPr bwMode="auto">
            <a:xfrm>
              <a:off x="823870" y="4183426"/>
              <a:ext cx="3914863" cy="844615"/>
            </a:xfrm>
            <a:custGeom>
              <a:avLst/>
              <a:gdLst>
                <a:gd name="T0" fmla="*/ 0 w 13212"/>
                <a:gd name="T1" fmla="*/ 435 h 2847"/>
                <a:gd name="T2" fmla="*/ 11769 w 13212"/>
                <a:gd name="T3" fmla="*/ 435 h 2847"/>
                <a:gd name="T4" fmla="*/ 11769 w 13212"/>
                <a:gd name="T5" fmla="*/ 79 h 2847"/>
                <a:gd name="T6" fmla="*/ 11770 w 13212"/>
                <a:gd name="T7" fmla="*/ 66 h 2847"/>
                <a:gd name="T8" fmla="*/ 11773 w 13212"/>
                <a:gd name="T9" fmla="*/ 55 h 2847"/>
                <a:gd name="T10" fmla="*/ 11777 w 13212"/>
                <a:gd name="T11" fmla="*/ 44 h 2847"/>
                <a:gd name="T12" fmla="*/ 11783 w 13212"/>
                <a:gd name="T13" fmla="*/ 34 h 2847"/>
                <a:gd name="T14" fmla="*/ 11790 w 13212"/>
                <a:gd name="T15" fmla="*/ 25 h 2847"/>
                <a:gd name="T16" fmla="*/ 11798 w 13212"/>
                <a:gd name="T17" fmla="*/ 17 h 2847"/>
                <a:gd name="T18" fmla="*/ 11808 w 13212"/>
                <a:gd name="T19" fmla="*/ 10 h 2847"/>
                <a:gd name="T20" fmla="*/ 11818 w 13212"/>
                <a:gd name="T21" fmla="*/ 5 h 2847"/>
                <a:gd name="T22" fmla="*/ 11830 w 13212"/>
                <a:gd name="T23" fmla="*/ 2 h 2847"/>
                <a:gd name="T24" fmla="*/ 11841 w 13212"/>
                <a:gd name="T25" fmla="*/ 0 h 2847"/>
                <a:gd name="T26" fmla="*/ 11853 w 13212"/>
                <a:gd name="T27" fmla="*/ 0 h 2847"/>
                <a:gd name="T28" fmla="*/ 11865 w 13212"/>
                <a:gd name="T29" fmla="*/ 1 h 2847"/>
                <a:gd name="T30" fmla="*/ 11875 w 13212"/>
                <a:gd name="T31" fmla="*/ 3 h 2847"/>
                <a:gd name="T32" fmla="*/ 11886 w 13212"/>
                <a:gd name="T33" fmla="*/ 8 h 2847"/>
                <a:gd name="T34" fmla="*/ 11896 w 13212"/>
                <a:gd name="T35" fmla="*/ 15 h 2847"/>
                <a:gd name="T36" fmla="*/ 11906 w 13212"/>
                <a:gd name="T37" fmla="*/ 23 h 2847"/>
                <a:gd name="T38" fmla="*/ 13146 w 13212"/>
                <a:gd name="T39" fmla="*/ 1263 h 2847"/>
                <a:gd name="T40" fmla="*/ 13161 w 13212"/>
                <a:gd name="T41" fmla="*/ 1280 h 2847"/>
                <a:gd name="T42" fmla="*/ 13175 w 13212"/>
                <a:gd name="T43" fmla="*/ 1298 h 2847"/>
                <a:gd name="T44" fmla="*/ 13185 w 13212"/>
                <a:gd name="T45" fmla="*/ 1317 h 2847"/>
                <a:gd name="T46" fmla="*/ 13195 w 13212"/>
                <a:gd name="T47" fmla="*/ 1337 h 2847"/>
                <a:gd name="T48" fmla="*/ 13203 w 13212"/>
                <a:gd name="T49" fmla="*/ 1358 h 2847"/>
                <a:gd name="T50" fmla="*/ 13207 w 13212"/>
                <a:gd name="T51" fmla="*/ 1379 h 2847"/>
                <a:gd name="T52" fmla="*/ 13211 w 13212"/>
                <a:gd name="T53" fmla="*/ 1401 h 2847"/>
                <a:gd name="T54" fmla="*/ 13212 w 13212"/>
                <a:gd name="T55" fmla="*/ 1422 h 2847"/>
                <a:gd name="T56" fmla="*/ 13211 w 13212"/>
                <a:gd name="T57" fmla="*/ 1445 h 2847"/>
                <a:gd name="T58" fmla="*/ 13207 w 13212"/>
                <a:gd name="T59" fmla="*/ 1466 h 2847"/>
                <a:gd name="T60" fmla="*/ 13203 w 13212"/>
                <a:gd name="T61" fmla="*/ 1488 h 2847"/>
                <a:gd name="T62" fmla="*/ 13195 w 13212"/>
                <a:gd name="T63" fmla="*/ 1509 h 2847"/>
                <a:gd name="T64" fmla="*/ 13185 w 13212"/>
                <a:gd name="T65" fmla="*/ 1529 h 2847"/>
                <a:gd name="T66" fmla="*/ 13175 w 13212"/>
                <a:gd name="T67" fmla="*/ 1547 h 2847"/>
                <a:gd name="T68" fmla="*/ 13161 w 13212"/>
                <a:gd name="T69" fmla="*/ 1566 h 2847"/>
                <a:gd name="T70" fmla="*/ 13146 w 13212"/>
                <a:gd name="T71" fmla="*/ 1583 h 2847"/>
                <a:gd name="T72" fmla="*/ 11906 w 13212"/>
                <a:gd name="T73" fmla="*/ 2823 h 2847"/>
                <a:gd name="T74" fmla="*/ 11896 w 13212"/>
                <a:gd name="T75" fmla="*/ 2831 h 2847"/>
                <a:gd name="T76" fmla="*/ 11886 w 13212"/>
                <a:gd name="T77" fmla="*/ 2837 h 2847"/>
                <a:gd name="T78" fmla="*/ 11875 w 13212"/>
                <a:gd name="T79" fmla="*/ 2842 h 2847"/>
                <a:gd name="T80" fmla="*/ 11865 w 13212"/>
                <a:gd name="T81" fmla="*/ 2845 h 2847"/>
                <a:gd name="T82" fmla="*/ 11853 w 13212"/>
                <a:gd name="T83" fmla="*/ 2847 h 2847"/>
                <a:gd name="T84" fmla="*/ 11841 w 13212"/>
                <a:gd name="T85" fmla="*/ 2847 h 2847"/>
                <a:gd name="T86" fmla="*/ 11830 w 13212"/>
                <a:gd name="T87" fmla="*/ 2844 h 2847"/>
                <a:gd name="T88" fmla="*/ 11818 w 13212"/>
                <a:gd name="T89" fmla="*/ 2841 h 2847"/>
                <a:gd name="T90" fmla="*/ 11808 w 13212"/>
                <a:gd name="T91" fmla="*/ 2835 h 2847"/>
                <a:gd name="T92" fmla="*/ 11798 w 13212"/>
                <a:gd name="T93" fmla="*/ 2828 h 2847"/>
                <a:gd name="T94" fmla="*/ 11790 w 13212"/>
                <a:gd name="T95" fmla="*/ 2821 h 2847"/>
                <a:gd name="T96" fmla="*/ 11783 w 13212"/>
                <a:gd name="T97" fmla="*/ 2812 h 2847"/>
                <a:gd name="T98" fmla="*/ 11777 w 13212"/>
                <a:gd name="T99" fmla="*/ 2801 h 2847"/>
                <a:gd name="T100" fmla="*/ 11773 w 13212"/>
                <a:gd name="T101" fmla="*/ 2791 h 2847"/>
                <a:gd name="T102" fmla="*/ 11770 w 13212"/>
                <a:gd name="T103" fmla="*/ 2779 h 2847"/>
                <a:gd name="T104" fmla="*/ 11769 w 13212"/>
                <a:gd name="T105" fmla="*/ 2767 h 2847"/>
                <a:gd name="T106" fmla="*/ 11769 w 13212"/>
                <a:gd name="T107" fmla="*/ 2410 h 2847"/>
                <a:gd name="T108" fmla="*/ 0 w 13212"/>
                <a:gd name="T109" fmla="*/ 2410 h 2847"/>
                <a:gd name="T110" fmla="*/ 0 w 13212"/>
                <a:gd name="T111" fmla="*/ 435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12" h="2847">
                  <a:moveTo>
                    <a:pt x="0" y="435"/>
                  </a:moveTo>
                  <a:lnTo>
                    <a:pt x="11769" y="435"/>
                  </a:lnTo>
                  <a:lnTo>
                    <a:pt x="11769" y="79"/>
                  </a:lnTo>
                  <a:lnTo>
                    <a:pt x="11770" y="66"/>
                  </a:lnTo>
                  <a:lnTo>
                    <a:pt x="11773" y="55"/>
                  </a:lnTo>
                  <a:lnTo>
                    <a:pt x="11777" y="44"/>
                  </a:lnTo>
                  <a:lnTo>
                    <a:pt x="11783" y="34"/>
                  </a:lnTo>
                  <a:lnTo>
                    <a:pt x="11790" y="25"/>
                  </a:lnTo>
                  <a:lnTo>
                    <a:pt x="11798" y="17"/>
                  </a:lnTo>
                  <a:lnTo>
                    <a:pt x="11808" y="10"/>
                  </a:lnTo>
                  <a:lnTo>
                    <a:pt x="11818" y="5"/>
                  </a:lnTo>
                  <a:lnTo>
                    <a:pt x="11830" y="2"/>
                  </a:lnTo>
                  <a:lnTo>
                    <a:pt x="11841" y="0"/>
                  </a:lnTo>
                  <a:lnTo>
                    <a:pt x="11853" y="0"/>
                  </a:lnTo>
                  <a:lnTo>
                    <a:pt x="11865" y="1"/>
                  </a:lnTo>
                  <a:lnTo>
                    <a:pt x="11875" y="3"/>
                  </a:lnTo>
                  <a:lnTo>
                    <a:pt x="11886" y="8"/>
                  </a:lnTo>
                  <a:lnTo>
                    <a:pt x="11896" y="15"/>
                  </a:lnTo>
                  <a:lnTo>
                    <a:pt x="11906" y="23"/>
                  </a:lnTo>
                  <a:lnTo>
                    <a:pt x="13146" y="1263"/>
                  </a:lnTo>
                  <a:lnTo>
                    <a:pt x="13161" y="1280"/>
                  </a:lnTo>
                  <a:lnTo>
                    <a:pt x="13175" y="1298"/>
                  </a:lnTo>
                  <a:lnTo>
                    <a:pt x="13185" y="1317"/>
                  </a:lnTo>
                  <a:lnTo>
                    <a:pt x="13195" y="1337"/>
                  </a:lnTo>
                  <a:lnTo>
                    <a:pt x="13203" y="1358"/>
                  </a:lnTo>
                  <a:lnTo>
                    <a:pt x="13207" y="1379"/>
                  </a:lnTo>
                  <a:lnTo>
                    <a:pt x="13211" y="1401"/>
                  </a:lnTo>
                  <a:lnTo>
                    <a:pt x="13212" y="1422"/>
                  </a:lnTo>
                  <a:lnTo>
                    <a:pt x="13211" y="1445"/>
                  </a:lnTo>
                  <a:lnTo>
                    <a:pt x="13207" y="1466"/>
                  </a:lnTo>
                  <a:lnTo>
                    <a:pt x="13203" y="1488"/>
                  </a:lnTo>
                  <a:lnTo>
                    <a:pt x="13195" y="1509"/>
                  </a:lnTo>
                  <a:lnTo>
                    <a:pt x="13185" y="1529"/>
                  </a:lnTo>
                  <a:lnTo>
                    <a:pt x="13175" y="1547"/>
                  </a:lnTo>
                  <a:lnTo>
                    <a:pt x="13161" y="1566"/>
                  </a:lnTo>
                  <a:lnTo>
                    <a:pt x="13146" y="1583"/>
                  </a:lnTo>
                  <a:lnTo>
                    <a:pt x="11906" y="2823"/>
                  </a:lnTo>
                  <a:lnTo>
                    <a:pt x="11896" y="2831"/>
                  </a:lnTo>
                  <a:lnTo>
                    <a:pt x="11886" y="2837"/>
                  </a:lnTo>
                  <a:lnTo>
                    <a:pt x="11875" y="2842"/>
                  </a:lnTo>
                  <a:lnTo>
                    <a:pt x="11865" y="2845"/>
                  </a:lnTo>
                  <a:lnTo>
                    <a:pt x="11853" y="2847"/>
                  </a:lnTo>
                  <a:lnTo>
                    <a:pt x="11841" y="2847"/>
                  </a:lnTo>
                  <a:lnTo>
                    <a:pt x="11830" y="2844"/>
                  </a:lnTo>
                  <a:lnTo>
                    <a:pt x="11818" y="2841"/>
                  </a:lnTo>
                  <a:lnTo>
                    <a:pt x="11808" y="2835"/>
                  </a:lnTo>
                  <a:lnTo>
                    <a:pt x="11798" y="2828"/>
                  </a:lnTo>
                  <a:lnTo>
                    <a:pt x="11790" y="2821"/>
                  </a:lnTo>
                  <a:lnTo>
                    <a:pt x="11783" y="2812"/>
                  </a:lnTo>
                  <a:lnTo>
                    <a:pt x="11777" y="2801"/>
                  </a:lnTo>
                  <a:lnTo>
                    <a:pt x="11773" y="2791"/>
                  </a:lnTo>
                  <a:lnTo>
                    <a:pt x="11770" y="2779"/>
                  </a:lnTo>
                  <a:lnTo>
                    <a:pt x="11769" y="2767"/>
                  </a:lnTo>
                  <a:lnTo>
                    <a:pt x="11769" y="2410"/>
                  </a:lnTo>
                  <a:lnTo>
                    <a:pt x="0" y="2410"/>
                  </a:lnTo>
                  <a:lnTo>
                    <a:pt x="0" y="435"/>
                  </a:lnTo>
                  <a:close/>
                </a:path>
              </a:pathLst>
            </a:custGeom>
            <a:solidFill>
              <a:srgbClr val="EFA32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28489F"/>
                </a:solidFill>
                <a:latin typeface="字魂105号-简雅黑" panose="00000500000000000000" pitchFamily="2" charset="-122"/>
              </a:endParaRPr>
            </a:p>
          </p:txBody>
        </p:sp>
        <p:sp>
          <p:nvSpPr>
            <p:cNvPr id="44" name="Freeform 26">
              <a:extLst>
                <a:ext uri="{FF2B5EF4-FFF2-40B4-BE49-F238E27FC236}">
                  <a16:creationId xmlns="" xmlns:a16="http://schemas.microsoft.com/office/drawing/2014/main" id="{69DB7D95-8C4E-4EF3-8C65-154226F6F702}"/>
                </a:ext>
              </a:extLst>
            </p:cNvPr>
            <p:cNvSpPr>
              <a:spLocks noChangeAspect="1"/>
            </p:cNvSpPr>
            <p:nvPr/>
          </p:nvSpPr>
          <p:spPr bwMode="auto">
            <a:xfrm>
              <a:off x="0" y="4315304"/>
              <a:ext cx="823870" cy="923149"/>
            </a:xfrm>
            <a:custGeom>
              <a:avLst/>
              <a:gdLst>
                <a:gd name="T0" fmla="*/ 55 w 2778"/>
                <a:gd name="T1" fmla="*/ 515 h 3117"/>
                <a:gd name="T2" fmla="*/ 164 w 2778"/>
                <a:gd name="T3" fmla="*/ 495 h 3117"/>
                <a:gd name="T4" fmla="*/ 272 w 2778"/>
                <a:gd name="T5" fmla="*/ 474 h 3117"/>
                <a:gd name="T6" fmla="*/ 379 w 2778"/>
                <a:gd name="T7" fmla="*/ 454 h 3117"/>
                <a:gd name="T8" fmla="*/ 484 w 2778"/>
                <a:gd name="T9" fmla="*/ 435 h 3117"/>
                <a:gd name="T10" fmla="*/ 589 w 2778"/>
                <a:gd name="T11" fmla="*/ 415 h 3117"/>
                <a:gd name="T12" fmla="*/ 692 w 2778"/>
                <a:gd name="T13" fmla="*/ 395 h 3117"/>
                <a:gd name="T14" fmla="*/ 793 w 2778"/>
                <a:gd name="T15" fmla="*/ 375 h 3117"/>
                <a:gd name="T16" fmla="*/ 939 w 2778"/>
                <a:gd name="T17" fmla="*/ 347 h 3117"/>
                <a:gd name="T18" fmla="*/ 1126 w 2778"/>
                <a:gd name="T19" fmla="*/ 312 h 3117"/>
                <a:gd name="T20" fmla="*/ 1309 w 2778"/>
                <a:gd name="T21" fmla="*/ 277 h 3117"/>
                <a:gd name="T22" fmla="*/ 1487 w 2778"/>
                <a:gd name="T23" fmla="*/ 243 h 3117"/>
                <a:gd name="T24" fmla="*/ 1658 w 2778"/>
                <a:gd name="T25" fmla="*/ 211 h 3117"/>
                <a:gd name="T26" fmla="*/ 1821 w 2778"/>
                <a:gd name="T27" fmla="*/ 180 h 3117"/>
                <a:gd name="T28" fmla="*/ 1981 w 2778"/>
                <a:gd name="T29" fmla="*/ 150 h 3117"/>
                <a:gd name="T30" fmla="*/ 2137 w 2778"/>
                <a:gd name="T31" fmla="*/ 121 h 3117"/>
                <a:gd name="T32" fmla="*/ 2286 w 2778"/>
                <a:gd name="T33" fmla="*/ 93 h 3117"/>
                <a:gd name="T34" fmla="*/ 2430 w 2778"/>
                <a:gd name="T35" fmla="*/ 65 h 3117"/>
                <a:gd name="T36" fmla="*/ 2571 w 2778"/>
                <a:gd name="T37" fmla="*/ 38 h 3117"/>
                <a:gd name="T38" fmla="*/ 2709 w 2778"/>
                <a:gd name="T39" fmla="*/ 12 h 3117"/>
                <a:gd name="T40" fmla="*/ 2778 w 2778"/>
                <a:gd name="T41" fmla="*/ 123 h 3117"/>
                <a:gd name="T42" fmla="*/ 2778 w 2778"/>
                <a:gd name="T43" fmla="*/ 369 h 3117"/>
                <a:gd name="T44" fmla="*/ 2778 w 2778"/>
                <a:gd name="T45" fmla="*/ 617 h 3117"/>
                <a:gd name="T46" fmla="*/ 2778 w 2778"/>
                <a:gd name="T47" fmla="*/ 864 h 3117"/>
                <a:gd name="T48" fmla="*/ 2778 w 2778"/>
                <a:gd name="T49" fmla="*/ 1110 h 3117"/>
                <a:gd name="T50" fmla="*/ 2778 w 2778"/>
                <a:gd name="T51" fmla="*/ 1356 h 3117"/>
                <a:gd name="T52" fmla="*/ 2778 w 2778"/>
                <a:gd name="T53" fmla="*/ 1603 h 3117"/>
                <a:gd name="T54" fmla="*/ 2778 w 2778"/>
                <a:gd name="T55" fmla="*/ 1849 h 3117"/>
                <a:gd name="T56" fmla="*/ 2710 w 2778"/>
                <a:gd name="T57" fmla="*/ 2001 h 3117"/>
                <a:gd name="T58" fmla="*/ 2571 w 2778"/>
                <a:gd name="T59" fmla="*/ 2058 h 3117"/>
                <a:gd name="T60" fmla="*/ 2430 w 2778"/>
                <a:gd name="T61" fmla="*/ 2117 h 3117"/>
                <a:gd name="T62" fmla="*/ 2286 w 2778"/>
                <a:gd name="T63" fmla="*/ 2176 h 3117"/>
                <a:gd name="T64" fmla="*/ 2137 w 2778"/>
                <a:gd name="T65" fmla="*/ 2238 h 3117"/>
                <a:gd name="T66" fmla="*/ 1981 w 2778"/>
                <a:gd name="T67" fmla="*/ 2302 h 3117"/>
                <a:gd name="T68" fmla="*/ 1821 w 2778"/>
                <a:gd name="T69" fmla="*/ 2367 h 3117"/>
                <a:gd name="T70" fmla="*/ 1658 w 2778"/>
                <a:gd name="T71" fmla="*/ 2434 h 3117"/>
                <a:gd name="T72" fmla="*/ 1487 w 2778"/>
                <a:gd name="T73" fmla="*/ 2504 h 3117"/>
                <a:gd name="T74" fmla="*/ 1309 w 2778"/>
                <a:gd name="T75" fmla="*/ 2578 h 3117"/>
                <a:gd name="T76" fmla="*/ 1126 w 2778"/>
                <a:gd name="T77" fmla="*/ 2654 h 3117"/>
                <a:gd name="T78" fmla="*/ 939 w 2778"/>
                <a:gd name="T79" fmla="*/ 2732 h 3117"/>
                <a:gd name="T80" fmla="*/ 793 w 2778"/>
                <a:gd name="T81" fmla="*/ 2792 h 3117"/>
                <a:gd name="T82" fmla="*/ 692 w 2778"/>
                <a:gd name="T83" fmla="*/ 2834 h 3117"/>
                <a:gd name="T84" fmla="*/ 589 w 2778"/>
                <a:gd name="T85" fmla="*/ 2876 h 3117"/>
                <a:gd name="T86" fmla="*/ 484 w 2778"/>
                <a:gd name="T87" fmla="*/ 2919 h 3117"/>
                <a:gd name="T88" fmla="*/ 379 w 2778"/>
                <a:gd name="T89" fmla="*/ 2962 h 3117"/>
                <a:gd name="T90" fmla="*/ 272 w 2778"/>
                <a:gd name="T91" fmla="*/ 3005 h 3117"/>
                <a:gd name="T92" fmla="*/ 164 w 2778"/>
                <a:gd name="T93" fmla="*/ 3050 h 3117"/>
                <a:gd name="T94" fmla="*/ 55 w 2778"/>
                <a:gd name="T95" fmla="*/ 3094 h 3117"/>
                <a:gd name="T96" fmla="*/ 0 w 2778"/>
                <a:gd name="T97" fmla="*/ 2955 h 3117"/>
                <a:gd name="T98" fmla="*/ 0 w 2778"/>
                <a:gd name="T99" fmla="*/ 2632 h 3117"/>
                <a:gd name="T100" fmla="*/ 0 w 2778"/>
                <a:gd name="T101" fmla="*/ 2308 h 3117"/>
                <a:gd name="T102" fmla="*/ 0 w 2778"/>
                <a:gd name="T103" fmla="*/ 1984 h 3117"/>
                <a:gd name="T104" fmla="*/ 0 w 2778"/>
                <a:gd name="T105" fmla="*/ 1660 h 3117"/>
                <a:gd name="T106" fmla="*/ 0 w 2778"/>
                <a:gd name="T107" fmla="*/ 1336 h 3117"/>
                <a:gd name="T108" fmla="*/ 0 w 2778"/>
                <a:gd name="T109" fmla="*/ 1012 h 3117"/>
                <a:gd name="T110" fmla="*/ 0 w 2778"/>
                <a:gd name="T111" fmla="*/ 688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117">
                  <a:moveTo>
                    <a:pt x="0" y="526"/>
                  </a:moveTo>
                  <a:lnTo>
                    <a:pt x="55" y="515"/>
                  </a:lnTo>
                  <a:lnTo>
                    <a:pt x="110" y="506"/>
                  </a:lnTo>
                  <a:lnTo>
                    <a:pt x="164" y="495"/>
                  </a:lnTo>
                  <a:lnTo>
                    <a:pt x="218" y="485"/>
                  </a:lnTo>
                  <a:lnTo>
                    <a:pt x="272" y="474"/>
                  </a:lnTo>
                  <a:lnTo>
                    <a:pt x="325" y="464"/>
                  </a:lnTo>
                  <a:lnTo>
                    <a:pt x="379" y="454"/>
                  </a:lnTo>
                  <a:lnTo>
                    <a:pt x="432" y="444"/>
                  </a:lnTo>
                  <a:lnTo>
                    <a:pt x="484" y="435"/>
                  </a:lnTo>
                  <a:lnTo>
                    <a:pt x="537" y="424"/>
                  </a:lnTo>
                  <a:lnTo>
                    <a:pt x="589" y="415"/>
                  </a:lnTo>
                  <a:lnTo>
                    <a:pt x="640" y="404"/>
                  </a:lnTo>
                  <a:lnTo>
                    <a:pt x="692" y="395"/>
                  </a:lnTo>
                  <a:lnTo>
                    <a:pt x="743" y="386"/>
                  </a:lnTo>
                  <a:lnTo>
                    <a:pt x="793" y="375"/>
                  </a:lnTo>
                  <a:lnTo>
                    <a:pt x="843" y="366"/>
                  </a:lnTo>
                  <a:lnTo>
                    <a:pt x="939" y="347"/>
                  </a:lnTo>
                  <a:lnTo>
                    <a:pt x="1032" y="330"/>
                  </a:lnTo>
                  <a:lnTo>
                    <a:pt x="1126" y="312"/>
                  </a:lnTo>
                  <a:lnTo>
                    <a:pt x="1218" y="295"/>
                  </a:lnTo>
                  <a:lnTo>
                    <a:pt x="1309" y="277"/>
                  </a:lnTo>
                  <a:lnTo>
                    <a:pt x="1399" y="260"/>
                  </a:lnTo>
                  <a:lnTo>
                    <a:pt x="1487" y="243"/>
                  </a:lnTo>
                  <a:lnTo>
                    <a:pt x="1575" y="227"/>
                  </a:lnTo>
                  <a:lnTo>
                    <a:pt x="1658" y="211"/>
                  </a:lnTo>
                  <a:lnTo>
                    <a:pt x="1739" y="196"/>
                  </a:lnTo>
                  <a:lnTo>
                    <a:pt x="1821" y="180"/>
                  </a:lnTo>
                  <a:lnTo>
                    <a:pt x="1901" y="165"/>
                  </a:lnTo>
                  <a:lnTo>
                    <a:pt x="1981" y="150"/>
                  </a:lnTo>
                  <a:lnTo>
                    <a:pt x="2059" y="136"/>
                  </a:lnTo>
                  <a:lnTo>
                    <a:pt x="2137" y="121"/>
                  </a:lnTo>
                  <a:lnTo>
                    <a:pt x="2214" y="106"/>
                  </a:lnTo>
                  <a:lnTo>
                    <a:pt x="2286" y="93"/>
                  </a:lnTo>
                  <a:lnTo>
                    <a:pt x="2359" y="79"/>
                  </a:lnTo>
                  <a:lnTo>
                    <a:pt x="2430" y="65"/>
                  </a:lnTo>
                  <a:lnTo>
                    <a:pt x="2501" y="52"/>
                  </a:lnTo>
                  <a:lnTo>
                    <a:pt x="2571" y="38"/>
                  </a:lnTo>
                  <a:lnTo>
                    <a:pt x="2641" y="25"/>
                  </a:lnTo>
                  <a:lnTo>
                    <a:pt x="2709" y="12"/>
                  </a:lnTo>
                  <a:lnTo>
                    <a:pt x="2778" y="0"/>
                  </a:lnTo>
                  <a:lnTo>
                    <a:pt x="2778" y="123"/>
                  </a:lnTo>
                  <a:lnTo>
                    <a:pt x="2778" y="247"/>
                  </a:lnTo>
                  <a:lnTo>
                    <a:pt x="2778" y="369"/>
                  </a:lnTo>
                  <a:lnTo>
                    <a:pt x="2778" y="493"/>
                  </a:lnTo>
                  <a:lnTo>
                    <a:pt x="2778" y="617"/>
                  </a:lnTo>
                  <a:lnTo>
                    <a:pt x="2778" y="740"/>
                  </a:lnTo>
                  <a:lnTo>
                    <a:pt x="2778" y="864"/>
                  </a:lnTo>
                  <a:lnTo>
                    <a:pt x="2778" y="986"/>
                  </a:lnTo>
                  <a:lnTo>
                    <a:pt x="2778" y="1110"/>
                  </a:lnTo>
                  <a:lnTo>
                    <a:pt x="2778" y="1234"/>
                  </a:lnTo>
                  <a:lnTo>
                    <a:pt x="2778" y="1356"/>
                  </a:lnTo>
                  <a:lnTo>
                    <a:pt x="2778" y="1480"/>
                  </a:lnTo>
                  <a:lnTo>
                    <a:pt x="2778" y="1603"/>
                  </a:lnTo>
                  <a:lnTo>
                    <a:pt x="2778" y="1726"/>
                  </a:lnTo>
                  <a:lnTo>
                    <a:pt x="2778" y="1849"/>
                  </a:lnTo>
                  <a:lnTo>
                    <a:pt x="2778" y="1973"/>
                  </a:lnTo>
                  <a:lnTo>
                    <a:pt x="2710" y="2001"/>
                  </a:lnTo>
                  <a:lnTo>
                    <a:pt x="2641" y="2029"/>
                  </a:lnTo>
                  <a:lnTo>
                    <a:pt x="2571" y="2058"/>
                  </a:lnTo>
                  <a:lnTo>
                    <a:pt x="2501" y="2087"/>
                  </a:lnTo>
                  <a:lnTo>
                    <a:pt x="2430" y="2117"/>
                  </a:lnTo>
                  <a:lnTo>
                    <a:pt x="2359" y="2146"/>
                  </a:lnTo>
                  <a:lnTo>
                    <a:pt x="2286" y="2176"/>
                  </a:lnTo>
                  <a:lnTo>
                    <a:pt x="2214" y="2206"/>
                  </a:lnTo>
                  <a:lnTo>
                    <a:pt x="2137" y="2238"/>
                  </a:lnTo>
                  <a:lnTo>
                    <a:pt x="2059" y="2269"/>
                  </a:lnTo>
                  <a:lnTo>
                    <a:pt x="1981" y="2302"/>
                  </a:lnTo>
                  <a:lnTo>
                    <a:pt x="1901" y="2335"/>
                  </a:lnTo>
                  <a:lnTo>
                    <a:pt x="1821" y="2367"/>
                  </a:lnTo>
                  <a:lnTo>
                    <a:pt x="1739" y="2400"/>
                  </a:lnTo>
                  <a:lnTo>
                    <a:pt x="1658" y="2434"/>
                  </a:lnTo>
                  <a:lnTo>
                    <a:pt x="1575" y="2468"/>
                  </a:lnTo>
                  <a:lnTo>
                    <a:pt x="1487" y="2504"/>
                  </a:lnTo>
                  <a:lnTo>
                    <a:pt x="1399" y="2541"/>
                  </a:lnTo>
                  <a:lnTo>
                    <a:pt x="1309" y="2578"/>
                  </a:lnTo>
                  <a:lnTo>
                    <a:pt x="1218" y="2616"/>
                  </a:lnTo>
                  <a:lnTo>
                    <a:pt x="1126" y="2654"/>
                  </a:lnTo>
                  <a:lnTo>
                    <a:pt x="1032" y="2693"/>
                  </a:lnTo>
                  <a:lnTo>
                    <a:pt x="939" y="2732"/>
                  </a:lnTo>
                  <a:lnTo>
                    <a:pt x="843" y="2771"/>
                  </a:lnTo>
                  <a:lnTo>
                    <a:pt x="793" y="2792"/>
                  </a:lnTo>
                  <a:lnTo>
                    <a:pt x="743" y="2813"/>
                  </a:lnTo>
                  <a:lnTo>
                    <a:pt x="692" y="2834"/>
                  </a:lnTo>
                  <a:lnTo>
                    <a:pt x="640" y="2855"/>
                  </a:lnTo>
                  <a:lnTo>
                    <a:pt x="589" y="2876"/>
                  </a:lnTo>
                  <a:lnTo>
                    <a:pt x="537" y="2897"/>
                  </a:lnTo>
                  <a:lnTo>
                    <a:pt x="484" y="2919"/>
                  </a:lnTo>
                  <a:lnTo>
                    <a:pt x="432" y="2940"/>
                  </a:lnTo>
                  <a:lnTo>
                    <a:pt x="379" y="2962"/>
                  </a:lnTo>
                  <a:lnTo>
                    <a:pt x="325" y="2983"/>
                  </a:lnTo>
                  <a:lnTo>
                    <a:pt x="272" y="3005"/>
                  </a:lnTo>
                  <a:lnTo>
                    <a:pt x="218" y="3027"/>
                  </a:lnTo>
                  <a:lnTo>
                    <a:pt x="164" y="3050"/>
                  </a:lnTo>
                  <a:lnTo>
                    <a:pt x="110" y="3072"/>
                  </a:lnTo>
                  <a:lnTo>
                    <a:pt x="55" y="3094"/>
                  </a:lnTo>
                  <a:lnTo>
                    <a:pt x="0" y="3117"/>
                  </a:lnTo>
                  <a:lnTo>
                    <a:pt x="0" y="2955"/>
                  </a:lnTo>
                  <a:lnTo>
                    <a:pt x="0" y="2793"/>
                  </a:lnTo>
                  <a:lnTo>
                    <a:pt x="0" y="2632"/>
                  </a:lnTo>
                  <a:lnTo>
                    <a:pt x="0" y="2470"/>
                  </a:lnTo>
                  <a:lnTo>
                    <a:pt x="0" y="2308"/>
                  </a:lnTo>
                  <a:lnTo>
                    <a:pt x="0" y="2146"/>
                  </a:lnTo>
                  <a:lnTo>
                    <a:pt x="0" y="1984"/>
                  </a:lnTo>
                  <a:lnTo>
                    <a:pt x="0" y="1823"/>
                  </a:lnTo>
                  <a:lnTo>
                    <a:pt x="0" y="1660"/>
                  </a:lnTo>
                  <a:lnTo>
                    <a:pt x="0" y="1498"/>
                  </a:lnTo>
                  <a:lnTo>
                    <a:pt x="0" y="1336"/>
                  </a:lnTo>
                  <a:lnTo>
                    <a:pt x="0" y="1174"/>
                  </a:lnTo>
                  <a:lnTo>
                    <a:pt x="0" y="1012"/>
                  </a:lnTo>
                  <a:lnTo>
                    <a:pt x="0" y="850"/>
                  </a:lnTo>
                  <a:lnTo>
                    <a:pt x="0" y="688"/>
                  </a:lnTo>
                  <a:lnTo>
                    <a:pt x="0" y="526"/>
                  </a:lnTo>
                  <a:close/>
                </a:path>
              </a:pathLst>
            </a:custGeom>
            <a:solidFill>
              <a:srgbClr val="EFA32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28489F"/>
                </a:solidFill>
                <a:latin typeface="字魂105号-简雅黑" panose="00000500000000000000" pitchFamily="2" charset="-122"/>
              </a:endParaRPr>
            </a:p>
          </p:txBody>
        </p:sp>
      </p:grpSp>
      <p:grpSp>
        <p:nvGrpSpPr>
          <p:cNvPr id="45" name="组合 44">
            <a:extLst>
              <a:ext uri="{FF2B5EF4-FFF2-40B4-BE49-F238E27FC236}">
                <a16:creationId xmlns="" xmlns:a16="http://schemas.microsoft.com/office/drawing/2014/main" id="{08AAB9BD-5ED6-4FA5-A647-0F8BF5F9221C}"/>
              </a:ext>
            </a:extLst>
          </p:cNvPr>
          <p:cNvGrpSpPr>
            <a:grpSpLocks noChangeAspect="1"/>
          </p:cNvGrpSpPr>
          <p:nvPr/>
        </p:nvGrpSpPr>
        <p:grpSpPr>
          <a:xfrm>
            <a:off x="4511" y="4775369"/>
            <a:ext cx="3944953" cy="1300664"/>
            <a:chOff x="0" y="4976178"/>
            <a:chExt cx="3945980" cy="1301003"/>
          </a:xfrm>
          <a:solidFill>
            <a:schemeClr val="tx2">
              <a:lumMod val="60000"/>
              <a:lumOff val="40000"/>
            </a:schemeClr>
          </a:solidFill>
          <a:effectLst>
            <a:outerShdw blurRad="50800" dist="38100" dir="2700000" algn="tl" rotWithShape="0">
              <a:prstClr val="black">
                <a:alpha val="40000"/>
              </a:prstClr>
            </a:outerShdw>
          </a:effectLst>
        </p:grpSpPr>
        <p:sp>
          <p:nvSpPr>
            <p:cNvPr id="46" name="Freeform 22">
              <a:extLst>
                <a:ext uri="{FF2B5EF4-FFF2-40B4-BE49-F238E27FC236}">
                  <a16:creationId xmlns="" xmlns:a16="http://schemas.microsoft.com/office/drawing/2014/main" id="{1076B263-9572-4236-9E9E-EF8C368814C6}"/>
                </a:ext>
              </a:extLst>
            </p:cNvPr>
            <p:cNvSpPr>
              <a:spLocks noChangeAspect="1"/>
            </p:cNvSpPr>
            <p:nvPr/>
          </p:nvSpPr>
          <p:spPr bwMode="auto">
            <a:xfrm>
              <a:off x="823870" y="4976178"/>
              <a:ext cx="3122110" cy="844615"/>
            </a:xfrm>
            <a:custGeom>
              <a:avLst/>
              <a:gdLst>
                <a:gd name="T0" fmla="*/ 0 w 10536"/>
                <a:gd name="T1" fmla="*/ 436 h 2847"/>
                <a:gd name="T2" fmla="*/ 9094 w 10536"/>
                <a:gd name="T3" fmla="*/ 436 h 2847"/>
                <a:gd name="T4" fmla="*/ 9094 w 10536"/>
                <a:gd name="T5" fmla="*/ 79 h 2847"/>
                <a:gd name="T6" fmla="*/ 9095 w 10536"/>
                <a:gd name="T7" fmla="*/ 68 h 2847"/>
                <a:gd name="T8" fmla="*/ 9098 w 10536"/>
                <a:gd name="T9" fmla="*/ 56 h 2847"/>
                <a:gd name="T10" fmla="*/ 9101 w 10536"/>
                <a:gd name="T11" fmla="*/ 45 h 2847"/>
                <a:gd name="T12" fmla="*/ 9107 w 10536"/>
                <a:gd name="T13" fmla="*/ 35 h 2847"/>
                <a:gd name="T14" fmla="*/ 9114 w 10536"/>
                <a:gd name="T15" fmla="*/ 26 h 2847"/>
                <a:gd name="T16" fmla="*/ 9122 w 10536"/>
                <a:gd name="T17" fmla="*/ 19 h 2847"/>
                <a:gd name="T18" fmla="*/ 9133 w 10536"/>
                <a:gd name="T19" fmla="*/ 12 h 2847"/>
                <a:gd name="T20" fmla="*/ 9143 w 10536"/>
                <a:gd name="T21" fmla="*/ 6 h 2847"/>
                <a:gd name="T22" fmla="*/ 9155 w 10536"/>
                <a:gd name="T23" fmla="*/ 2 h 2847"/>
                <a:gd name="T24" fmla="*/ 9166 w 10536"/>
                <a:gd name="T25" fmla="*/ 0 h 2847"/>
                <a:gd name="T26" fmla="*/ 9178 w 10536"/>
                <a:gd name="T27" fmla="*/ 0 h 2847"/>
                <a:gd name="T28" fmla="*/ 9189 w 10536"/>
                <a:gd name="T29" fmla="*/ 1 h 2847"/>
                <a:gd name="T30" fmla="*/ 9200 w 10536"/>
                <a:gd name="T31" fmla="*/ 5 h 2847"/>
                <a:gd name="T32" fmla="*/ 9211 w 10536"/>
                <a:gd name="T33" fmla="*/ 9 h 2847"/>
                <a:gd name="T34" fmla="*/ 9220 w 10536"/>
                <a:gd name="T35" fmla="*/ 15 h 2847"/>
                <a:gd name="T36" fmla="*/ 9229 w 10536"/>
                <a:gd name="T37" fmla="*/ 23 h 2847"/>
                <a:gd name="T38" fmla="*/ 10469 w 10536"/>
                <a:gd name="T39" fmla="*/ 1263 h 2847"/>
                <a:gd name="T40" fmla="*/ 10486 w 10536"/>
                <a:gd name="T41" fmla="*/ 1281 h 2847"/>
                <a:gd name="T42" fmla="*/ 10499 w 10536"/>
                <a:gd name="T43" fmla="*/ 1299 h 2847"/>
                <a:gd name="T44" fmla="*/ 10510 w 10536"/>
                <a:gd name="T45" fmla="*/ 1318 h 2847"/>
                <a:gd name="T46" fmla="*/ 10520 w 10536"/>
                <a:gd name="T47" fmla="*/ 1338 h 2847"/>
                <a:gd name="T48" fmla="*/ 10527 w 10536"/>
                <a:gd name="T49" fmla="*/ 1359 h 2847"/>
                <a:gd name="T50" fmla="*/ 10532 w 10536"/>
                <a:gd name="T51" fmla="*/ 1380 h 2847"/>
                <a:gd name="T52" fmla="*/ 10535 w 10536"/>
                <a:gd name="T53" fmla="*/ 1402 h 2847"/>
                <a:gd name="T54" fmla="*/ 10536 w 10536"/>
                <a:gd name="T55" fmla="*/ 1424 h 2847"/>
                <a:gd name="T56" fmla="*/ 10535 w 10536"/>
                <a:gd name="T57" fmla="*/ 1445 h 2847"/>
                <a:gd name="T58" fmla="*/ 10532 w 10536"/>
                <a:gd name="T59" fmla="*/ 1467 h 2847"/>
                <a:gd name="T60" fmla="*/ 10527 w 10536"/>
                <a:gd name="T61" fmla="*/ 1488 h 2847"/>
                <a:gd name="T62" fmla="*/ 10520 w 10536"/>
                <a:gd name="T63" fmla="*/ 1509 h 2847"/>
                <a:gd name="T64" fmla="*/ 10510 w 10536"/>
                <a:gd name="T65" fmla="*/ 1529 h 2847"/>
                <a:gd name="T66" fmla="*/ 10499 w 10536"/>
                <a:gd name="T67" fmla="*/ 1549 h 2847"/>
                <a:gd name="T68" fmla="*/ 10486 w 10536"/>
                <a:gd name="T69" fmla="*/ 1566 h 2847"/>
                <a:gd name="T70" fmla="*/ 10469 w 10536"/>
                <a:gd name="T71" fmla="*/ 1584 h 2847"/>
                <a:gd name="T72" fmla="*/ 9229 w 10536"/>
                <a:gd name="T73" fmla="*/ 2824 h 2847"/>
                <a:gd name="T74" fmla="*/ 9220 w 10536"/>
                <a:gd name="T75" fmla="*/ 2832 h 2847"/>
                <a:gd name="T76" fmla="*/ 9211 w 10536"/>
                <a:gd name="T77" fmla="*/ 2839 h 2847"/>
                <a:gd name="T78" fmla="*/ 9200 w 10536"/>
                <a:gd name="T79" fmla="*/ 2844 h 2847"/>
                <a:gd name="T80" fmla="*/ 9189 w 10536"/>
                <a:gd name="T81" fmla="*/ 2846 h 2847"/>
                <a:gd name="T82" fmla="*/ 9178 w 10536"/>
                <a:gd name="T83" fmla="*/ 2847 h 2847"/>
                <a:gd name="T84" fmla="*/ 9166 w 10536"/>
                <a:gd name="T85" fmla="*/ 2847 h 2847"/>
                <a:gd name="T86" fmla="*/ 9155 w 10536"/>
                <a:gd name="T87" fmla="*/ 2845 h 2847"/>
                <a:gd name="T88" fmla="*/ 9143 w 10536"/>
                <a:gd name="T89" fmla="*/ 2841 h 2847"/>
                <a:gd name="T90" fmla="*/ 9133 w 10536"/>
                <a:gd name="T91" fmla="*/ 2835 h 2847"/>
                <a:gd name="T92" fmla="*/ 9122 w 10536"/>
                <a:gd name="T93" fmla="*/ 2830 h 2847"/>
                <a:gd name="T94" fmla="*/ 9114 w 10536"/>
                <a:gd name="T95" fmla="*/ 2821 h 2847"/>
                <a:gd name="T96" fmla="*/ 9107 w 10536"/>
                <a:gd name="T97" fmla="*/ 2812 h 2847"/>
                <a:gd name="T98" fmla="*/ 9101 w 10536"/>
                <a:gd name="T99" fmla="*/ 2803 h 2847"/>
                <a:gd name="T100" fmla="*/ 9098 w 10536"/>
                <a:gd name="T101" fmla="*/ 2791 h 2847"/>
                <a:gd name="T102" fmla="*/ 9095 w 10536"/>
                <a:gd name="T103" fmla="*/ 2781 h 2847"/>
                <a:gd name="T104" fmla="*/ 9094 w 10536"/>
                <a:gd name="T105" fmla="*/ 2768 h 2847"/>
                <a:gd name="T106" fmla="*/ 9094 w 10536"/>
                <a:gd name="T107" fmla="*/ 2412 h 2847"/>
                <a:gd name="T108" fmla="*/ 0 w 10536"/>
                <a:gd name="T109" fmla="*/ 2412 h 2847"/>
                <a:gd name="T110" fmla="*/ 0 w 10536"/>
                <a:gd name="T111" fmla="*/ 436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36" h="2847">
                  <a:moveTo>
                    <a:pt x="0" y="436"/>
                  </a:moveTo>
                  <a:lnTo>
                    <a:pt x="9094" y="436"/>
                  </a:lnTo>
                  <a:lnTo>
                    <a:pt x="9094" y="79"/>
                  </a:lnTo>
                  <a:lnTo>
                    <a:pt x="9095" y="68"/>
                  </a:lnTo>
                  <a:lnTo>
                    <a:pt x="9098" y="56"/>
                  </a:lnTo>
                  <a:lnTo>
                    <a:pt x="9101" y="45"/>
                  </a:lnTo>
                  <a:lnTo>
                    <a:pt x="9107" y="35"/>
                  </a:lnTo>
                  <a:lnTo>
                    <a:pt x="9114" y="26"/>
                  </a:lnTo>
                  <a:lnTo>
                    <a:pt x="9122" y="19"/>
                  </a:lnTo>
                  <a:lnTo>
                    <a:pt x="9133" y="12"/>
                  </a:lnTo>
                  <a:lnTo>
                    <a:pt x="9143" y="6"/>
                  </a:lnTo>
                  <a:lnTo>
                    <a:pt x="9155" y="2"/>
                  </a:lnTo>
                  <a:lnTo>
                    <a:pt x="9166" y="0"/>
                  </a:lnTo>
                  <a:lnTo>
                    <a:pt x="9178" y="0"/>
                  </a:lnTo>
                  <a:lnTo>
                    <a:pt x="9189" y="1"/>
                  </a:lnTo>
                  <a:lnTo>
                    <a:pt x="9200" y="5"/>
                  </a:lnTo>
                  <a:lnTo>
                    <a:pt x="9211" y="9"/>
                  </a:lnTo>
                  <a:lnTo>
                    <a:pt x="9220" y="15"/>
                  </a:lnTo>
                  <a:lnTo>
                    <a:pt x="9229" y="23"/>
                  </a:lnTo>
                  <a:lnTo>
                    <a:pt x="10469" y="1263"/>
                  </a:lnTo>
                  <a:lnTo>
                    <a:pt x="10486" y="1281"/>
                  </a:lnTo>
                  <a:lnTo>
                    <a:pt x="10499" y="1299"/>
                  </a:lnTo>
                  <a:lnTo>
                    <a:pt x="10510" y="1318"/>
                  </a:lnTo>
                  <a:lnTo>
                    <a:pt x="10520" y="1338"/>
                  </a:lnTo>
                  <a:lnTo>
                    <a:pt x="10527" y="1359"/>
                  </a:lnTo>
                  <a:lnTo>
                    <a:pt x="10532" y="1380"/>
                  </a:lnTo>
                  <a:lnTo>
                    <a:pt x="10535" y="1402"/>
                  </a:lnTo>
                  <a:lnTo>
                    <a:pt x="10536" y="1424"/>
                  </a:lnTo>
                  <a:lnTo>
                    <a:pt x="10535" y="1445"/>
                  </a:lnTo>
                  <a:lnTo>
                    <a:pt x="10532" y="1467"/>
                  </a:lnTo>
                  <a:lnTo>
                    <a:pt x="10527" y="1488"/>
                  </a:lnTo>
                  <a:lnTo>
                    <a:pt x="10520" y="1509"/>
                  </a:lnTo>
                  <a:lnTo>
                    <a:pt x="10510" y="1529"/>
                  </a:lnTo>
                  <a:lnTo>
                    <a:pt x="10499" y="1549"/>
                  </a:lnTo>
                  <a:lnTo>
                    <a:pt x="10486" y="1566"/>
                  </a:lnTo>
                  <a:lnTo>
                    <a:pt x="10469" y="1584"/>
                  </a:lnTo>
                  <a:lnTo>
                    <a:pt x="9229" y="2824"/>
                  </a:lnTo>
                  <a:lnTo>
                    <a:pt x="9220" y="2832"/>
                  </a:lnTo>
                  <a:lnTo>
                    <a:pt x="9211" y="2839"/>
                  </a:lnTo>
                  <a:lnTo>
                    <a:pt x="9200" y="2844"/>
                  </a:lnTo>
                  <a:lnTo>
                    <a:pt x="9189" y="2846"/>
                  </a:lnTo>
                  <a:lnTo>
                    <a:pt x="9178" y="2847"/>
                  </a:lnTo>
                  <a:lnTo>
                    <a:pt x="9166" y="2847"/>
                  </a:lnTo>
                  <a:lnTo>
                    <a:pt x="9155" y="2845"/>
                  </a:lnTo>
                  <a:lnTo>
                    <a:pt x="9143" y="2841"/>
                  </a:lnTo>
                  <a:lnTo>
                    <a:pt x="9133" y="2835"/>
                  </a:lnTo>
                  <a:lnTo>
                    <a:pt x="9122" y="2830"/>
                  </a:lnTo>
                  <a:lnTo>
                    <a:pt x="9114" y="2821"/>
                  </a:lnTo>
                  <a:lnTo>
                    <a:pt x="9107" y="2812"/>
                  </a:lnTo>
                  <a:lnTo>
                    <a:pt x="9101" y="2803"/>
                  </a:lnTo>
                  <a:lnTo>
                    <a:pt x="9098" y="2791"/>
                  </a:lnTo>
                  <a:lnTo>
                    <a:pt x="9095" y="2781"/>
                  </a:lnTo>
                  <a:lnTo>
                    <a:pt x="9094" y="2768"/>
                  </a:lnTo>
                  <a:lnTo>
                    <a:pt x="9094" y="2412"/>
                  </a:lnTo>
                  <a:lnTo>
                    <a:pt x="0" y="2412"/>
                  </a:lnTo>
                  <a:lnTo>
                    <a:pt x="0" y="436"/>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47" name="Freeform 27">
              <a:extLst>
                <a:ext uri="{FF2B5EF4-FFF2-40B4-BE49-F238E27FC236}">
                  <a16:creationId xmlns="" xmlns:a16="http://schemas.microsoft.com/office/drawing/2014/main" id="{5103C618-1265-435A-B49B-E3A1C965824E}"/>
                </a:ext>
              </a:extLst>
            </p:cNvPr>
            <p:cNvSpPr>
              <a:spLocks noChangeAspect="1"/>
            </p:cNvSpPr>
            <p:nvPr/>
          </p:nvSpPr>
          <p:spPr bwMode="auto">
            <a:xfrm>
              <a:off x="0" y="5106575"/>
              <a:ext cx="823870" cy="1170606"/>
            </a:xfrm>
            <a:custGeom>
              <a:avLst/>
              <a:gdLst>
                <a:gd name="T0" fmla="*/ 55 w 2778"/>
                <a:gd name="T1" fmla="*/ 1337 h 3948"/>
                <a:gd name="T2" fmla="*/ 164 w 2778"/>
                <a:gd name="T3" fmla="*/ 1283 h 3948"/>
                <a:gd name="T4" fmla="*/ 272 w 2778"/>
                <a:gd name="T5" fmla="*/ 1230 h 3948"/>
                <a:gd name="T6" fmla="*/ 379 w 2778"/>
                <a:gd name="T7" fmla="*/ 1178 h 3948"/>
                <a:gd name="T8" fmla="*/ 484 w 2778"/>
                <a:gd name="T9" fmla="*/ 1127 h 3948"/>
                <a:gd name="T10" fmla="*/ 588 w 2778"/>
                <a:gd name="T11" fmla="*/ 1075 h 3948"/>
                <a:gd name="T12" fmla="*/ 691 w 2778"/>
                <a:gd name="T13" fmla="*/ 1024 h 3948"/>
                <a:gd name="T14" fmla="*/ 793 w 2778"/>
                <a:gd name="T15" fmla="*/ 975 h 3948"/>
                <a:gd name="T16" fmla="*/ 938 w 2778"/>
                <a:gd name="T17" fmla="*/ 903 h 3948"/>
                <a:gd name="T18" fmla="*/ 1126 w 2778"/>
                <a:gd name="T19" fmla="*/ 810 h 3948"/>
                <a:gd name="T20" fmla="*/ 1309 w 2778"/>
                <a:gd name="T21" fmla="*/ 721 h 3948"/>
                <a:gd name="T22" fmla="*/ 1487 w 2778"/>
                <a:gd name="T23" fmla="*/ 632 h 3948"/>
                <a:gd name="T24" fmla="*/ 1658 w 2778"/>
                <a:gd name="T25" fmla="*/ 549 h 3948"/>
                <a:gd name="T26" fmla="*/ 1821 w 2778"/>
                <a:gd name="T27" fmla="*/ 469 h 3948"/>
                <a:gd name="T28" fmla="*/ 1981 w 2778"/>
                <a:gd name="T29" fmla="*/ 391 h 3948"/>
                <a:gd name="T30" fmla="*/ 2137 w 2778"/>
                <a:gd name="T31" fmla="*/ 315 h 3948"/>
                <a:gd name="T32" fmla="*/ 2286 w 2778"/>
                <a:gd name="T33" fmla="*/ 241 h 3948"/>
                <a:gd name="T34" fmla="*/ 2431 w 2778"/>
                <a:gd name="T35" fmla="*/ 170 h 3948"/>
                <a:gd name="T36" fmla="*/ 2571 w 2778"/>
                <a:gd name="T37" fmla="*/ 100 h 3948"/>
                <a:gd name="T38" fmla="*/ 2710 w 2778"/>
                <a:gd name="T39" fmla="*/ 33 h 3948"/>
                <a:gd name="T40" fmla="*/ 2778 w 2778"/>
                <a:gd name="T41" fmla="*/ 123 h 3948"/>
                <a:gd name="T42" fmla="*/ 2778 w 2778"/>
                <a:gd name="T43" fmla="*/ 370 h 3948"/>
                <a:gd name="T44" fmla="*/ 2778 w 2778"/>
                <a:gd name="T45" fmla="*/ 617 h 3948"/>
                <a:gd name="T46" fmla="*/ 2778 w 2778"/>
                <a:gd name="T47" fmla="*/ 863 h 3948"/>
                <a:gd name="T48" fmla="*/ 2778 w 2778"/>
                <a:gd name="T49" fmla="*/ 1109 h 3948"/>
                <a:gd name="T50" fmla="*/ 2778 w 2778"/>
                <a:gd name="T51" fmla="*/ 1355 h 3948"/>
                <a:gd name="T52" fmla="*/ 2778 w 2778"/>
                <a:gd name="T53" fmla="*/ 1601 h 3948"/>
                <a:gd name="T54" fmla="*/ 2778 w 2778"/>
                <a:gd name="T55" fmla="*/ 1847 h 3948"/>
                <a:gd name="T56" fmla="*/ 2710 w 2778"/>
                <a:gd name="T57" fmla="*/ 2019 h 3948"/>
                <a:gd name="T58" fmla="*/ 2571 w 2778"/>
                <a:gd name="T59" fmla="*/ 2117 h 3948"/>
                <a:gd name="T60" fmla="*/ 2431 w 2778"/>
                <a:gd name="T61" fmla="*/ 2217 h 3948"/>
                <a:gd name="T62" fmla="*/ 2288 w 2778"/>
                <a:gd name="T63" fmla="*/ 2320 h 3948"/>
                <a:gd name="T64" fmla="*/ 2137 w 2778"/>
                <a:gd name="T65" fmla="*/ 2426 h 3948"/>
                <a:gd name="T66" fmla="*/ 1981 w 2778"/>
                <a:gd name="T67" fmla="*/ 2537 h 3948"/>
                <a:gd name="T68" fmla="*/ 1821 w 2778"/>
                <a:gd name="T69" fmla="*/ 2651 h 3948"/>
                <a:gd name="T70" fmla="*/ 1658 w 2778"/>
                <a:gd name="T71" fmla="*/ 2768 h 3948"/>
                <a:gd name="T72" fmla="*/ 1487 w 2778"/>
                <a:gd name="T73" fmla="*/ 2889 h 3948"/>
                <a:gd name="T74" fmla="*/ 1309 w 2778"/>
                <a:gd name="T75" fmla="*/ 3016 h 3948"/>
                <a:gd name="T76" fmla="*/ 1126 w 2778"/>
                <a:gd name="T77" fmla="*/ 3147 h 3948"/>
                <a:gd name="T78" fmla="*/ 938 w 2778"/>
                <a:gd name="T79" fmla="*/ 3280 h 3948"/>
                <a:gd name="T80" fmla="*/ 792 w 2778"/>
                <a:gd name="T81" fmla="*/ 3383 h 3948"/>
                <a:gd name="T82" fmla="*/ 691 w 2778"/>
                <a:gd name="T83" fmla="*/ 3456 h 3948"/>
                <a:gd name="T84" fmla="*/ 588 w 2778"/>
                <a:gd name="T85" fmla="*/ 3529 h 3948"/>
                <a:gd name="T86" fmla="*/ 484 w 2778"/>
                <a:gd name="T87" fmla="*/ 3604 h 3948"/>
                <a:gd name="T88" fmla="*/ 378 w 2778"/>
                <a:gd name="T89" fmla="*/ 3679 h 3948"/>
                <a:gd name="T90" fmla="*/ 272 w 2778"/>
                <a:gd name="T91" fmla="*/ 3754 h 3948"/>
                <a:gd name="T92" fmla="*/ 164 w 2778"/>
                <a:gd name="T93" fmla="*/ 3831 h 3948"/>
                <a:gd name="T94" fmla="*/ 55 w 2778"/>
                <a:gd name="T95" fmla="*/ 3908 h 3948"/>
                <a:gd name="T96" fmla="*/ 0 w 2778"/>
                <a:gd name="T97" fmla="*/ 3787 h 3948"/>
                <a:gd name="T98" fmla="*/ 0 w 2778"/>
                <a:gd name="T99" fmla="*/ 3465 h 3948"/>
                <a:gd name="T100" fmla="*/ 0 w 2778"/>
                <a:gd name="T101" fmla="*/ 3142 h 3948"/>
                <a:gd name="T102" fmla="*/ 0 w 2778"/>
                <a:gd name="T103" fmla="*/ 2820 h 3948"/>
                <a:gd name="T104" fmla="*/ 0 w 2778"/>
                <a:gd name="T105" fmla="*/ 2497 h 3948"/>
                <a:gd name="T106" fmla="*/ 0 w 2778"/>
                <a:gd name="T107" fmla="*/ 2174 h 3948"/>
                <a:gd name="T108" fmla="*/ 0 w 2778"/>
                <a:gd name="T109" fmla="*/ 1850 h 3948"/>
                <a:gd name="T110" fmla="*/ 0 w 2778"/>
                <a:gd name="T111" fmla="*/ 1525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948">
                  <a:moveTo>
                    <a:pt x="0" y="1363"/>
                  </a:moveTo>
                  <a:lnTo>
                    <a:pt x="55" y="1337"/>
                  </a:lnTo>
                  <a:lnTo>
                    <a:pt x="110" y="1310"/>
                  </a:lnTo>
                  <a:lnTo>
                    <a:pt x="164" y="1283"/>
                  </a:lnTo>
                  <a:lnTo>
                    <a:pt x="218" y="1256"/>
                  </a:lnTo>
                  <a:lnTo>
                    <a:pt x="272" y="1230"/>
                  </a:lnTo>
                  <a:lnTo>
                    <a:pt x="325" y="1204"/>
                  </a:lnTo>
                  <a:lnTo>
                    <a:pt x="379" y="1178"/>
                  </a:lnTo>
                  <a:lnTo>
                    <a:pt x="432" y="1152"/>
                  </a:lnTo>
                  <a:lnTo>
                    <a:pt x="484" y="1127"/>
                  </a:lnTo>
                  <a:lnTo>
                    <a:pt x="537" y="1101"/>
                  </a:lnTo>
                  <a:lnTo>
                    <a:pt x="588" y="1075"/>
                  </a:lnTo>
                  <a:lnTo>
                    <a:pt x="640" y="1050"/>
                  </a:lnTo>
                  <a:lnTo>
                    <a:pt x="691" y="1024"/>
                  </a:lnTo>
                  <a:lnTo>
                    <a:pt x="742" y="999"/>
                  </a:lnTo>
                  <a:lnTo>
                    <a:pt x="793" y="975"/>
                  </a:lnTo>
                  <a:lnTo>
                    <a:pt x="843" y="949"/>
                  </a:lnTo>
                  <a:lnTo>
                    <a:pt x="938" y="903"/>
                  </a:lnTo>
                  <a:lnTo>
                    <a:pt x="1032" y="857"/>
                  </a:lnTo>
                  <a:lnTo>
                    <a:pt x="1126" y="810"/>
                  </a:lnTo>
                  <a:lnTo>
                    <a:pt x="1218" y="765"/>
                  </a:lnTo>
                  <a:lnTo>
                    <a:pt x="1309" y="721"/>
                  </a:lnTo>
                  <a:lnTo>
                    <a:pt x="1399" y="676"/>
                  </a:lnTo>
                  <a:lnTo>
                    <a:pt x="1487" y="632"/>
                  </a:lnTo>
                  <a:lnTo>
                    <a:pt x="1575" y="589"/>
                  </a:lnTo>
                  <a:lnTo>
                    <a:pt x="1658" y="549"/>
                  </a:lnTo>
                  <a:lnTo>
                    <a:pt x="1739" y="508"/>
                  </a:lnTo>
                  <a:lnTo>
                    <a:pt x="1821" y="469"/>
                  </a:lnTo>
                  <a:lnTo>
                    <a:pt x="1901" y="430"/>
                  </a:lnTo>
                  <a:lnTo>
                    <a:pt x="1981" y="391"/>
                  </a:lnTo>
                  <a:lnTo>
                    <a:pt x="2059" y="352"/>
                  </a:lnTo>
                  <a:lnTo>
                    <a:pt x="2137" y="315"/>
                  </a:lnTo>
                  <a:lnTo>
                    <a:pt x="2214" y="276"/>
                  </a:lnTo>
                  <a:lnTo>
                    <a:pt x="2286" y="241"/>
                  </a:lnTo>
                  <a:lnTo>
                    <a:pt x="2359" y="205"/>
                  </a:lnTo>
                  <a:lnTo>
                    <a:pt x="2431" y="170"/>
                  </a:lnTo>
                  <a:lnTo>
                    <a:pt x="2501" y="135"/>
                  </a:lnTo>
                  <a:lnTo>
                    <a:pt x="2571" y="100"/>
                  </a:lnTo>
                  <a:lnTo>
                    <a:pt x="2641" y="66"/>
                  </a:lnTo>
                  <a:lnTo>
                    <a:pt x="2710" y="33"/>
                  </a:lnTo>
                  <a:lnTo>
                    <a:pt x="2778" y="0"/>
                  </a:lnTo>
                  <a:lnTo>
                    <a:pt x="2778" y="123"/>
                  </a:lnTo>
                  <a:lnTo>
                    <a:pt x="2778" y="246"/>
                  </a:lnTo>
                  <a:lnTo>
                    <a:pt x="2778" y="370"/>
                  </a:lnTo>
                  <a:lnTo>
                    <a:pt x="2778" y="493"/>
                  </a:lnTo>
                  <a:lnTo>
                    <a:pt x="2778" y="617"/>
                  </a:lnTo>
                  <a:lnTo>
                    <a:pt x="2778" y="741"/>
                  </a:lnTo>
                  <a:lnTo>
                    <a:pt x="2778" y="863"/>
                  </a:lnTo>
                  <a:lnTo>
                    <a:pt x="2778" y="987"/>
                  </a:lnTo>
                  <a:lnTo>
                    <a:pt x="2778" y="1109"/>
                  </a:lnTo>
                  <a:lnTo>
                    <a:pt x="2778" y="1233"/>
                  </a:lnTo>
                  <a:lnTo>
                    <a:pt x="2778" y="1355"/>
                  </a:lnTo>
                  <a:lnTo>
                    <a:pt x="2778" y="1479"/>
                  </a:lnTo>
                  <a:lnTo>
                    <a:pt x="2778" y="1601"/>
                  </a:lnTo>
                  <a:lnTo>
                    <a:pt x="2778" y="1725"/>
                  </a:lnTo>
                  <a:lnTo>
                    <a:pt x="2778" y="1847"/>
                  </a:lnTo>
                  <a:lnTo>
                    <a:pt x="2778" y="1971"/>
                  </a:lnTo>
                  <a:lnTo>
                    <a:pt x="2710" y="2019"/>
                  </a:lnTo>
                  <a:lnTo>
                    <a:pt x="2641" y="2068"/>
                  </a:lnTo>
                  <a:lnTo>
                    <a:pt x="2571" y="2117"/>
                  </a:lnTo>
                  <a:lnTo>
                    <a:pt x="2501" y="2167"/>
                  </a:lnTo>
                  <a:lnTo>
                    <a:pt x="2431" y="2217"/>
                  </a:lnTo>
                  <a:lnTo>
                    <a:pt x="2359" y="2267"/>
                  </a:lnTo>
                  <a:lnTo>
                    <a:pt x="2288" y="2320"/>
                  </a:lnTo>
                  <a:lnTo>
                    <a:pt x="2214" y="2371"/>
                  </a:lnTo>
                  <a:lnTo>
                    <a:pt x="2137" y="2426"/>
                  </a:lnTo>
                  <a:lnTo>
                    <a:pt x="2060" y="2481"/>
                  </a:lnTo>
                  <a:lnTo>
                    <a:pt x="1981" y="2537"/>
                  </a:lnTo>
                  <a:lnTo>
                    <a:pt x="1901" y="2594"/>
                  </a:lnTo>
                  <a:lnTo>
                    <a:pt x="1821" y="2651"/>
                  </a:lnTo>
                  <a:lnTo>
                    <a:pt x="1741" y="2709"/>
                  </a:lnTo>
                  <a:lnTo>
                    <a:pt x="1658" y="2768"/>
                  </a:lnTo>
                  <a:lnTo>
                    <a:pt x="1575" y="2826"/>
                  </a:lnTo>
                  <a:lnTo>
                    <a:pt x="1487" y="2889"/>
                  </a:lnTo>
                  <a:lnTo>
                    <a:pt x="1399" y="2952"/>
                  </a:lnTo>
                  <a:lnTo>
                    <a:pt x="1309" y="3016"/>
                  </a:lnTo>
                  <a:lnTo>
                    <a:pt x="1218" y="3081"/>
                  </a:lnTo>
                  <a:lnTo>
                    <a:pt x="1126" y="3147"/>
                  </a:lnTo>
                  <a:lnTo>
                    <a:pt x="1032" y="3213"/>
                  </a:lnTo>
                  <a:lnTo>
                    <a:pt x="938" y="3280"/>
                  </a:lnTo>
                  <a:lnTo>
                    <a:pt x="843" y="3347"/>
                  </a:lnTo>
                  <a:lnTo>
                    <a:pt x="792" y="3383"/>
                  </a:lnTo>
                  <a:lnTo>
                    <a:pt x="742" y="3420"/>
                  </a:lnTo>
                  <a:lnTo>
                    <a:pt x="691" y="3456"/>
                  </a:lnTo>
                  <a:lnTo>
                    <a:pt x="639" y="3492"/>
                  </a:lnTo>
                  <a:lnTo>
                    <a:pt x="588" y="3529"/>
                  </a:lnTo>
                  <a:lnTo>
                    <a:pt x="535" y="3567"/>
                  </a:lnTo>
                  <a:lnTo>
                    <a:pt x="484" y="3604"/>
                  </a:lnTo>
                  <a:lnTo>
                    <a:pt x="432" y="3641"/>
                  </a:lnTo>
                  <a:lnTo>
                    <a:pt x="378" y="3679"/>
                  </a:lnTo>
                  <a:lnTo>
                    <a:pt x="325" y="3716"/>
                  </a:lnTo>
                  <a:lnTo>
                    <a:pt x="272" y="3754"/>
                  </a:lnTo>
                  <a:lnTo>
                    <a:pt x="218" y="3793"/>
                  </a:lnTo>
                  <a:lnTo>
                    <a:pt x="164" y="3831"/>
                  </a:lnTo>
                  <a:lnTo>
                    <a:pt x="110" y="3870"/>
                  </a:lnTo>
                  <a:lnTo>
                    <a:pt x="55" y="3908"/>
                  </a:lnTo>
                  <a:lnTo>
                    <a:pt x="0" y="3948"/>
                  </a:lnTo>
                  <a:lnTo>
                    <a:pt x="0" y="3787"/>
                  </a:lnTo>
                  <a:lnTo>
                    <a:pt x="0" y="3626"/>
                  </a:lnTo>
                  <a:lnTo>
                    <a:pt x="0" y="3465"/>
                  </a:lnTo>
                  <a:lnTo>
                    <a:pt x="0" y="3304"/>
                  </a:lnTo>
                  <a:lnTo>
                    <a:pt x="0" y="3142"/>
                  </a:lnTo>
                  <a:lnTo>
                    <a:pt x="0" y="2981"/>
                  </a:lnTo>
                  <a:lnTo>
                    <a:pt x="0" y="2820"/>
                  </a:lnTo>
                  <a:lnTo>
                    <a:pt x="0" y="2658"/>
                  </a:lnTo>
                  <a:lnTo>
                    <a:pt x="0" y="2497"/>
                  </a:lnTo>
                  <a:lnTo>
                    <a:pt x="0" y="2335"/>
                  </a:lnTo>
                  <a:lnTo>
                    <a:pt x="0" y="2174"/>
                  </a:lnTo>
                  <a:lnTo>
                    <a:pt x="0" y="2012"/>
                  </a:lnTo>
                  <a:lnTo>
                    <a:pt x="0" y="1850"/>
                  </a:lnTo>
                  <a:lnTo>
                    <a:pt x="0" y="1688"/>
                  </a:lnTo>
                  <a:lnTo>
                    <a:pt x="0" y="1525"/>
                  </a:lnTo>
                  <a:lnTo>
                    <a:pt x="0" y="1363"/>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sp>
        <p:nvSpPr>
          <p:cNvPr id="48" name="文本框 47">
            <a:extLst>
              <a:ext uri="{FF2B5EF4-FFF2-40B4-BE49-F238E27FC236}">
                <a16:creationId xmlns="" xmlns:a16="http://schemas.microsoft.com/office/drawing/2014/main" id="{91936652-62E3-42ED-A1D4-D9D7FC7B2FA2}"/>
              </a:ext>
            </a:extLst>
          </p:cNvPr>
          <p:cNvSpPr txBox="1">
            <a:spLocks/>
          </p:cNvSpPr>
          <p:nvPr/>
        </p:nvSpPr>
        <p:spPr>
          <a:xfrm>
            <a:off x="5689360" y="1739536"/>
            <a:ext cx="2188894" cy="458908"/>
          </a:xfrm>
          <a:prstGeom prst="rect">
            <a:avLst/>
          </a:prstGeom>
          <a:noFill/>
        </p:spPr>
        <p:txBody>
          <a:bodyPr wrap="square" rtlCol="0">
            <a:spAutoFit/>
          </a:bodyPr>
          <a:lstStyle/>
          <a:p>
            <a:pPr algn="just">
              <a:lnSpc>
                <a:spcPct val="150000"/>
              </a:lnSpc>
              <a:defRPr/>
            </a:pP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累计代理</a:t>
            </a:r>
            <a:r>
              <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rPr>
              <a:t>10000+</a:t>
            </a:r>
            <a:endPar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文本框 48">
            <a:extLst>
              <a:ext uri="{FF2B5EF4-FFF2-40B4-BE49-F238E27FC236}">
                <a16:creationId xmlns="" xmlns:a16="http://schemas.microsoft.com/office/drawing/2014/main" id="{D81A9FEC-FA4C-4F0C-B046-5F9F74206C98}"/>
              </a:ext>
            </a:extLst>
          </p:cNvPr>
          <p:cNvSpPr txBox="1">
            <a:spLocks/>
          </p:cNvSpPr>
          <p:nvPr/>
        </p:nvSpPr>
        <p:spPr>
          <a:xfrm>
            <a:off x="6497150" y="2532083"/>
            <a:ext cx="1966681"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累计代理</a:t>
            </a:r>
            <a:r>
              <a:rPr lang="en-US" altLang="zh-CN" dirty="0"/>
              <a:t>9000+</a:t>
            </a:r>
            <a:endParaRPr lang="zh-CN" altLang="en-US" dirty="0"/>
          </a:p>
        </p:txBody>
      </p:sp>
      <p:sp>
        <p:nvSpPr>
          <p:cNvPr id="50" name="文本框 49">
            <a:extLst>
              <a:ext uri="{FF2B5EF4-FFF2-40B4-BE49-F238E27FC236}">
                <a16:creationId xmlns="" xmlns:a16="http://schemas.microsoft.com/office/drawing/2014/main" id="{296685E1-6D74-4500-92A8-0B47BE49CFEF}"/>
              </a:ext>
            </a:extLst>
          </p:cNvPr>
          <p:cNvSpPr txBox="1">
            <a:spLocks/>
          </p:cNvSpPr>
          <p:nvPr/>
        </p:nvSpPr>
        <p:spPr>
          <a:xfrm>
            <a:off x="7278822" y="3324628"/>
            <a:ext cx="2590392"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累计促成合作</a:t>
            </a:r>
            <a:r>
              <a:rPr lang="en-US" altLang="zh-CN" dirty="0"/>
              <a:t>6000+</a:t>
            </a:r>
            <a:endParaRPr lang="zh-CN" altLang="en-US" dirty="0"/>
          </a:p>
        </p:txBody>
      </p:sp>
      <p:sp>
        <p:nvSpPr>
          <p:cNvPr id="51" name="文本框 50">
            <a:extLst>
              <a:ext uri="{FF2B5EF4-FFF2-40B4-BE49-F238E27FC236}">
                <a16:creationId xmlns="" xmlns:a16="http://schemas.microsoft.com/office/drawing/2014/main" id="{1761BFC0-608A-43F7-86BE-6FABA9417A81}"/>
              </a:ext>
            </a:extLst>
          </p:cNvPr>
          <p:cNvSpPr txBox="1">
            <a:spLocks/>
          </p:cNvSpPr>
          <p:nvPr/>
        </p:nvSpPr>
        <p:spPr>
          <a:xfrm>
            <a:off x="6483508" y="4117174"/>
            <a:ext cx="2489023"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累计成功申报</a:t>
            </a:r>
            <a:r>
              <a:rPr lang="en-US" altLang="zh-CN" dirty="0"/>
              <a:t>1000+</a:t>
            </a:r>
            <a:endParaRPr lang="zh-CN" altLang="en-US" dirty="0"/>
          </a:p>
        </p:txBody>
      </p:sp>
      <p:sp>
        <p:nvSpPr>
          <p:cNvPr id="52" name="文本框 51">
            <a:extLst>
              <a:ext uri="{FF2B5EF4-FFF2-40B4-BE49-F238E27FC236}">
                <a16:creationId xmlns="" xmlns:a16="http://schemas.microsoft.com/office/drawing/2014/main" id="{D51EE028-767F-49D0-9BD2-6383B003764D}"/>
              </a:ext>
            </a:extLst>
          </p:cNvPr>
          <p:cNvSpPr txBox="1">
            <a:spLocks/>
          </p:cNvSpPr>
          <p:nvPr/>
        </p:nvSpPr>
        <p:spPr>
          <a:xfrm>
            <a:off x="5677515" y="4909719"/>
            <a:ext cx="1885429"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zh-CN" altLang="en-US" dirty="0"/>
              <a:t>累计代理</a:t>
            </a:r>
            <a:r>
              <a:rPr lang="en-US" altLang="zh-CN" dirty="0"/>
              <a:t>300+</a:t>
            </a:r>
            <a:endParaRPr lang="zh-CN" altLang="en-US" dirty="0"/>
          </a:p>
        </p:txBody>
      </p:sp>
      <p:cxnSp>
        <p:nvCxnSpPr>
          <p:cNvPr id="53" name="直接连接符 52">
            <a:extLst>
              <a:ext uri="{FF2B5EF4-FFF2-40B4-BE49-F238E27FC236}">
                <a16:creationId xmlns="" xmlns:a16="http://schemas.microsoft.com/office/drawing/2014/main" id="{1D1ED3C4-02C1-4926-95E7-FA6344A9ED90}"/>
              </a:ext>
            </a:extLst>
          </p:cNvPr>
          <p:cNvCxnSpPr/>
          <p:nvPr/>
        </p:nvCxnSpPr>
        <p:spPr>
          <a:xfrm>
            <a:off x="5641934" y="3612473"/>
            <a:ext cx="1439625" cy="0"/>
          </a:xfrm>
          <a:prstGeom prst="line">
            <a:avLst/>
          </a:prstGeom>
          <a:noFill/>
          <a:ln w="19050" cap="rnd" cmpd="sng" algn="ctr">
            <a:solidFill>
              <a:srgbClr val="7FBDAE"/>
            </a:solidFill>
            <a:prstDash val="sysDash"/>
            <a:miter lim="800000"/>
            <a:tailEnd type="oval" w="lg" len="lg"/>
          </a:ln>
          <a:effectLst/>
        </p:spPr>
      </p:cxnSp>
      <p:sp>
        <p:nvSpPr>
          <p:cNvPr id="54" name="Rectangle 35">
            <a:extLst>
              <a:ext uri="{FF2B5EF4-FFF2-40B4-BE49-F238E27FC236}">
                <a16:creationId xmlns="" xmlns:a16="http://schemas.microsoft.com/office/drawing/2014/main" id="{C55B252B-E058-4850-A20A-464FDA7C65D2}"/>
              </a:ext>
            </a:extLst>
          </p:cNvPr>
          <p:cNvSpPr>
            <a:spLocks noChangeArrowheads="1"/>
          </p:cNvSpPr>
          <p:nvPr/>
        </p:nvSpPr>
        <p:spPr bwMode="auto">
          <a:xfrm>
            <a:off x="1500088" y="1887592"/>
            <a:ext cx="1384995"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字魂105号-简雅黑" panose="00000500000000000000" pitchFamily="2" charset="-122"/>
              </a:rPr>
              <a:t>专利事务代理</a:t>
            </a:r>
            <a:endParaRPr lang="zh-CN" altLang="en-US" sz="1799" b="1" dirty="0">
              <a:solidFill>
                <a:srgbClr val="FFFFFF"/>
              </a:solidFill>
              <a:ea typeface="宋体" panose="02010600030101010101" pitchFamily="2" charset="-122"/>
            </a:endParaRPr>
          </a:p>
        </p:txBody>
      </p:sp>
      <p:sp>
        <p:nvSpPr>
          <p:cNvPr id="55" name="Rectangle 35">
            <a:extLst>
              <a:ext uri="{FF2B5EF4-FFF2-40B4-BE49-F238E27FC236}">
                <a16:creationId xmlns="" xmlns:a16="http://schemas.microsoft.com/office/drawing/2014/main" id="{41DED885-41F2-4876-A81C-644EFC085740}"/>
              </a:ext>
            </a:extLst>
          </p:cNvPr>
          <p:cNvSpPr>
            <a:spLocks noChangeArrowheads="1"/>
          </p:cNvSpPr>
          <p:nvPr/>
        </p:nvSpPr>
        <p:spPr bwMode="auto">
          <a:xfrm>
            <a:off x="2051573" y="2680139"/>
            <a:ext cx="1384995"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chemeClr val="bg1"/>
                </a:solidFill>
                <a:ea typeface="字魂105号-简雅黑" panose="00000500000000000000" pitchFamily="2" charset="-122"/>
              </a:rPr>
              <a:t>品牌事务代理</a:t>
            </a:r>
            <a:endParaRPr lang="zh-CN" altLang="en-US" sz="1799" b="1" dirty="0">
              <a:solidFill>
                <a:schemeClr val="bg1"/>
              </a:solidFill>
              <a:ea typeface="宋体" panose="02010600030101010101" pitchFamily="2" charset="-122"/>
            </a:endParaRPr>
          </a:p>
        </p:txBody>
      </p:sp>
      <p:sp>
        <p:nvSpPr>
          <p:cNvPr id="56" name="Rectangle 35">
            <a:extLst>
              <a:ext uri="{FF2B5EF4-FFF2-40B4-BE49-F238E27FC236}">
                <a16:creationId xmlns="" xmlns:a16="http://schemas.microsoft.com/office/drawing/2014/main" id="{1F2228F9-BA3F-4775-AA36-CA688CE1408E}"/>
              </a:ext>
            </a:extLst>
          </p:cNvPr>
          <p:cNvSpPr>
            <a:spLocks noChangeArrowheads="1"/>
          </p:cNvSpPr>
          <p:nvPr/>
        </p:nvSpPr>
        <p:spPr bwMode="auto">
          <a:xfrm>
            <a:off x="2487638" y="3472685"/>
            <a:ext cx="1615827"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字魂105号-简雅黑" panose="00000500000000000000" pitchFamily="2" charset="-122"/>
              </a:rPr>
              <a:t>著作权事务代理</a:t>
            </a:r>
            <a:endParaRPr lang="zh-CN" altLang="en-US" sz="1799" b="1" dirty="0">
              <a:solidFill>
                <a:srgbClr val="FFFFFF"/>
              </a:solidFill>
              <a:ea typeface="宋体" panose="02010600030101010101" pitchFamily="2" charset="-122"/>
            </a:endParaRPr>
          </a:p>
        </p:txBody>
      </p:sp>
      <p:sp>
        <p:nvSpPr>
          <p:cNvPr id="57" name="Rectangle 35">
            <a:extLst>
              <a:ext uri="{FF2B5EF4-FFF2-40B4-BE49-F238E27FC236}">
                <a16:creationId xmlns="" xmlns:a16="http://schemas.microsoft.com/office/drawing/2014/main" id="{D7DBFA60-F907-4CAD-ADE4-DED2F1C06AF0}"/>
              </a:ext>
            </a:extLst>
          </p:cNvPr>
          <p:cNvSpPr>
            <a:spLocks noChangeArrowheads="1"/>
          </p:cNvSpPr>
          <p:nvPr/>
        </p:nvSpPr>
        <p:spPr bwMode="auto">
          <a:xfrm>
            <a:off x="1820741" y="4265230"/>
            <a:ext cx="1846660"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chemeClr val="bg1"/>
                </a:solidFill>
                <a:ea typeface="字魂105号-简雅黑" panose="00000500000000000000" pitchFamily="2" charset="-122"/>
              </a:rPr>
              <a:t>科技项目申报代理</a:t>
            </a:r>
            <a:endParaRPr lang="zh-CN" altLang="en-US" sz="1799" b="1" dirty="0">
              <a:solidFill>
                <a:schemeClr val="bg1"/>
              </a:solidFill>
              <a:ea typeface="宋体" panose="02010600030101010101" pitchFamily="2" charset="-122"/>
            </a:endParaRPr>
          </a:p>
        </p:txBody>
      </p:sp>
      <p:sp>
        <p:nvSpPr>
          <p:cNvPr id="58" name="Rectangle 35">
            <a:extLst>
              <a:ext uri="{FF2B5EF4-FFF2-40B4-BE49-F238E27FC236}">
                <a16:creationId xmlns="" xmlns:a16="http://schemas.microsoft.com/office/drawing/2014/main" id="{4D02A0BA-B1F6-4024-BEC1-FEC98981E74E}"/>
              </a:ext>
            </a:extLst>
          </p:cNvPr>
          <p:cNvSpPr>
            <a:spLocks noChangeArrowheads="1"/>
          </p:cNvSpPr>
          <p:nvPr/>
        </p:nvSpPr>
        <p:spPr bwMode="auto">
          <a:xfrm>
            <a:off x="1038423" y="5057776"/>
            <a:ext cx="2308324"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字魂105号-简雅黑" panose="00000500000000000000" pitchFamily="2" charset="-122"/>
              </a:rPr>
              <a:t>国际知识产权事务代理</a:t>
            </a:r>
            <a:endParaRPr lang="zh-CN" altLang="en-US" sz="1799" b="1" dirty="0">
              <a:solidFill>
                <a:srgbClr val="FFFFFF"/>
              </a:solidFill>
              <a:ea typeface="宋体" panose="02010600030101010101" pitchFamily="2" charset="-122"/>
            </a:endParaRPr>
          </a:p>
        </p:txBody>
      </p:sp>
      <p:cxnSp>
        <p:nvCxnSpPr>
          <p:cNvPr id="59" name="直接连接符 58">
            <a:extLst>
              <a:ext uri="{FF2B5EF4-FFF2-40B4-BE49-F238E27FC236}">
                <a16:creationId xmlns="" xmlns:a16="http://schemas.microsoft.com/office/drawing/2014/main" id="{2E4788DE-131C-4D07-A820-79DC26DFFA54}"/>
              </a:ext>
            </a:extLst>
          </p:cNvPr>
          <p:cNvCxnSpPr/>
          <p:nvPr/>
        </p:nvCxnSpPr>
        <p:spPr>
          <a:xfrm>
            <a:off x="4048132" y="2027381"/>
            <a:ext cx="1439625" cy="0"/>
          </a:xfrm>
          <a:prstGeom prst="line">
            <a:avLst/>
          </a:prstGeom>
          <a:noFill/>
          <a:ln w="19050" cap="rnd" cmpd="sng" algn="ctr">
            <a:solidFill>
              <a:srgbClr val="0E7779"/>
            </a:solidFill>
            <a:prstDash val="sysDash"/>
            <a:miter lim="800000"/>
            <a:tailEnd type="oval" w="lg" len="lg"/>
          </a:ln>
          <a:effectLst>
            <a:outerShdw blurRad="50800" dist="38100" dir="2700000" algn="tl" rotWithShape="0">
              <a:prstClr val="black">
                <a:alpha val="40000"/>
              </a:prstClr>
            </a:outerShdw>
          </a:effectLst>
        </p:spPr>
      </p:cxnSp>
      <p:cxnSp>
        <p:nvCxnSpPr>
          <p:cNvPr id="60" name="直接连接符 59">
            <a:extLst>
              <a:ext uri="{FF2B5EF4-FFF2-40B4-BE49-F238E27FC236}">
                <a16:creationId xmlns="" xmlns:a16="http://schemas.microsoft.com/office/drawing/2014/main" id="{E3B60E18-1D68-4617-AD21-EDF6ED4FBDD6}"/>
              </a:ext>
            </a:extLst>
          </p:cNvPr>
          <p:cNvCxnSpPr/>
          <p:nvPr/>
        </p:nvCxnSpPr>
        <p:spPr>
          <a:xfrm>
            <a:off x="4846149" y="2819928"/>
            <a:ext cx="1439625" cy="0"/>
          </a:xfrm>
          <a:prstGeom prst="line">
            <a:avLst/>
          </a:prstGeom>
          <a:noFill/>
          <a:ln w="19050" cap="rnd" cmpd="sng" algn="ctr">
            <a:solidFill>
              <a:srgbClr val="E45448"/>
            </a:solidFill>
            <a:prstDash val="sysDash"/>
            <a:miter lim="800000"/>
            <a:tailEnd type="oval" w="lg" len="lg"/>
          </a:ln>
          <a:effectLst/>
        </p:spPr>
      </p:cxnSp>
      <p:cxnSp>
        <p:nvCxnSpPr>
          <p:cNvPr id="61" name="直接连接符 60">
            <a:extLst>
              <a:ext uri="{FF2B5EF4-FFF2-40B4-BE49-F238E27FC236}">
                <a16:creationId xmlns="" xmlns:a16="http://schemas.microsoft.com/office/drawing/2014/main" id="{3AC49072-F84B-4DE7-8E12-69C9EA0E4A82}"/>
              </a:ext>
            </a:extLst>
          </p:cNvPr>
          <p:cNvCxnSpPr/>
          <p:nvPr/>
        </p:nvCxnSpPr>
        <p:spPr>
          <a:xfrm>
            <a:off x="4848154" y="4405019"/>
            <a:ext cx="1439625" cy="0"/>
          </a:xfrm>
          <a:prstGeom prst="line">
            <a:avLst/>
          </a:prstGeom>
          <a:noFill/>
          <a:ln w="19050" cap="rnd" cmpd="sng" algn="ctr">
            <a:solidFill>
              <a:srgbClr val="EFA32E"/>
            </a:solidFill>
            <a:prstDash val="sysDash"/>
            <a:miter lim="800000"/>
            <a:tailEnd type="oval" w="lg" len="lg"/>
          </a:ln>
          <a:effectLst/>
        </p:spPr>
      </p:cxnSp>
      <p:cxnSp>
        <p:nvCxnSpPr>
          <p:cNvPr id="62" name="直接连接符 61">
            <a:extLst>
              <a:ext uri="{FF2B5EF4-FFF2-40B4-BE49-F238E27FC236}">
                <a16:creationId xmlns="" xmlns:a16="http://schemas.microsoft.com/office/drawing/2014/main" id="{5D52ADBF-50FB-472C-A947-C739F519B99D}"/>
              </a:ext>
            </a:extLst>
          </p:cNvPr>
          <p:cNvCxnSpPr/>
          <p:nvPr/>
        </p:nvCxnSpPr>
        <p:spPr>
          <a:xfrm>
            <a:off x="4044836" y="5197564"/>
            <a:ext cx="1439625" cy="0"/>
          </a:xfrm>
          <a:prstGeom prst="line">
            <a:avLst/>
          </a:prstGeom>
          <a:noFill/>
          <a:ln w="19050" cap="rnd" cmpd="sng" algn="ctr">
            <a:solidFill>
              <a:srgbClr val="4E3F52"/>
            </a:solidFill>
            <a:prstDash val="sysDash"/>
            <a:miter lim="800000"/>
            <a:tailEnd type="oval" w="lg" len="lg"/>
          </a:ln>
          <a:effectLst>
            <a:outerShdw blurRad="50800" dist="38100" dir="2700000" algn="tl" rotWithShape="0">
              <a:prstClr val="black">
                <a:alpha val="40000"/>
              </a:prstClr>
            </a:outerShdw>
          </a:effectLst>
        </p:spPr>
      </p:cxnSp>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014364FD-A2F4-4968-A2EC-86037817797E}"/>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83E24B24-A7F0-4FDA-84CA-B3D5D918C61E}"/>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1E051D56-5FEA-42E1-9852-896298129224}"/>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ustDataLst>
      <p:tags r:id="rId1"/>
    </p:custDataLst>
    <p:extLst>
      <p:ext uri="{BB962C8B-B14F-4D97-AF65-F5344CB8AC3E}">
        <p14:creationId xmlns:p14="http://schemas.microsoft.com/office/powerpoint/2010/main" val="371197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公司业绩</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代理案</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nvGrpSpPr>
          <p:cNvPr id="29" name="组合 28">
            <a:extLst>
              <a:ext uri="{FF2B5EF4-FFF2-40B4-BE49-F238E27FC236}">
                <a16:creationId xmlns="" xmlns:a16="http://schemas.microsoft.com/office/drawing/2014/main" id="{C72C191D-77A9-415F-9B8D-FA3B1A73F6D8}"/>
              </a:ext>
            </a:extLst>
          </p:cNvPr>
          <p:cNvGrpSpPr>
            <a:grpSpLocks noChangeAspect="1"/>
          </p:cNvGrpSpPr>
          <p:nvPr/>
        </p:nvGrpSpPr>
        <p:grpSpPr>
          <a:xfrm>
            <a:off x="4511" y="1148916"/>
            <a:ext cx="3944953" cy="1300664"/>
            <a:chOff x="0" y="1348781"/>
            <a:chExt cx="3945980" cy="1301003"/>
          </a:xfrm>
          <a:solidFill>
            <a:srgbClr val="00B0F0"/>
          </a:solidFill>
          <a:effectLst>
            <a:outerShdw blurRad="50800" dist="38100" dir="2700000" algn="tl" rotWithShape="0">
              <a:prstClr val="black">
                <a:alpha val="40000"/>
              </a:prstClr>
            </a:outerShdw>
          </a:effectLst>
        </p:grpSpPr>
        <p:sp>
          <p:nvSpPr>
            <p:cNvPr id="34" name="Freeform 20">
              <a:extLst>
                <a:ext uri="{FF2B5EF4-FFF2-40B4-BE49-F238E27FC236}">
                  <a16:creationId xmlns="" xmlns:a16="http://schemas.microsoft.com/office/drawing/2014/main" id="{28716FBF-C77B-4F05-A010-B98788BECB4F}"/>
                </a:ext>
              </a:extLst>
            </p:cNvPr>
            <p:cNvSpPr>
              <a:spLocks noChangeAspect="1"/>
            </p:cNvSpPr>
            <p:nvPr/>
          </p:nvSpPr>
          <p:spPr bwMode="auto">
            <a:xfrm>
              <a:off x="823870" y="1805169"/>
              <a:ext cx="3122110" cy="844615"/>
            </a:xfrm>
            <a:custGeom>
              <a:avLst/>
              <a:gdLst>
                <a:gd name="T0" fmla="*/ 0 w 10536"/>
                <a:gd name="T1" fmla="*/ 436 h 2847"/>
                <a:gd name="T2" fmla="*/ 9094 w 10536"/>
                <a:gd name="T3" fmla="*/ 436 h 2847"/>
                <a:gd name="T4" fmla="*/ 9094 w 10536"/>
                <a:gd name="T5" fmla="*/ 79 h 2847"/>
                <a:gd name="T6" fmla="*/ 9095 w 10536"/>
                <a:gd name="T7" fmla="*/ 66 h 2847"/>
                <a:gd name="T8" fmla="*/ 9098 w 10536"/>
                <a:gd name="T9" fmla="*/ 56 h 2847"/>
                <a:gd name="T10" fmla="*/ 9101 w 10536"/>
                <a:gd name="T11" fmla="*/ 44 h 2847"/>
                <a:gd name="T12" fmla="*/ 9107 w 10536"/>
                <a:gd name="T13" fmla="*/ 35 h 2847"/>
                <a:gd name="T14" fmla="*/ 9114 w 10536"/>
                <a:gd name="T15" fmla="*/ 26 h 2847"/>
                <a:gd name="T16" fmla="*/ 9122 w 10536"/>
                <a:gd name="T17" fmla="*/ 17 h 2847"/>
                <a:gd name="T18" fmla="*/ 9133 w 10536"/>
                <a:gd name="T19" fmla="*/ 12 h 2847"/>
                <a:gd name="T20" fmla="*/ 9143 w 10536"/>
                <a:gd name="T21" fmla="*/ 6 h 2847"/>
                <a:gd name="T22" fmla="*/ 9155 w 10536"/>
                <a:gd name="T23" fmla="*/ 2 h 2847"/>
                <a:gd name="T24" fmla="*/ 9166 w 10536"/>
                <a:gd name="T25" fmla="*/ 0 h 2847"/>
                <a:gd name="T26" fmla="*/ 9178 w 10536"/>
                <a:gd name="T27" fmla="*/ 0 h 2847"/>
                <a:gd name="T28" fmla="*/ 9189 w 10536"/>
                <a:gd name="T29" fmla="*/ 1 h 2847"/>
                <a:gd name="T30" fmla="*/ 9200 w 10536"/>
                <a:gd name="T31" fmla="*/ 3 h 2847"/>
                <a:gd name="T32" fmla="*/ 9211 w 10536"/>
                <a:gd name="T33" fmla="*/ 8 h 2847"/>
                <a:gd name="T34" fmla="*/ 9220 w 10536"/>
                <a:gd name="T35" fmla="*/ 15 h 2847"/>
                <a:gd name="T36" fmla="*/ 9229 w 10536"/>
                <a:gd name="T37" fmla="*/ 23 h 2847"/>
                <a:gd name="T38" fmla="*/ 10469 w 10536"/>
                <a:gd name="T39" fmla="*/ 1263 h 2847"/>
                <a:gd name="T40" fmla="*/ 10486 w 10536"/>
                <a:gd name="T41" fmla="*/ 1281 h 2847"/>
                <a:gd name="T42" fmla="*/ 10499 w 10536"/>
                <a:gd name="T43" fmla="*/ 1298 h 2847"/>
                <a:gd name="T44" fmla="*/ 10510 w 10536"/>
                <a:gd name="T45" fmla="*/ 1318 h 2847"/>
                <a:gd name="T46" fmla="*/ 10520 w 10536"/>
                <a:gd name="T47" fmla="*/ 1338 h 2847"/>
                <a:gd name="T48" fmla="*/ 10527 w 10536"/>
                <a:gd name="T49" fmla="*/ 1359 h 2847"/>
                <a:gd name="T50" fmla="*/ 10532 w 10536"/>
                <a:gd name="T51" fmla="*/ 1380 h 2847"/>
                <a:gd name="T52" fmla="*/ 10535 w 10536"/>
                <a:gd name="T53" fmla="*/ 1402 h 2847"/>
                <a:gd name="T54" fmla="*/ 10536 w 10536"/>
                <a:gd name="T55" fmla="*/ 1423 h 2847"/>
                <a:gd name="T56" fmla="*/ 10535 w 10536"/>
                <a:gd name="T57" fmla="*/ 1445 h 2847"/>
                <a:gd name="T58" fmla="*/ 10532 w 10536"/>
                <a:gd name="T59" fmla="*/ 1467 h 2847"/>
                <a:gd name="T60" fmla="*/ 10527 w 10536"/>
                <a:gd name="T61" fmla="*/ 1488 h 2847"/>
                <a:gd name="T62" fmla="*/ 10520 w 10536"/>
                <a:gd name="T63" fmla="*/ 1509 h 2847"/>
                <a:gd name="T64" fmla="*/ 10510 w 10536"/>
                <a:gd name="T65" fmla="*/ 1529 h 2847"/>
                <a:gd name="T66" fmla="*/ 10499 w 10536"/>
                <a:gd name="T67" fmla="*/ 1548 h 2847"/>
                <a:gd name="T68" fmla="*/ 10486 w 10536"/>
                <a:gd name="T69" fmla="*/ 1566 h 2847"/>
                <a:gd name="T70" fmla="*/ 10469 w 10536"/>
                <a:gd name="T71" fmla="*/ 1584 h 2847"/>
                <a:gd name="T72" fmla="*/ 9229 w 10536"/>
                <a:gd name="T73" fmla="*/ 2824 h 2847"/>
                <a:gd name="T74" fmla="*/ 9220 w 10536"/>
                <a:gd name="T75" fmla="*/ 2832 h 2847"/>
                <a:gd name="T76" fmla="*/ 9211 w 10536"/>
                <a:gd name="T77" fmla="*/ 2838 h 2847"/>
                <a:gd name="T78" fmla="*/ 9200 w 10536"/>
                <a:gd name="T79" fmla="*/ 2842 h 2847"/>
                <a:gd name="T80" fmla="*/ 9189 w 10536"/>
                <a:gd name="T81" fmla="*/ 2846 h 2847"/>
                <a:gd name="T82" fmla="*/ 9178 w 10536"/>
                <a:gd name="T83" fmla="*/ 2847 h 2847"/>
                <a:gd name="T84" fmla="*/ 9166 w 10536"/>
                <a:gd name="T85" fmla="*/ 2847 h 2847"/>
                <a:gd name="T86" fmla="*/ 9155 w 10536"/>
                <a:gd name="T87" fmla="*/ 2845 h 2847"/>
                <a:gd name="T88" fmla="*/ 9143 w 10536"/>
                <a:gd name="T89" fmla="*/ 2841 h 2847"/>
                <a:gd name="T90" fmla="*/ 9133 w 10536"/>
                <a:gd name="T91" fmla="*/ 2835 h 2847"/>
                <a:gd name="T92" fmla="*/ 9122 w 10536"/>
                <a:gd name="T93" fmla="*/ 2828 h 2847"/>
                <a:gd name="T94" fmla="*/ 9114 w 10536"/>
                <a:gd name="T95" fmla="*/ 2821 h 2847"/>
                <a:gd name="T96" fmla="*/ 9107 w 10536"/>
                <a:gd name="T97" fmla="*/ 2812 h 2847"/>
                <a:gd name="T98" fmla="*/ 9101 w 10536"/>
                <a:gd name="T99" fmla="*/ 2802 h 2847"/>
                <a:gd name="T100" fmla="*/ 9098 w 10536"/>
                <a:gd name="T101" fmla="*/ 2791 h 2847"/>
                <a:gd name="T102" fmla="*/ 9095 w 10536"/>
                <a:gd name="T103" fmla="*/ 2779 h 2847"/>
                <a:gd name="T104" fmla="*/ 9094 w 10536"/>
                <a:gd name="T105" fmla="*/ 2768 h 2847"/>
                <a:gd name="T106" fmla="*/ 9094 w 10536"/>
                <a:gd name="T107" fmla="*/ 2411 h 2847"/>
                <a:gd name="T108" fmla="*/ 0 w 10536"/>
                <a:gd name="T109" fmla="*/ 2411 h 2847"/>
                <a:gd name="T110" fmla="*/ 0 w 10536"/>
                <a:gd name="T111" fmla="*/ 436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36" h="2847">
                  <a:moveTo>
                    <a:pt x="0" y="436"/>
                  </a:moveTo>
                  <a:lnTo>
                    <a:pt x="9094" y="436"/>
                  </a:lnTo>
                  <a:lnTo>
                    <a:pt x="9094" y="79"/>
                  </a:lnTo>
                  <a:lnTo>
                    <a:pt x="9095" y="66"/>
                  </a:lnTo>
                  <a:lnTo>
                    <a:pt x="9098" y="56"/>
                  </a:lnTo>
                  <a:lnTo>
                    <a:pt x="9101" y="44"/>
                  </a:lnTo>
                  <a:lnTo>
                    <a:pt x="9107" y="35"/>
                  </a:lnTo>
                  <a:lnTo>
                    <a:pt x="9114" y="26"/>
                  </a:lnTo>
                  <a:lnTo>
                    <a:pt x="9122" y="17"/>
                  </a:lnTo>
                  <a:lnTo>
                    <a:pt x="9133" y="12"/>
                  </a:lnTo>
                  <a:lnTo>
                    <a:pt x="9143" y="6"/>
                  </a:lnTo>
                  <a:lnTo>
                    <a:pt x="9155" y="2"/>
                  </a:lnTo>
                  <a:lnTo>
                    <a:pt x="9166" y="0"/>
                  </a:lnTo>
                  <a:lnTo>
                    <a:pt x="9178" y="0"/>
                  </a:lnTo>
                  <a:lnTo>
                    <a:pt x="9189" y="1"/>
                  </a:lnTo>
                  <a:lnTo>
                    <a:pt x="9200" y="3"/>
                  </a:lnTo>
                  <a:lnTo>
                    <a:pt x="9211" y="8"/>
                  </a:lnTo>
                  <a:lnTo>
                    <a:pt x="9220" y="15"/>
                  </a:lnTo>
                  <a:lnTo>
                    <a:pt x="9229" y="23"/>
                  </a:lnTo>
                  <a:lnTo>
                    <a:pt x="10469" y="1263"/>
                  </a:lnTo>
                  <a:lnTo>
                    <a:pt x="10486" y="1281"/>
                  </a:lnTo>
                  <a:lnTo>
                    <a:pt x="10499" y="1298"/>
                  </a:lnTo>
                  <a:lnTo>
                    <a:pt x="10510" y="1318"/>
                  </a:lnTo>
                  <a:lnTo>
                    <a:pt x="10520" y="1338"/>
                  </a:lnTo>
                  <a:lnTo>
                    <a:pt x="10527" y="1359"/>
                  </a:lnTo>
                  <a:lnTo>
                    <a:pt x="10532" y="1380"/>
                  </a:lnTo>
                  <a:lnTo>
                    <a:pt x="10535" y="1402"/>
                  </a:lnTo>
                  <a:lnTo>
                    <a:pt x="10536" y="1423"/>
                  </a:lnTo>
                  <a:lnTo>
                    <a:pt x="10535" y="1445"/>
                  </a:lnTo>
                  <a:lnTo>
                    <a:pt x="10532" y="1467"/>
                  </a:lnTo>
                  <a:lnTo>
                    <a:pt x="10527" y="1488"/>
                  </a:lnTo>
                  <a:lnTo>
                    <a:pt x="10520" y="1509"/>
                  </a:lnTo>
                  <a:lnTo>
                    <a:pt x="10510" y="1529"/>
                  </a:lnTo>
                  <a:lnTo>
                    <a:pt x="10499" y="1548"/>
                  </a:lnTo>
                  <a:lnTo>
                    <a:pt x="10486" y="1566"/>
                  </a:lnTo>
                  <a:lnTo>
                    <a:pt x="10469" y="1584"/>
                  </a:lnTo>
                  <a:lnTo>
                    <a:pt x="9229" y="2824"/>
                  </a:lnTo>
                  <a:lnTo>
                    <a:pt x="9220" y="2832"/>
                  </a:lnTo>
                  <a:lnTo>
                    <a:pt x="9211" y="2838"/>
                  </a:lnTo>
                  <a:lnTo>
                    <a:pt x="9200" y="2842"/>
                  </a:lnTo>
                  <a:lnTo>
                    <a:pt x="9189" y="2846"/>
                  </a:lnTo>
                  <a:lnTo>
                    <a:pt x="9178" y="2847"/>
                  </a:lnTo>
                  <a:lnTo>
                    <a:pt x="9166" y="2847"/>
                  </a:lnTo>
                  <a:lnTo>
                    <a:pt x="9155" y="2845"/>
                  </a:lnTo>
                  <a:lnTo>
                    <a:pt x="9143" y="2841"/>
                  </a:lnTo>
                  <a:lnTo>
                    <a:pt x="9133" y="2835"/>
                  </a:lnTo>
                  <a:lnTo>
                    <a:pt x="9122" y="2828"/>
                  </a:lnTo>
                  <a:lnTo>
                    <a:pt x="9114" y="2821"/>
                  </a:lnTo>
                  <a:lnTo>
                    <a:pt x="9107" y="2812"/>
                  </a:lnTo>
                  <a:lnTo>
                    <a:pt x="9101" y="2802"/>
                  </a:lnTo>
                  <a:lnTo>
                    <a:pt x="9098" y="2791"/>
                  </a:lnTo>
                  <a:lnTo>
                    <a:pt x="9095" y="2779"/>
                  </a:lnTo>
                  <a:lnTo>
                    <a:pt x="9094" y="2768"/>
                  </a:lnTo>
                  <a:lnTo>
                    <a:pt x="9094" y="2411"/>
                  </a:lnTo>
                  <a:lnTo>
                    <a:pt x="0" y="2411"/>
                  </a:lnTo>
                  <a:lnTo>
                    <a:pt x="0" y="436"/>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35" name="Freeform 23">
              <a:extLst>
                <a:ext uri="{FF2B5EF4-FFF2-40B4-BE49-F238E27FC236}">
                  <a16:creationId xmlns="" xmlns:a16="http://schemas.microsoft.com/office/drawing/2014/main" id="{D6DC5343-20AE-4721-AED5-CE5A5F76743E}"/>
                </a:ext>
              </a:extLst>
            </p:cNvPr>
            <p:cNvSpPr>
              <a:spLocks noChangeAspect="1"/>
            </p:cNvSpPr>
            <p:nvPr/>
          </p:nvSpPr>
          <p:spPr bwMode="auto">
            <a:xfrm>
              <a:off x="0" y="1348781"/>
              <a:ext cx="823870" cy="1173570"/>
            </a:xfrm>
            <a:custGeom>
              <a:avLst/>
              <a:gdLst>
                <a:gd name="T0" fmla="*/ 55 w 2778"/>
                <a:gd name="T1" fmla="*/ 40 h 3960"/>
                <a:gd name="T2" fmla="*/ 164 w 2778"/>
                <a:gd name="T3" fmla="*/ 118 h 3960"/>
                <a:gd name="T4" fmla="*/ 273 w 2778"/>
                <a:gd name="T5" fmla="*/ 195 h 3960"/>
                <a:gd name="T6" fmla="*/ 380 w 2778"/>
                <a:gd name="T7" fmla="*/ 271 h 3960"/>
                <a:gd name="T8" fmla="*/ 485 w 2778"/>
                <a:gd name="T9" fmla="*/ 346 h 3960"/>
                <a:gd name="T10" fmla="*/ 589 w 2778"/>
                <a:gd name="T11" fmla="*/ 420 h 3960"/>
                <a:gd name="T12" fmla="*/ 693 w 2778"/>
                <a:gd name="T13" fmla="*/ 493 h 3960"/>
                <a:gd name="T14" fmla="*/ 794 w 2778"/>
                <a:gd name="T15" fmla="*/ 566 h 3960"/>
                <a:gd name="T16" fmla="*/ 939 w 2778"/>
                <a:gd name="T17" fmla="*/ 669 h 3960"/>
                <a:gd name="T18" fmla="*/ 1126 w 2778"/>
                <a:gd name="T19" fmla="*/ 802 h 3960"/>
                <a:gd name="T20" fmla="*/ 1309 w 2778"/>
                <a:gd name="T21" fmla="*/ 932 h 3960"/>
                <a:gd name="T22" fmla="*/ 1487 w 2778"/>
                <a:gd name="T23" fmla="*/ 1059 h 3960"/>
                <a:gd name="T24" fmla="*/ 1658 w 2778"/>
                <a:gd name="T25" fmla="*/ 1180 h 3960"/>
                <a:gd name="T26" fmla="*/ 1820 w 2778"/>
                <a:gd name="T27" fmla="*/ 1296 h 3960"/>
                <a:gd name="T28" fmla="*/ 1980 w 2778"/>
                <a:gd name="T29" fmla="*/ 1410 h 3960"/>
                <a:gd name="T30" fmla="*/ 2136 w 2778"/>
                <a:gd name="T31" fmla="*/ 1521 h 3960"/>
                <a:gd name="T32" fmla="*/ 2285 w 2778"/>
                <a:gd name="T33" fmla="*/ 1627 h 3960"/>
                <a:gd name="T34" fmla="*/ 2429 w 2778"/>
                <a:gd name="T35" fmla="*/ 1730 h 3960"/>
                <a:gd name="T36" fmla="*/ 2570 w 2778"/>
                <a:gd name="T37" fmla="*/ 1830 h 3960"/>
                <a:gd name="T38" fmla="*/ 2709 w 2778"/>
                <a:gd name="T39" fmla="*/ 1929 h 3960"/>
                <a:gd name="T40" fmla="*/ 2778 w 2778"/>
                <a:gd name="T41" fmla="*/ 2102 h 3960"/>
                <a:gd name="T42" fmla="*/ 2778 w 2778"/>
                <a:gd name="T43" fmla="*/ 2350 h 3960"/>
                <a:gd name="T44" fmla="*/ 2778 w 2778"/>
                <a:gd name="T45" fmla="*/ 2599 h 3960"/>
                <a:gd name="T46" fmla="*/ 2778 w 2778"/>
                <a:gd name="T47" fmla="*/ 2847 h 3960"/>
                <a:gd name="T48" fmla="*/ 2778 w 2778"/>
                <a:gd name="T49" fmla="*/ 3094 h 3960"/>
                <a:gd name="T50" fmla="*/ 2778 w 2778"/>
                <a:gd name="T51" fmla="*/ 3342 h 3960"/>
                <a:gd name="T52" fmla="*/ 2778 w 2778"/>
                <a:gd name="T53" fmla="*/ 3590 h 3960"/>
                <a:gd name="T54" fmla="*/ 2778 w 2778"/>
                <a:gd name="T55" fmla="*/ 3836 h 3960"/>
                <a:gd name="T56" fmla="*/ 2709 w 2778"/>
                <a:gd name="T57" fmla="*/ 3926 h 3960"/>
                <a:gd name="T58" fmla="*/ 2570 w 2778"/>
                <a:gd name="T59" fmla="*/ 3858 h 3960"/>
                <a:gd name="T60" fmla="*/ 2430 w 2778"/>
                <a:gd name="T61" fmla="*/ 3790 h 3960"/>
                <a:gd name="T62" fmla="*/ 2285 w 2778"/>
                <a:gd name="T63" fmla="*/ 3720 h 3960"/>
                <a:gd name="T64" fmla="*/ 2136 w 2778"/>
                <a:gd name="T65" fmla="*/ 3646 h 3960"/>
                <a:gd name="T66" fmla="*/ 1980 w 2778"/>
                <a:gd name="T67" fmla="*/ 3569 h 3960"/>
                <a:gd name="T68" fmla="*/ 1821 w 2778"/>
                <a:gd name="T69" fmla="*/ 3490 h 3960"/>
                <a:gd name="T70" fmla="*/ 1658 w 2778"/>
                <a:gd name="T71" fmla="*/ 3409 h 3960"/>
                <a:gd name="T72" fmla="*/ 1487 w 2778"/>
                <a:gd name="T73" fmla="*/ 3325 h 3960"/>
                <a:gd name="T74" fmla="*/ 1309 w 2778"/>
                <a:gd name="T75" fmla="*/ 3238 h 3960"/>
                <a:gd name="T76" fmla="*/ 1126 w 2778"/>
                <a:gd name="T77" fmla="*/ 3149 h 3960"/>
                <a:gd name="T78" fmla="*/ 939 w 2778"/>
                <a:gd name="T79" fmla="*/ 3058 h 3960"/>
                <a:gd name="T80" fmla="*/ 794 w 2778"/>
                <a:gd name="T81" fmla="*/ 2987 h 3960"/>
                <a:gd name="T82" fmla="*/ 692 w 2778"/>
                <a:gd name="T83" fmla="*/ 2937 h 3960"/>
                <a:gd name="T84" fmla="*/ 589 w 2778"/>
                <a:gd name="T85" fmla="*/ 2886 h 3960"/>
                <a:gd name="T86" fmla="*/ 485 w 2778"/>
                <a:gd name="T87" fmla="*/ 2834 h 3960"/>
                <a:gd name="T88" fmla="*/ 379 w 2778"/>
                <a:gd name="T89" fmla="*/ 2783 h 3960"/>
                <a:gd name="T90" fmla="*/ 273 w 2778"/>
                <a:gd name="T91" fmla="*/ 2730 h 3960"/>
                <a:gd name="T92" fmla="*/ 164 w 2778"/>
                <a:gd name="T93" fmla="*/ 2677 h 3960"/>
                <a:gd name="T94" fmla="*/ 55 w 2778"/>
                <a:gd name="T95" fmla="*/ 2623 h 3960"/>
                <a:gd name="T96" fmla="*/ 0 w 2778"/>
                <a:gd name="T97" fmla="*/ 2434 h 3960"/>
                <a:gd name="T98" fmla="*/ 0 w 2778"/>
                <a:gd name="T99" fmla="*/ 2110 h 3960"/>
                <a:gd name="T100" fmla="*/ 0 w 2778"/>
                <a:gd name="T101" fmla="*/ 1786 h 3960"/>
                <a:gd name="T102" fmla="*/ 0 w 2778"/>
                <a:gd name="T103" fmla="*/ 1461 h 3960"/>
                <a:gd name="T104" fmla="*/ 0 w 2778"/>
                <a:gd name="T105" fmla="*/ 1137 h 3960"/>
                <a:gd name="T106" fmla="*/ 0 w 2778"/>
                <a:gd name="T107" fmla="*/ 813 h 3960"/>
                <a:gd name="T108" fmla="*/ 0 w 2778"/>
                <a:gd name="T109" fmla="*/ 488 h 3960"/>
                <a:gd name="T110" fmla="*/ 0 w 2778"/>
                <a:gd name="T111" fmla="*/ 163 h 3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960">
                  <a:moveTo>
                    <a:pt x="0" y="0"/>
                  </a:moveTo>
                  <a:lnTo>
                    <a:pt x="55" y="40"/>
                  </a:lnTo>
                  <a:lnTo>
                    <a:pt x="110" y="78"/>
                  </a:lnTo>
                  <a:lnTo>
                    <a:pt x="164" y="118"/>
                  </a:lnTo>
                  <a:lnTo>
                    <a:pt x="219" y="156"/>
                  </a:lnTo>
                  <a:lnTo>
                    <a:pt x="273" y="195"/>
                  </a:lnTo>
                  <a:lnTo>
                    <a:pt x="327" y="233"/>
                  </a:lnTo>
                  <a:lnTo>
                    <a:pt x="380" y="271"/>
                  </a:lnTo>
                  <a:lnTo>
                    <a:pt x="433" y="308"/>
                  </a:lnTo>
                  <a:lnTo>
                    <a:pt x="485" y="346"/>
                  </a:lnTo>
                  <a:lnTo>
                    <a:pt x="538" y="383"/>
                  </a:lnTo>
                  <a:lnTo>
                    <a:pt x="589" y="420"/>
                  </a:lnTo>
                  <a:lnTo>
                    <a:pt x="642" y="457"/>
                  </a:lnTo>
                  <a:lnTo>
                    <a:pt x="693" y="493"/>
                  </a:lnTo>
                  <a:lnTo>
                    <a:pt x="743" y="530"/>
                  </a:lnTo>
                  <a:lnTo>
                    <a:pt x="794" y="566"/>
                  </a:lnTo>
                  <a:lnTo>
                    <a:pt x="845" y="602"/>
                  </a:lnTo>
                  <a:lnTo>
                    <a:pt x="939" y="669"/>
                  </a:lnTo>
                  <a:lnTo>
                    <a:pt x="1034" y="736"/>
                  </a:lnTo>
                  <a:lnTo>
                    <a:pt x="1126" y="802"/>
                  </a:lnTo>
                  <a:lnTo>
                    <a:pt x="1218" y="868"/>
                  </a:lnTo>
                  <a:lnTo>
                    <a:pt x="1309" y="932"/>
                  </a:lnTo>
                  <a:lnTo>
                    <a:pt x="1399" y="996"/>
                  </a:lnTo>
                  <a:lnTo>
                    <a:pt x="1487" y="1059"/>
                  </a:lnTo>
                  <a:lnTo>
                    <a:pt x="1575" y="1122"/>
                  </a:lnTo>
                  <a:lnTo>
                    <a:pt x="1658" y="1180"/>
                  </a:lnTo>
                  <a:lnTo>
                    <a:pt x="1739" y="1239"/>
                  </a:lnTo>
                  <a:lnTo>
                    <a:pt x="1820" y="1296"/>
                  </a:lnTo>
                  <a:lnTo>
                    <a:pt x="1900" y="1353"/>
                  </a:lnTo>
                  <a:lnTo>
                    <a:pt x="1980" y="1410"/>
                  </a:lnTo>
                  <a:lnTo>
                    <a:pt x="2058" y="1466"/>
                  </a:lnTo>
                  <a:lnTo>
                    <a:pt x="2136" y="1521"/>
                  </a:lnTo>
                  <a:lnTo>
                    <a:pt x="2213" y="1576"/>
                  </a:lnTo>
                  <a:lnTo>
                    <a:pt x="2285" y="1627"/>
                  </a:lnTo>
                  <a:lnTo>
                    <a:pt x="2358" y="1680"/>
                  </a:lnTo>
                  <a:lnTo>
                    <a:pt x="2429" y="1730"/>
                  </a:lnTo>
                  <a:lnTo>
                    <a:pt x="2500" y="1781"/>
                  </a:lnTo>
                  <a:lnTo>
                    <a:pt x="2570" y="1830"/>
                  </a:lnTo>
                  <a:lnTo>
                    <a:pt x="2640" y="1880"/>
                  </a:lnTo>
                  <a:lnTo>
                    <a:pt x="2709" y="1929"/>
                  </a:lnTo>
                  <a:lnTo>
                    <a:pt x="2778" y="1978"/>
                  </a:lnTo>
                  <a:lnTo>
                    <a:pt x="2778" y="2102"/>
                  </a:lnTo>
                  <a:lnTo>
                    <a:pt x="2778" y="2227"/>
                  </a:lnTo>
                  <a:lnTo>
                    <a:pt x="2778" y="2350"/>
                  </a:lnTo>
                  <a:lnTo>
                    <a:pt x="2778" y="2475"/>
                  </a:lnTo>
                  <a:lnTo>
                    <a:pt x="2778" y="2599"/>
                  </a:lnTo>
                  <a:lnTo>
                    <a:pt x="2778" y="2722"/>
                  </a:lnTo>
                  <a:lnTo>
                    <a:pt x="2778" y="2847"/>
                  </a:lnTo>
                  <a:lnTo>
                    <a:pt x="2778" y="2971"/>
                  </a:lnTo>
                  <a:lnTo>
                    <a:pt x="2778" y="3094"/>
                  </a:lnTo>
                  <a:lnTo>
                    <a:pt x="2778" y="3218"/>
                  </a:lnTo>
                  <a:lnTo>
                    <a:pt x="2778" y="3342"/>
                  </a:lnTo>
                  <a:lnTo>
                    <a:pt x="2778" y="3466"/>
                  </a:lnTo>
                  <a:lnTo>
                    <a:pt x="2778" y="3590"/>
                  </a:lnTo>
                  <a:lnTo>
                    <a:pt x="2778" y="3713"/>
                  </a:lnTo>
                  <a:lnTo>
                    <a:pt x="2778" y="3836"/>
                  </a:lnTo>
                  <a:lnTo>
                    <a:pt x="2778" y="3960"/>
                  </a:lnTo>
                  <a:lnTo>
                    <a:pt x="2709" y="3926"/>
                  </a:lnTo>
                  <a:lnTo>
                    <a:pt x="2640" y="3893"/>
                  </a:lnTo>
                  <a:lnTo>
                    <a:pt x="2570" y="3858"/>
                  </a:lnTo>
                  <a:lnTo>
                    <a:pt x="2500" y="3825"/>
                  </a:lnTo>
                  <a:lnTo>
                    <a:pt x="2430" y="3790"/>
                  </a:lnTo>
                  <a:lnTo>
                    <a:pt x="2358" y="3755"/>
                  </a:lnTo>
                  <a:lnTo>
                    <a:pt x="2285" y="3720"/>
                  </a:lnTo>
                  <a:lnTo>
                    <a:pt x="2213" y="3683"/>
                  </a:lnTo>
                  <a:lnTo>
                    <a:pt x="2136" y="3646"/>
                  </a:lnTo>
                  <a:lnTo>
                    <a:pt x="2059" y="3608"/>
                  </a:lnTo>
                  <a:lnTo>
                    <a:pt x="1980" y="3569"/>
                  </a:lnTo>
                  <a:lnTo>
                    <a:pt x="1900" y="3529"/>
                  </a:lnTo>
                  <a:lnTo>
                    <a:pt x="1821" y="3490"/>
                  </a:lnTo>
                  <a:lnTo>
                    <a:pt x="1739" y="3450"/>
                  </a:lnTo>
                  <a:lnTo>
                    <a:pt x="1658" y="3409"/>
                  </a:lnTo>
                  <a:lnTo>
                    <a:pt x="1575" y="3368"/>
                  </a:lnTo>
                  <a:lnTo>
                    <a:pt x="1487" y="3325"/>
                  </a:lnTo>
                  <a:lnTo>
                    <a:pt x="1399" y="3282"/>
                  </a:lnTo>
                  <a:lnTo>
                    <a:pt x="1309" y="3238"/>
                  </a:lnTo>
                  <a:lnTo>
                    <a:pt x="1218" y="3194"/>
                  </a:lnTo>
                  <a:lnTo>
                    <a:pt x="1126" y="3149"/>
                  </a:lnTo>
                  <a:lnTo>
                    <a:pt x="1034" y="3104"/>
                  </a:lnTo>
                  <a:lnTo>
                    <a:pt x="939" y="3058"/>
                  </a:lnTo>
                  <a:lnTo>
                    <a:pt x="845" y="3012"/>
                  </a:lnTo>
                  <a:lnTo>
                    <a:pt x="794" y="2987"/>
                  </a:lnTo>
                  <a:lnTo>
                    <a:pt x="743" y="2961"/>
                  </a:lnTo>
                  <a:lnTo>
                    <a:pt x="692" y="2937"/>
                  </a:lnTo>
                  <a:lnTo>
                    <a:pt x="640" y="2911"/>
                  </a:lnTo>
                  <a:lnTo>
                    <a:pt x="589" y="2886"/>
                  </a:lnTo>
                  <a:lnTo>
                    <a:pt x="538" y="2860"/>
                  </a:lnTo>
                  <a:lnTo>
                    <a:pt x="485" y="2834"/>
                  </a:lnTo>
                  <a:lnTo>
                    <a:pt x="433" y="2809"/>
                  </a:lnTo>
                  <a:lnTo>
                    <a:pt x="379" y="2783"/>
                  </a:lnTo>
                  <a:lnTo>
                    <a:pt x="327" y="2756"/>
                  </a:lnTo>
                  <a:lnTo>
                    <a:pt x="273" y="2730"/>
                  </a:lnTo>
                  <a:lnTo>
                    <a:pt x="219" y="2704"/>
                  </a:lnTo>
                  <a:lnTo>
                    <a:pt x="164" y="2677"/>
                  </a:lnTo>
                  <a:lnTo>
                    <a:pt x="110" y="2650"/>
                  </a:lnTo>
                  <a:lnTo>
                    <a:pt x="55" y="2623"/>
                  </a:lnTo>
                  <a:lnTo>
                    <a:pt x="0" y="2596"/>
                  </a:lnTo>
                  <a:lnTo>
                    <a:pt x="0" y="2434"/>
                  </a:lnTo>
                  <a:lnTo>
                    <a:pt x="0" y="2272"/>
                  </a:lnTo>
                  <a:lnTo>
                    <a:pt x="0" y="2110"/>
                  </a:lnTo>
                  <a:lnTo>
                    <a:pt x="0" y="1948"/>
                  </a:lnTo>
                  <a:lnTo>
                    <a:pt x="0" y="1786"/>
                  </a:lnTo>
                  <a:lnTo>
                    <a:pt x="0" y="1625"/>
                  </a:lnTo>
                  <a:lnTo>
                    <a:pt x="0" y="1461"/>
                  </a:lnTo>
                  <a:lnTo>
                    <a:pt x="0" y="1299"/>
                  </a:lnTo>
                  <a:lnTo>
                    <a:pt x="0" y="1137"/>
                  </a:lnTo>
                  <a:lnTo>
                    <a:pt x="0" y="975"/>
                  </a:lnTo>
                  <a:lnTo>
                    <a:pt x="0" y="813"/>
                  </a:lnTo>
                  <a:lnTo>
                    <a:pt x="0" y="651"/>
                  </a:lnTo>
                  <a:lnTo>
                    <a:pt x="0" y="488"/>
                  </a:lnTo>
                  <a:lnTo>
                    <a:pt x="0" y="325"/>
                  </a:lnTo>
                  <a:lnTo>
                    <a:pt x="0" y="163"/>
                  </a:lnTo>
                  <a:lnTo>
                    <a:pt x="0" y="0"/>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36" name="组合 35">
            <a:extLst>
              <a:ext uri="{FF2B5EF4-FFF2-40B4-BE49-F238E27FC236}">
                <a16:creationId xmlns="" xmlns:a16="http://schemas.microsoft.com/office/drawing/2014/main" id="{05EBBDE1-B798-4AFD-A608-A51DA6B50F1B}"/>
              </a:ext>
            </a:extLst>
          </p:cNvPr>
          <p:cNvGrpSpPr>
            <a:grpSpLocks noChangeAspect="1"/>
          </p:cNvGrpSpPr>
          <p:nvPr/>
        </p:nvGrpSpPr>
        <p:grpSpPr>
          <a:xfrm>
            <a:off x="4513" y="2190336"/>
            <a:ext cx="4737499" cy="1051790"/>
            <a:chOff x="0" y="2390473"/>
            <a:chExt cx="4738733" cy="1052064"/>
          </a:xfrm>
          <a:solidFill>
            <a:srgbClr val="DEBF88"/>
          </a:solidFill>
          <a:effectLst>
            <a:outerShdw blurRad="50800" dist="38100" dir="2700000" algn="tl" rotWithShape="0">
              <a:prstClr val="black">
                <a:alpha val="40000"/>
              </a:prstClr>
            </a:outerShdw>
          </a:effectLst>
        </p:grpSpPr>
        <p:sp>
          <p:nvSpPr>
            <p:cNvPr id="37" name="Freeform 19">
              <a:extLst>
                <a:ext uri="{FF2B5EF4-FFF2-40B4-BE49-F238E27FC236}">
                  <a16:creationId xmlns="" xmlns:a16="http://schemas.microsoft.com/office/drawing/2014/main" id="{A1F67DE8-05D8-45F5-9456-4A268AEE7119}"/>
                </a:ext>
              </a:extLst>
            </p:cNvPr>
            <p:cNvSpPr>
              <a:spLocks noChangeAspect="1"/>
            </p:cNvSpPr>
            <p:nvPr/>
          </p:nvSpPr>
          <p:spPr bwMode="auto">
            <a:xfrm>
              <a:off x="823870" y="2597922"/>
              <a:ext cx="3914863" cy="844615"/>
            </a:xfrm>
            <a:custGeom>
              <a:avLst/>
              <a:gdLst>
                <a:gd name="T0" fmla="*/ 0 w 13212"/>
                <a:gd name="T1" fmla="*/ 437 h 2849"/>
                <a:gd name="T2" fmla="*/ 11769 w 13212"/>
                <a:gd name="T3" fmla="*/ 437 h 2849"/>
                <a:gd name="T4" fmla="*/ 11769 w 13212"/>
                <a:gd name="T5" fmla="*/ 80 h 2849"/>
                <a:gd name="T6" fmla="*/ 11770 w 13212"/>
                <a:gd name="T7" fmla="*/ 68 h 2849"/>
                <a:gd name="T8" fmla="*/ 11773 w 13212"/>
                <a:gd name="T9" fmla="*/ 56 h 2849"/>
                <a:gd name="T10" fmla="*/ 11777 w 13212"/>
                <a:gd name="T11" fmla="*/ 46 h 2849"/>
                <a:gd name="T12" fmla="*/ 11783 w 13212"/>
                <a:gd name="T13" fmla="*/ 35 h 2849"/>
                <a:gd name="T14" fmla="*/ 11790 w 13212"/>
                <a:gd name="T15" fmla="*/ 26 h 2849"/>
                <a:gd name="T16" fmla="*/ 11798 w 13212"/>
                <a:gd name="T17" fmla="*/ 19 h 2849"/>
                <a:gd name="T18" fmla="*/ 11808 w 13212"/>
                <a:gd name="T19" fmla="*/ 12 h 2849"/>
                <a:gd name="T20" fmla="*/ 11818 w 13212"/>
                <a:gd name="T21" fmla="*/ 6 h 2849"/>
                <a:gd name="T22" fmla="*/ 11830 w 13212"/>
                <a:gd name="T23" fmla="*/ 3 h 2849"/>
                <a:gd name="T24" fmla="*/ 11841 w 13212"/>
                <a:gd name="T25" fmla="*/ 0 h 2849"/>
                <a:gd name="T26" fmla="*/ 11853 w 13212"/>
                <a:gd name="T27" fmla="*/ 0 h 2849"/>
                <a:gd name="T28" fmla="*/ 11865 w 13212"/>
                <a:gd name="T29" fmla="*/ 2 h 2849"/>
                <a:gd name="T30" fmla="*/ 11875 w 13212"/>
                <a:gd name="T31" fmla="*/ 5 h 2849"/>
                <a:gd name="T32" fmla="*/ 11886 w 13212"/>
                <a:gd name="T33" fmla="*/ 10 h 2849"/>
                <a:gd name="T34" fmla="*/ 11896 w 13212"/>
                <a:gd name="T35" fmla="*/ 16 h 2849"/>
                <a:gd name="T36" fmla="*/ 11906 w 13212"/>
                <a:gd name="T37" fmla="*/ 24 h 2849"/>
                <a:gd name="T38" fmla="*/ 13146 w 13212"/>
                <a:gd name="T39" fmla="*/ 1264 h 2849"/>
                <a:gd name="T40" fmla="*/ 13161 w 13212"/>
                <a:gd name="T41" fmla="*/ 1281 h 2849"/>
                <a:gd name="T42" fmla="*/ 13175 w 13212"/>
                <a:gd name="T43" fmla="*/ 1300 h 2849"/>
                <a:gd name="T44" fmla="*/ 13185 w 13212"/>
                <a:gd name="T45" fmla="*/ 1318 h 2849"/>
                <a:gd name="T46" fmla="*/ 13195 w 13212"/>
                <a:gd name="T47" fmla="*/ 1338 h 2849"/>
                <a:gd name="T48" fmla="*/ 13203 w 13212"/>
                <a:gd name="T49" fmla="*/ 1359 h 2849"/>
                <a:gd name="T50" fmla="*/ 13207 w 13212"/>
                <a:gd name="T51" fmla="*/ 1381 h 2849"/>
                <a:gd name="T52" fmla="*/ 13211 w 13212"/>
                <a:gd name="T53" fmla="*/ 1402 h 2849"/>
                <a:gd name="T54" fmla="*/ 13212 w 13212"/>
                <a:gd name="T55" fmla="*/ 1425 h 2849"/>
                <a:gd name="T56" fmla="*/ 13211 w 13212"/>
                <a:gd name="T57" fmla="*/ 1446 h 2849"/>
                <a:gd name="T58" fmla="*/ 13207 w 13212"/>
                <a:gd name="T59" fmla="*/ 1468 h 2849"/>
                <a:gd name="T60" fmla="*/ 13203 w 13212"/>
                <a:gd name="T61" fmla="*/ 1489 h 2849"/>
                <a:gd name="T62" fmla="*/ 13195 w 13212"/>
                <a:gd name="T63" fmla="*/ 1510 h 2849"/>
                <a:gd name="T64" fmla="*/ 13185 w 13212"/>
                <a:gd name="T65" fmla="*/ 1530 h 2849"/>
                <a:gd name="T66" fmla="*/ 13175 w 13212"/>
                <a:gd name="T67" fmla="*/ 1549 h 2849"/>
                <a:gd name="T68" fmla="*/ 13161 w 13212"/>
                <a:gd name="T69" fmla="*/ 1567 h 2849"/>
                <a:gd name="T70" fmla="*/ 13146 w 13212"/>
                <a:gd name="T71" fmla="*/ 1584 h 2849"/>
                <a:gd name="T72" fmla="*/ 11906 w 13212"/>
                <a:gd name="T73" fmla="*/ 2824 h 2849"/>
                <a:gd name="T74" fmla="*/ 11896 w 13212"/>
                <a:gd name="T75" fmla="*/ 2832 h 2849"/>
                <a:gd name="T76" fmla="*/ 11886 w 13212"/>
                <a:gd name="T77" fmla="*/ 2839 h 2849"/>
                <a:gd name="T78" fmla="*/ 11875 w 13212"/>
                <a:gd name="T79" fmla="*/ 2844 h 2849"/>
                <a:gd name="T80" fmla="*/ 11865 w 13212"/>
                <a:gd name="T81" fmla="*/ 2846 h 2849"/>
                <a:gd name="T82" fmla="*/ 11853 w 13212"/>
                <a:gd name="T83" fmla="*/ 2849 h 2849"/>
                <a:gd name="T84" fmla="*/ 11841 w 13212"/>
                <a:gd name="T85" fmla="*/ 2847 h 2849"/>
                <a:gd name="T86" fmla="*/ 11830 w 13212"/>
                <a:gd name="T87" fmla="*/ 2845 h 2849"/>
                <a:gd name="T88" fmla="*/ 11818 w 13212"/>
                <a:gd name="T89" fmla="*/ 2842 h 2849"/>
                <a:gd name="T90" fmla="*/ 11808 w 13212"/>
                <a:gd name="T91" fmla="*/ 2837 h 2849"/>
                <a:gd name="T92" fmla="*/ 11798 w 13212"/>
                <a:gd name="T93" fmla="*/ 2830 h 2849"/>
                <a:gd name="T94" fmla="*/ 11790 w 13212"/>
                <a:gd name="T95" fmla="*/ 2822 h 2849"/>
                <a:gd name="T96" fmla="*/ 11783 w 13212"/>
                <a:gd name="T97" fmla="*/ 2813 h 2849"/>
                <a:gd name="T98" fmla="*/ 11777 w 13212"/>
                <a:gd name="T99" fmla="*/ 2803 h 2849"/>
                <a:gd name="T100" fmla="*/ 11773 w 13212"/>
                <a:gd name="T101" fmla="*/ 2792 h 2849"/>
                <a:gd name="T102" fmla="*/ 11770 w 13212"/>
                <a:gd name="T103" fmla="*/ 2781 h 2849"/>
                <a:gd name="T104" fmla="*/ 11769 w 13212"/>
                <a:gd name="T105" fmla="*/ 2768 h 2849"/>
                <a:gd name="T106" fmla="*/ 11769 w 13212"/>
                <a:gd name="T107" fmla="*/ 2412 h 2849"/>
                <a:gd name="T108" fmla="*/ 0 w 13212"/>
                <a:gd name="T109" fmla="*/ 2412 h 2849"/>
                <a:gd name="T110" fmla="*/ 0 w 13212"/>
                <a:gd name="T111" fmla="*/ 437 h 2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12" h="2849">
                  <a:moveTo>
                    <a:pt x="0" y="437"/>
                  </a:moveTo>
                  <a:lnTo>
                    <a:pt x="11769" y="437"/>
                  </a:lnTo>
                  <a:lnTo>
                    <a:pt x="11769" y="80"/>
                  </a:lnTo>
                  <a:lnTo>
                    <a:pt x="11770" y="68"/>
                  </a:lnTo>
                  <a:lnTo>
                    <a:pt x="11773" y="56"/>
                  </a:lnTo>
                  <a:lnTo>
                    <a:pt x="11777" y="46"/>
                  </a:lnTo>
                  <a:lnTo>
                    <a:pt x="11783" y="35"/>
                  </a:lnTo>
                  <a:lnTo>
                    <a:pt x="11790" y="26"/>
                  </a:lnTo>
                  <a:lnTo>
                    <a:pt x="11798" y="19"/>
                  </a:lnTo>
                  <a:lnTo>
                    <a:pt x="11808" y="12"/>
                  </a:lnTo>
                  <a:lnTo>
                    <a:pt x="11818" y="6"/>
                  </a:lnTo>
                  <a:lnTo>
                    <a:pt x="11830" y="3"/>
                  </a:lnTo>
                  <a:lnTo>
                    <a:pt x="11841" y="0"/>
                  </a:lnTo>
                  <a:lnTo>
                    <a:pt x="11853" y="0"/>
                  </a:lnTo>
                  <a:lnTo>
                    <a:pt x="11865" y="2"/>
                  </a:lnTo>
                  <a:lnTo>
                    <a:pt x="11875" y="5"/>
                  </a:lnTo>
                  <a:lnTo>
                    <a:pt x="11886" y="10"/>
                  </a:lnTo>
                  <a:lnTo>
                    <a:pt x="11896" y="16"/>
                  </a:lnTo>
                  <a:lnTo>
                    <a:pt x="11906" y="24"/>
                  </a:lnTo>
                  <a:lnTo>
                    <a:pt x="13146" y="1264"/>
                  </a:lnTo>
                  <a:lnTo>
                    <a:pt x="13161" y="1281"/>
                  </a:lnTo>
                  <a:lnTo>
                    <a:pt x="13175" y="1300"/>
                  </a:lnTo>
                  <a:lnTo>
                    <a:pt x="13185" y="1318"/>
                  </a:lnTo>
                  <a:lnTo>
                    <a:pt x="13195" y="1338"/>
                  </a:lnTo>
                  <a:lnTo>
                    <a:pt x="13203" y="1359"/>
                  </a:lnTo>
                  <a:lnTo>
                    <a:pt x="13207" y="1381"/>
                  </a:lnTo>
                  <a:lnTo>
                    <a:pt x="13211" y="1402"/>
                  </a:lnTo>
                  <a:lnTo>
                    <a:pt x="13212" y="1425"/>
                  </a:lnTo>
                  <a:lnTo>
                    <a:pt x="13211" y="1446"/>
                  </a:lnTo>
                  <a:lnTo>
                    <a:pt x="13207" y="1468"/>
                  </a:lnTo>
                  <a:lnTo>
                    <a:pt x="13203" y="1489"/>
                  </a:lnTo>
                  <a:lnTo>
                    <a:pt x="13195" y="1510"/>
                  </a:lnTo>
                  <a:lnTo>
                    <a:pt x="13185" y="1530"/>
                  </a:lnTo>
                  <a:lnTo>
                    <a:pt x="13175" y="1549"/>
                  </a:lnTo>
                  <a:lnTo>
                    <a:pt x="13161" y="1567"/>
                  </a:lnTo>
                  <a:lnTo>
                    <a:pt x="13146" y="1584"/>
                  </a:lnTo>
                  <a:lnTo>
                    <a:pt x="11906" y="2824"/>
                  </a:lnTo>
                  <a:lnTo>
                    <a:pt x="11896" y="2832"/>
                  </a:lnTo>
                  <a:lnTo>
                    <a:pt x="11886" y="2839"/>
                  </a:lnTo>
                  <a:lnTo>
                    <a:pt x="11875" y="2844"/>
                  </a:lnTo>
                  <a:lnTo>
                    <a:pt x="11865" y="2846"/>
                  </a:lnTo>
                  <a:lnTo>
                    <a:pt x="11853" y="2849"/>
                  </a:lnTo>
                  <a:lnTo>
                    <a:pt x="11841" y="2847"/>
                  </a:lnTo>
                  <a:lnTo>
                    <a:pt x="11830" y="2845"/>
                  </a:lnTo>
                  <a:lnTo>
                    <a:pt x="11818" y="2842"/>
                  </a:lnTo>
                  <a:lnTo>
                    <a:pt x="11808" y="2837"/>
                  </a:lnTo>
                  <a:lnTo>
                    <a:pt x="11798" y="2830"/>
                  </a:lnTo>
                  <a:lnTo>
                    <a:pt x="11790" y="2822"/>
                  </a:lnTo>
                  <a:lnTo>
                    <a:pt x="11783" y="2813"/>
                  </a:lnTo>
                  <a:lnTo>
                    <a:pt x="11777" y="2803"/>
                  </a:lnTo>
                  <a:lnTo>
                    <a:pt x="11773" y="2792"/>
                  </a:lnTo>
                  <a:lnTo>
                    <a:pt x="11770" y="2781"/>
                  </a:lnTo>
                  <a:lnTo>
                    <a:pt x="11769" y="2768"/>
                  </a:lnTo>
                  <a:lnTo>
                    <a:pt x="11769" y="2412"/>
                  </a:lnTo>
                  <a:lnTo>
                    <a:pt x="0" y="2412"/>
                  </a:lnTo>
                  <a:lnTo>
                    <a:pt x="0" y="437"/>
                  </a:lnTo>
                  <a:close/>
                </a:path>
              </a:pathLst>
            </a:custGeom>
            <a:solidFill>
              <a:srgbClr val="E45448"/>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38" name="Freeform 24">
              <a:extLst>
                <a:ext uri="{FF2B5EF4-FFF2-40B4-BE49-F238E27FC236}">
                  <a16:creationId xmlns="" xmlns:a16="http://schemas.microsoft.com/office/drawing/2014/main" id="{263CDFB6-E84A-46C0-959E-8E9FE7D0E797}"/>
                </a:ext>
              </a:extLst>
            </p:cNvPr>
            <p:cNvSpPr>
              <a:spLocks noChangeAspect="1"/>
            </p:cNvSpPr>
            <p:nvPr/>
          </p:nvSpPr>
          <p:spPr bwMode="auto">
            <a:xfrm>
              <a:off x="0" y="2390473"/>
              <a:ext cx="823870" cy="924631"/>
            </a:xfrm>
            <a:custGeom>
              <a:avLst/>
              <a:gdLst>
                <a:gd name="T0" fmla="*/ 55 w 2778"/>
                <a:gd name="T1" fmla="*/ 22 h 3119"/>
                <a:gd name="T2" fmla="*/ 164 w 2778"/>
                <a:gd name="T3" fmla="*/ 68 h 3119"/>
                <a:gd name="T4" fmla="*/ 273 w 2778"/>
                <a:gd name="T5" fmla="*/ 112 h 3119"/>
                <a:gd name="T6" fmla="*/ 379 w 2778"/>
                <a:gd name="T7" fmla="*/ 157 h 3119"/>
                <a:gd name="T8" fmla="*/ 485 w 2778"/>
                <a:gd name="T9" fmla="*/ 201 h 3119"/>
                <a:gd name="T10" fmla="*/ 589 w 2778"/>
                <a:gd name="T11" fmla="*/ 244 h 3119"/>
                <a:gd name="T12" fmla="*/ 693 w 2778"/>
                <a:gd name="T13" fmla="*/ 286 h 3119"/>
                <a:gd name="T14" fmla="*/ 794 w 2778"/>
                <a:gd name="T15" fmla="*/ 328 h 3119"/>
                <a:gd name="T16" fmla="*/ 939 w 2778"/>
                <a:gd name="T17" fmla="*/ 387 h 3119"/>
                <a:gd name="T18" fmla="*/ 1126 w 2778"/>
                <a:gd name="T19" fmla="*/ 464 h 3119"/>
                <a:gd name="T20" fmla="*/ 1309 w 2778"/>
                <a:gd name="T21" fmla="*/ 539 h 3119"/>
                <a:gd name="T22" fmla="*/ 1487 w 2778"/>
                <a:gd name="T23" fmla="*/ 613 h 3119"/>
                <a:gd name="T24" fmla="*/ 1658 w 2778"/>
                <a:gd name="T25" fmla="*/ 684 h 3119"/>
                <a:gd name="T26" fmla="*/ 1821 w 2778"/>
                <a:gd name="T27" fmla="*/ 751 h 3119"/>
                <a:gd name="T28" fmla="*/ 1981 w 2778"/>
                <a:gd name="T29" fmla="*/ 818 h 3119"/>
                <a:gd name="T30" fmla="*/ 2136 w 2778"/>
                <a:gd name="T31" fmla="*/ 882 h 3119"/>
                <a:gd name="T32" fmla="*/ 2286 w 2778"/>
                <a:gd name="T33" fmla="*/ 944 h 3119"/>
                <a:gd name="T34" fmla="*/ 2430 w 2778"/>
                <a:gd name="T35" fmla="*/ 1002 h 3119"/>
                <a:gd name="T36" fmla="*/ 2571 w 2778"/>
                <a:gd name="T37" fmla="*/ 1059 h 3119"/>
                <a:gd name="T38" fmla="*/ 2709 w 2778"/>
                <a:gd name="T39" fmla="*/ 1116 h 3119"/>
                <a:gd name="T40" fmla="*/ 2778 w 2778"/>
                <a:gd name="T41" fmla="*/ 1268 h 3119"/>
                <a:gd name="T42" fmla="*/ 2778 w 2778"/>
                <a:gd name="T43" fmla="*/ 1515 h 3119"/>
                <a:gd name="T44" fmla="*/ 2778 w 2778"/>
                <a:gd name="T45" fmla="*/ 1761 h 3119"/>
                <a:gd name="T46" fmla="*/ 2778 w 2778"/>
                <a:gd name="T47" fmla="*/ 2009 h 3119"/>
                <a:gd name="T48" fmla="*/ 2778 w 2778"/>
                <a:gd name="T49" fmla="*/ 2256 h 3119"/>
                <a:gd name="T50" fmla="*/ 2778 w 2778"/>
                <a:gd name="T51" fmla="*/ 2502 h 3119"/>
                <a:gd name="T52" fmla="*/ 2778 w 2778"/>
                <a:gd name="T53" fmla="*/ 2749 h 3119"/>
                <a:gd name="T54" fmla="*/ 2778 w 2778"/>
                <a:gd name="T55" fmla="*/ 2995 h 3119"/>
                <a:gd name="T56" fmla="*/ 2709 w 2778"/>
                <a:gd name="T57" fmla="*/ 3106 h 3119"/>
                <a:gd name="T58" fmla="*/ 2571 w 2778"/>
                <a:gd name="T59" fmla="*/ 3079 h 3119"/>
                <a:gd name="T60" fmla="*/ 2430 w 2778"/>
                <a:gd name="T61" fmla="*/ 3053 h 3119"/>
                <a:gd name="T62" fmla="*/ 2286 w 2778"/>
                <a:gd name="T63" fmla="*/ 3026 h 3119"/>
                <a:gd name="T64" fmla="*/ 2136 w 2778"/>
                <a:gd name="T65" fmla="*/ 2998 h 3119"/>
                <a:gd name="T66" fmla="*/ 1981 w 2778"/>
                <a:gd name="T67" fmla="*/ 2967 h 3119"/>
                <a:gd name="T68" fmla="*/ 1821 w 2778"/>
                <a:gd name="T69" fmla="*/ 2937 h 3119"/>
                <a:gd name="T70" fmla="*/ 1658 w 2778"/>
                <a:gd name="T71" fmla="*/ 2906 h 3119"/>
                <a:gd name="T72" fmla="*/ 1487 w 2778"/>
                <a:gd name="T73" fmla="*/ 2873 h 3119"/>
                <a:gd name="T74" fmla="*/ 1309 w 2778"/>
                <a:gd name="T75" fmla="*/ 2839 h 3119"/>
                <a:gd name="T76" fmla="*/ 1126 w 2778"/>
                <a:gd name="T77" fmla="*/ 2805 h 3119"/>
                <a:gd name="T78" fmla="*/ 939 w 2778"/>
                <a:gd name="T79" fmla="*/ 2770 h 3119"/>
                <a:gd name="T80" fmla="*/ 793 w 2778"/>
                <a:gd name="T81" fmla="*/ 2742 h 3119"/>
                <a:gd name="T82" fmla="*/ 692 w 2778"/>
                <a:gd name="T83" fmla="*/ 2724 h 3119"/>
                <a:gd name="T84" fmla="*/ 589 w 2778"/>
                <a:gd name="T85" fmla="*/ 2704 h 3119"/>
                <a:gd name="T86" fmla="*/ 485 w 2778"/>
                <a:gd name="T87" fmla="*/ 2684 h 3119"/>
                <a:gd name="T88" fmla="*/ 379 w 2778"/>
                <a:gd name="T89" fmla="*/ 2664 h 3119"/>
                <a:gd name="T90" fmla="*/ 273 w 2778"/>
                <a:gd name="T91" fmla="*/ 2644 h 3119"/>
                <a:gd name="T92" fmla="*/ 164 w 2778"/>
                <a:gd name="T93" fmla="*/ 2623 h 3119"/>
                <a:gd name="T94" fmla="*/ 55 w 2778"/>
                <a:gd name="T95" fmla="*/ 2604 h 3119"/>
                <a:gd name="T96" fmla="*/ 0 w 2778"/>
                <a:gd name="T97" fmla="*/ 2431 h 3119"/>
                <a:gd name="T98" fmla="*/ 0 w 2778"/>
                <a:gd name="T99" fmla="*/ 2107 h 3119"/>
                <a:gd name="T100" fmla="*/ 0 w 2778"/>
                <a:gd name="T101" fmla="*/ 1782 h 3119"/>
                <a:gd name="T102" fmla="*/ 0 w 2778"/>
                <a:gd name="T103" fmla="*/ 1459 h 3119"/>
                <a:gd name="T104" fmla="*/ 0 w 2778"/>
                <a:gd name="T105" fmla="*/ 1135 h 3119"/>
                <a:gd name="T106" fmla="*/ 0 w 2778"/>
                <a:gd name="T107" fmla="*/ 811 h 3119"/>
                <a:gd name="T108" fmla="*/ 0 w 2778"/>
                <a:gd name="T109" fmla="*/ 487 h 3119"/>
                <a:gd name="T110" fmla="*/ 0 w 2778"/>
                <a:gd name="T111" fmla="*/ 162 h 3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119">
                  <a:moveTo>
                    <a:pt x="0" y="0"/>
                  </a:moveTo>
                  <a:lnTo>
                    <a:pt x="55" y="22"/>
                  </a:lnTo>
                  <a:lnTo>
                    <a:pt x="110" y="46"/>
                  </a:lnTo>
                  <a:lnTo>
                    <a:pt x="164" y="68"/>
                  </a:lnTo>
                  <a:lnTo>
                    <a:pt x="219" y="90"/>
                  </a:lnTo>
                  <a:lnTo>
                    <a:pt x="273" y="112"/>
                  </a:lnTo>
                  <a:lnTo>
                    <a:pt x="327" y="134"/>
                  </a:lnTo>
                  <a:lnTo>
                    <a:pt x="379" y="157"/>
                  </a:lnTo>
                  <a:lnTo>
                    <a:pt x="433" y="179"/>
                  </a:lnTo>
                  <a:lnTo>
                    <a:pt x="485" y="201"/>
                  </a:lnTo>
                  <a:lnTo>
                    <a:pt x="538" y="222"/>
                  </a:lnTo>
                  <a:lnTo>
                    <a:pt x="589" y="244"/>
                  </a:lnTo>
                  <a:lnTo>
                    <a:pt x="642" y="265"/>
                  </a:lnTo>
                  <a:lnTo>
                    <a:pt x="693" y="286"/>
                  </a:lnTo>
                  <a:lnTo>
                    <a:pt x="743" y="307"/>
                  </a:lnTo>
                  <a:lnTo>
                    <a:pt x="794" y="328"/>
                  </a:lnTo>
                  <a:lnTo>
                    <a:pt x="845" y="349"/>
                  </a:lnTo>
                  <a:lnTo>
                    <a:pt x="939" y="387"/>
                  </a:lnTo>
                  <a:lnTo>
                    <a:pt x="1034" y="426"/>
                  </a:lnTo>
                  <a:lnTo>
                    <a:pt x="1126" y="464"/>
                  </a:lnTo>
                  <a:lnTo>
                    <a:pt x="1218" y="502"/>
                  </a:lnTo>
                  <a:lnTo>
                    <a:pt x="1309" y="539"/>
                  </a:lnTo>
                  <a:lnTo>
                    <a:pt x="1399" y="576"/>
                  </a:lnTo>
                  <a:lnTo>
                    <a:pt x="1487" y="613"/>
                  </a:lnTo>
                  <a:lnTo>
                    <a:pt x="1575" y="649"/>
                  </a:lnTo>
                  <a:lnTo>
                    <a:pt x="1658" y="684"/>
                  </a:lnTo>
                  <a:lnTo>
                    <a:pt x="1739" y="718"/>
                  </a:lnTo>
                  <a:lnTo>
                    <a:pt x="1821" y="751"/>
                  </a:lnTo>
                  <a:lnTo>
                    <a:pt x="1901" y="785"/>
                  </a:lnTo>
                  <a:lnTo>
                    <a:pt x="1981" y="818"/>
                  </a:lnTo>
                  <a:lnTo>
                    <a:pt x="2059" y="851"/>
                  </a:lnTo>
                  <a:lnTo>
                    <a:pt x="2136" y="882"/>
                  </a:lnTo>
                  <a:lnTo>
                    <a:pt x="2213" y="914"/>
                  </a:lnTo>
                  <a:lnTo>
                    <a:pt x="2286" y="944"/>
                  </a:lnTo>
                  <a:lnTo>
                    <a:pt x="2358" y="973"/>
                  </a:lnTo>
                  <a:lnTo>
                    <a:pt x="2430" y="1002"/>
                  </a:lnTo>
                  <a:lnTo>
                    <a:pt x="2500" y="1031"/>
                  </a:lnTo>
                  <a:lnTo>
                    <a:pt x="2571" y="1059"/>
                  </a:lnTo>
                  <a:lnTo>
                    <a:pt x="2640" y="1088"/>
                  </a:lnTo>
                  <a:lnTo>
                    <a:pt x="2709" y="1116"/>
                  </a:lnTo>
                  <a:lnTo>
                    <a:pt x="2778" y="1144"/>
                  </a:lnTo>
                  <a:lnTo>
                    <a:pt x="2778" y="1268"/>
                  </a:lnTo>
                  <a:lnTo>
                    <a:pt x="2778" y="1392"/>
                  </a:lnTo>
                  <a:lnTo>
                    <a:pt x="2778" y="1515"/>
                  </a:lnTo>
                  <a:lnTo>
                    <a:pt x="2778" y="1639"/>
                  </a:lnTo>
                  <a:lnTo>
                    <a:pt x="2778" y="1761"/>
                  </a:lnTo>
                  <a:lnTo>
                    <a:pt x="2778" y="1885"/>
                  </a:lnTo>
                  <a:lnTo>
                    <a:pt x="2778" y="2009"/>
                  </a:lnTo>
                  <a:lnTo>
                    <a:pt x="2778" y="2132"/>
                  </a:lnTo>
                  <a:lnTo>
                    <a:pt x="2778" y="2256"/>
                  </a:lnTo>
                  <a:lnTo>
                    <a:pt x="2778" y="2378"/>
                  </a:lnTo>
                  <a:lnTo>
                    <a:pt x="2778" y="2502"/>
                  </a:lnTo>
                  <a:lnTo>
                    <a:pt x="2778" y="2626"/>
                  </a:lnTo>
                  <a:lnTo>
                    <a:pt x="2778" y="2749"/>
                  </a:lnTo>
                  <a:lnTo>
                    <a:pt x="2778" y="2872"/>
                  </a:lnTo>
                  <a:lnTo>
                    <a:pt x="2778" y="2995"/>
                  </a:lnTo>
                  <a:lnTo>
                    <a:pt x="2778" y="3119"/>
                  </a:lnTo>
                  <a:lnTo>
                    <a:pt x="2709" y="3106"/>
                  </a:lnTo>
                  <a:lnTo>
                    <a:pt x="2640" y="3093"/>
                  </a:lnTo>
                  <a:lnTo>
                    <a:pt x="2571" y="3079"/>
                  </a:lnTo>
                  <a:lnTo>
                    <a:pt x="2501" y="3067"/>
                  </a:lnTo>
                  <a:lnTo>
                    <a:pt x="2430" y="3053"/>
                  </a:lnTo>
                  <a:lnTo>
                    <a:pt x="2359" y="3040"/>
                  </a:lnTo>
                  <a:lnTo>
                    <a:pt x="2286" y="3026"/>
                  </a:lnTo>
                  <a:lnTo>
                    <a:pt x="2213" y="3012"/>
                  </a:lnTo>
                  <a:lnTo>
                    <a:pt x="2136" y="2998"/>
                  </a:lnTo>
                  <a:lnTo>
                    <a:pt x="2059" y="2983"/>
                  </a:lnTo>
                  <a:lnTo>
                    <a:pt x="1981" y="2967"/>
                  </a:lnTo>
                  <a:lnTo>
                    <a:pt x="1901" y="2952"/>
                  </a:lnTo>
                  <a:lnTo>
                    <a:pt x="1821" y="2937"/>
                  </a:lnTo>
                  <a:lnTo>
                    <a:pt x="1739" y="2922"/>
                  </a:lnTo>
                  <a:lnTo>
                    <a:pt x="1658" y="2906"/>
                  </a:lnTo>
                  <a:lnTo>
                    <a:pt x="1575" y="2890"/>
                  </a:lnTo>
                  <a:lnTo>
                    <a:pt x="1487" y="2873"/>
                  </a:lnTo>
                  <a:lnTo>
                    <a:pt x="1399" y="2857"/>
                  </a:lnTo>
                  <a:lnTo>
                    <a:pt x="1309" y="2839"/>
                  </a:lnTo>
                  <a:lnTo>
                    <a:pt x="1218" y="2823"/>
                  </a:lnTo>
                  <a:lnTo>
                    <a:pt x="1126" y="2805"/>
                  </a:lnTo>
                  <a:lnTo>
                    <a:pt x="1032" y="2788"/>
                  </a:lnTo>
                  <a:lnTo>
                    <a:pt x="939" y="2770"/>
                  </a:lnTo>
                  <a:lnTo>
                    <a:pt x="843" y="2753"/>
                  </a:lnTo>
                  <a:lnTo>
                    <a:pt x="793" y="2742"/>
                  </a:lnTo>
                  <a:lnTo>
                    <a:pt x="743" y="2733"/>
                  </a:lnTo>
                  <a:lnTo>
                    <a:pt x="692" y="2724"/>
                  </a:lnTo>
                  <a:lnTo>
                    <a:pt x="640" y="2714"/>
                  </a:lnTo>
                  <a:lnTo>
                    <a:pt x="589" y="2704"/>
                  </a:lnTo>
                  <a:lnTo>
                    <a:pt x="537" y="2695"/>
                  </a:lnTo>
                  <a:lnTo>
                    <a:pt x="485" y="2684"/>
                  </a:lnTo>
                  <a:lnTo>
                    <a:pt x="432" y="2675"/>
                  </a:lnTo>
                  <a:lnTo>
                    <a:pt x="379" y="2664"/>
                  </a:lnTo>
                  <a:lnTo>
                    <a:pt x="327" y="2655"/>
                  </a:lnTo>
                  <a:lnTo>
                    <a:pt x="273" y="2644"/>
                  </a:lnTo>
                  <a:lnTo>
                    <a:pt x="219" y="2634"/>
                  </a:lnTo>
                  <a:lnTo>
                    <a:pt x="164" y="2623"/>
                  </a:lnTo>
                  <a:lnTo>
                    <a:pt x="110" y="2613"/>
                  </a:lnTo>
                  <a:lnTo>
                    <a:pt x="55" y="2604"/>
                  </a:lnTo>
                  <a:lnTo>
                    <a:pt x="0" y="2593"/>
                  </a:lnTo>
                  <a:lnTo>
                    <a:pt x="0" y="2431"/>
                  </a:lnTo>
                  <a:lnTo>
                    <a:pt x="0" y="2269"/>
                  </a:lnTo>
                  <a:lnTo>
                    <a:pt x="0" y="2107"/>
                  </a:lnTo>
                  <a:lnTo>
                    <a:pt x="0" y="1945"/>
                  </a:lnTo>
                  <a:lnTo>
                    <a:pt x="0" y="1782"/>
                  </a:lnTo>
                  <a:lnTo>
                    <a:pt x="0" y="1621"/>
                  </a:lnTo>
                  <a:lnTo>
                    <a:pt x="0" y="1459"/>
                  </a:lnTo>
                  <a:lnTo>
                    <a:pt x="0" y="1297"/>
                  </a:lnTo>
                  <a:lnTo>
                    <a:pt x="0" y="1135"/>
                  </a:lnTo>
                  <a:lnTo>
                    <a:pt x="0" y="973"/>
                  </a:lnTo>
                  <a:lnTo>
                    <a:pt x="0" y="811"/>
                  </a:lnTo>
                  <a:lnTo>
                    <a:pt x="0" y="649"/>
                  </a:lnTo>
                  <a:lnTo>
                    <a:pt x="0" y="487"/>
                  </a:lnTo>
                  <a:lnTo>
                    <a:pt x="0" y="324"/>
                  </a:lnTo>
                  <a:lnTo>
                    <a:pt x="0" y="162"/>
                  </a:lnTo>
                  <a:lnTo>
                    <a:pt x="0" y="0"/>
                  </a:lnTo>
                  <a:close/>
                </a:path>
              </a:pathLst>
            </a:custGeom>
            <a:solidFill>
              <a:srgbClr val="E45448"/>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39" name="组合 38">
            <a:extLst>
              <a:ext uri="{FF2B5EF4-FFF2-40B4-BE49-F238E27FC236}">
                <a16:creationId xmlns="" xmlns:a16="http://schemas.microsoft.com/office/drawing/2014/main" id="{40B75C93-C48D-4969-A746-639062F368C9}"/>
              </a:ext>
            </a:extLst>
          </p:cNvPr>
          <p:cNvGrpSpPr>
            <a:grpSpLocks noChangeAspect="1"/>
          </p:cNvGrpSpPr>
          <p:nvPr/>
        </p:nvGrpSpPr>
        <p:grpSpPr>
          <a:xfrm>
            <a:off x="4511" y="3190278"/>
            <a:ext cx="5530044" cy="844395"/>
            <a:chOff x="0" y="3390674"/>
            <a:chExt cx="5531484" cy="844615"/>
          </a:xfrm>
          <a:solidFill>
            <a:srgbClr val="1B2A4B"/>
          </a:solidFill>
          <a:effectLst>
            <a:outerShdw blurRad="50800" dist="38100" dir="2700000" algn="tl" rotWithShape="0">
              <a:prstClr val="black">
                <a:alpha val="40000"/>
              </a:prstClr>
            </a:outerShdw>
          </a:effectLst>
        </p:grpSpPr>
        <p:sp>
          <p:nvSpPr>
            <p:cNvPr id="40" name="Freeform 18">
              <a:extLst>
                <a:ext uri="{FF2B5EF4-FFF2-40B4-BE49-F238E27FC236}">
                  <a16:creationId xmlns="" xmlns:a16="http://schemas.microsoft.com/office/drawing/2014/main" id="{60322742-7105-43A7-A0B1-2E6B7640143D}"/>
                </a:ext>
              </a:extLst>
            </p:cNvPr>
            <p:cNvSpPr>
              <a:spLocks noChangeAspect="1"/>
            </p:cNvSpPr>
            <p:nvPr/>
          </p:nvSpPr>
          <p:spPr bwMode="auto">
            <a:xfrm>
              <a:off x="823870" y="3390674"/>
              <a:ext cx="4707614" cy="844615"/>
            </a:xfrm>
            <a:custGeom>
              <a:avLst/>
              <a:gdLst>
                <a:gd name="T0" fmla="*/ 0 w 15887"/>
                <a:gd name="T1" fmla="*/ 436 h 2848"/>
                <a:gd name="T2" fmla="*/ 14445 w 15887"/>
                <a:gd name="T3" fmla="*/ 436 h 2848"/>
                <a:gd name="T4" fmla="*/ 14445 w 15887"/>
                <a:gd name="T5" fmla="*/ 79 h 2848"/>
                <a:gd name="T6" fmla="*/ 14445 w 15887"/>
                <a:gd name="T7" fmla="*/ 68 h 2848"/>
                <a:gd name="T8" fmla="*/ 14449 w 15887"/>
                <a:gd name="T9" fmla="*/ 56 h 2848"/>
                <a:gd name="T10" fmla="*/ 14452 w 15887"/>
                <a:gd name="T11" fmla="*/ 45 h 2848"/>
                <a:gd name="T12" fmla="*/ 14458 w 15887"/>
                <a:gd name="T13" fmla="*/ 35 h 2848"/>
                <a:gd name="T14" fmla="*/ 14465 w 15887"/>
                <a:gd name="T15" fmla="*/ 27 h 2848"/>
                <a:gd name="T16" fmla="*/ 14473 w 15887"/>
                <a:gd name="T17" fmla="*/ 19 h 2848"/>
                <a:gd name="T18" fmla="*/ 14482 w 15887"/>
                <a:gd name="T19" fmla="*/ 12 h 2848"/>
                <a:gd name="T20" fmla="*/ 14494 w 15887"/>
                <a:gd name="T21" fmla="*/ 7 h 2848"/>
                <a:gd name="T22" fmla="*/ 14506 w 15887"/>
                <a:gd name="T23" fmla="*/ 2 h 2848"/>
                <a:gd name="T24" fmla="*/ 14516 w 15887"/>
                <a:gd name="T25" fmla="*/ 0 h 2848"/>
                <a:gd name="T26" fmla="*/ 14528 w 15887"/>
                <a:gd name="T27" fmla="*/ 0 h 2848"/>
                <a:gd name="T28" fmla="*/ 14540 w 15887"/>
                <a:gd name="T29" fmla="*/ 1 h 2848"/>
                <a:gd name="T30" fmla="*/ 14551 w 15887"/>
                <a:gd name="T31" fmla="*/ 5 h 2848"/>
                <a:gd name="T32" fmla="*/ 14562 w 15887"/>
                <a:gd name="T33" fmla="*/ 9 h 2848"/>
                <a:gd name="T34" fmla="*/ 14571 w 15887"/>
                <a:gd name="T35" fmla="*/ 15 h 2848"/>
                <a:gd name="T36" fmla="*/ 14580 w 15887"/>
                <a:gd name="T37" fmla="*/ 23 h 2848"/>
                <a:gd name="T38" fmla="*/ 15821 w 15887"/>
                <a:gd name="T39" fmla="*/ 1264 h 2848"/>
                <a:gd name="T40" fmla="*/ 15837 w 15887"/>
                <a:gd name="T41" fmla="*/ 1281 h 2848"/>
                <a:gd name="T42" fmla="*/ 15850 w 15887"/>
                <a:gd name="T43" fmla="*/ 1299 h 2848"/>
                <a:gd name="T44" fmla="*/ 15861 w 15887"/>
                <a:gd name="T45" fmla="*/ 1319 h 2848"/>
                <a:gd name="T46" fmla="*/ 15871 w 15887"/>
                <a:gd name="T47" fmla="*/ 1339 h 2848"/>
                <a:gd name="T48" fmla="*/ 15878 w 15887"/>
                <a:gd name="T49" fmla="*/ 1360 h 2848"/>
                <a:gd name="T50" fmla="*/ 15882 w 15887"/>
                <a:gd name="T51" fmla="*/ 1381 h 2848"/>
                <a:gd name="T52" fmla="*/ 15886 w 15887"/>
                <a:gd name="T53" fmla="*/ 1402 h 2848"/>
                <a:gd name="T54" fmla="*/ 15887 w 15887"/>
                <a:gd name="T55" fmla="*/ 1424 h 2848"/>
                <a:gd name="T56" fmla="*/ 15886 w 15887"/>
                <a:gd name="T57" fmla="*/ 1446 h 2848"/>
                <a:gd name="T58" fmla="*/ 15882 w 15887"/>
                <a:gd name="T59" fmla="*/ 1467 h 2848"/>
                <a:gd name="T60" fmla="*/ 15878 w 15887"/>
                <a:gd name="T61" fmla="*/ 1488 h 2848"/>
                <a:gd name="T62" fmla="*/ 15871 w 15887"/>
                <a:gd name="T63" fmla="*/ 1509 h 2848"/>
                <a:gd name="T64" fmla="*/ 15861 w 15887"/>
                <a:gd name="T65" fmla="*/ 1529 h 2848"/>
                <a:gd name="T66" fmla="*/ 15850 w 15887"/>
                <a:gd name="T67" fmla="*/ 1549 h 2848"/>
                <a:gd name="T68" fmla="*/ 15837 w 15887"/>
                <a:gd name="T69" fmla="*/ 1567 h 2848"/>
                <a:gd name="T70" fmla="*/ 15821 w 15887"/>
                <a:gd name="T71" fmla="*/ 1584 h 2848"/>
                <a:gd name="T72" fmla="*/ 14580 w 15887"/>
                <a:gd name="T73" fmla="*/ 2825 h 2848"/>
                <a:gd name="T74" fmla="*/ 14571 w 15887"/>
                <a:gd name="T75" fmla="*/ 2833 h 2848"/>
                <a:gd name="T76" fmla="*/ 14562 w 15887"/>
                <a:gd name="T77" fmla="*/ 2839 h 2848"/>
                <a:gd name="T78" fmla="*/ 14551 w 15887"/>
                <a:gd name="T79" fmla="*/ 2843 h 2848"/>
                <a:gd name="T80" fmla="*/ 14540 w 15887"/>
                <a:gd name="T81" fmla="*/ 2847 h 2848"/>
                <a:gd name="T82" fmla="*/ 14528 w 15887"/>
                <a:gd name="T83" fmla="*/ 2848 h 2848"/>
                <a:gd name="T84" fmla="*/ 14516 w 15887"/>
                <a:gd name="T85" fmla="*/ 2848 h 2848"/>
                <a:gd name="T86" fmla="*/ 14506 w 15887"/>
                <a:gd name="T87" fmla="*/ 2846 h 2848"/>
                <a:gd name="T88" fmla="*/ 14494 w 15887"/>
                <a:gd name="T89" fmla="*/ 2842 h 2848"/>
                <a:gd name="T90" fmla="*/ 14482 w 15887"/>
                <a:gd name="T91" fmla="*/ 2836 h 2848"/>
                <a:gd name="T92" fmla="*/ 14473 w 15887"/>
                <a:gd name="T93" fmla="*/ 2829 h 2848"/>
                <a:gd name="T94" fmla="*/ 14465 w 15887"/>
                <a:gd name="T95" fmla="*/ 2821 h 2848"/>
                <a:gd name="T96" fmla="*/ 14458 w 15887"/>
                <a:gd name="T97" fmla="*/ 2813 h 2848"/>
                <a:gd name="T98" fmla="*/ 14452 w 15887"/>
                <a:gd name="T99" fmla="*/ 2803 h 2848"/>
                <a:gd name="T100" fmla="*/ 14449 w 15887"/>
                <a:gd name="T101" fmla="*/ 2792 h 2848"/>
                <a:gd name="T102" fmla="*/ 14445 w 15887"/>
                <a:gd name="T103" fmla="*/ 2780 h 2848"/>
                <a:gd name="T104" fmla="*/ 14445 w 15887"/>
                <a:gd name="T105" fmla="*/ 2769 h 2848"/>
                <a:gd name="T106" fmla="*/ 14445 w 15887"/>
                <a:gd name="T107" fmla="*/ 2412 h 2848"/>
                <a:gd name="T108" fmla="*/ 0 w 15887"/>
                <a:gd name="T109" fmla="*/ 2412 h 2848"/>
                <a:gd name="T110" fmla="*/ 0 w 15887"/>
                <a:gd name="T111" fmla="*/ 436 h 2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87" h="2848">
                  <a:moveTo>
                    <a:pt x="0" y="436"/>
                  </a:moveTo>
                  <a:lnTo>
                    <a:pt x="14445" y="436"/>
                  </a:lnTo>
                  <a:lnTo>
                    <a:pt x="14445" y="79"/>
                  </a:lnTo>
                  <a:lnTo>
                    <a:pt x="14445" y="68"/>
                  </a:lnTo>
                  <a:lnTo>
                    <a:pt x="14449" y="56"/>
                  </a:lnTo>
                  <a:lnTo>
                    <a:pt x="14452" y="45"/>
                  </a:lnTo>
                  <a:lnTo>
                    <a:pt x="14458" y="35"/>
                  </a:lnTo>
                  <a:lnTo>
                    <a:pt x="14465" y="27"/>
                  </a:lnTo>
                  <a:lnTo>
                    <a:pt x="14473" y="19"/>
                  </a:lnTo>
                  <a:lnTo>
                    <a:pt x="14482" y="12"/>
                  </a:lnTo>
                  <a:lnTo>
                    <a:pt x="14494" y="7"/>
                  </a:lnTo>
                  <a:lnTo>
                    <a:pt x="14506" y="2"/>
                  </a:lnTo>
                  <a:lnTo>
                    <a:pt x="14516" y="0"/>
                  </a:lnTo>
                  <a:lnTo>
                    <a:pt x="14528" y="0"/>
                  </a:lnTo>
                  <a:lnTo>
                    <a:pt x="14540" y="1"/>
                  </a:lnTo>
                  <a:lnTo>
                    <a:pt x="14551" y="5"/>
                  </a:lnTo>
                  <a:lnTo>
                    <a:pt x="14562" y="9"/>
                  </a:lnTo>
                  <a:lnTo>
                    <a:pt x="14571" y="15"/>
                  </a:lnTo>
                  <a:lnTo>
                    <a:pt x="14580" y="23"/>
                  </a:lnTo>
                  <a:lnTo>
                    <a:pt x="15821" y="1264"/>
                  </a:lnTo>
                  <a:lnTo>
                    <a:pt x="15837" y="1281"/>
                  </a:lnTo>
                  <a:lnTo>
                    <a:pt x="15850" y="1299"/>
                  </a:lnTo>
                  <a:lnTo>
                    <a:pt x="15861" y="1319"/>
                  </a:lnTo>
                  <a:lnTo>
                    <a:pt x="15871" y="1339"/>
                  </a:lnTo>
                  <a:lnTo>
                    <a:pt x="15878" y="1360"/>
                  </a:lnTo>
                  <a:lnTo>
                    <a:pt x="15882" y="1381"/>
                  </a:lnTo>
                  <a:lnTo>
                    <a:pt x="15886" y="1402"/>
                  </a:lnTo>
                  <a:lnTo>
                    <a:pt x="15887" y="1424"/>
                  </a:lnTo>
                  <a:lnTo>
                    <a:pt x="15886" y="1446"/>
                  </a:lnTo>
                  <a:lnTo>
                    <a:pt x="15882" y="1467"/>
                  </a:lnTo>
                  <a:lnTo>
                    <a:pt x="15878" y="1488"/>
                  </a:lnTo>
                  <a:lnTo>
                    <a:pt x="15871" y="1509"/>
                  </a:lnTo>
                  <a:lnTo>
                    <a:pt x="15861" y="1529"/>
                  </a:lnTo>
                  <a:lnTo>
                    <a:pt x="15850" y="1549"/>
                  </a:lnTo>
                  <a:lnTo>
                    <a:pt x="15837" y="1567"/>
                  </a:lnTo>
                  <a:lnTo>
                    <a:pt x="15821" y="1584"/>
                  </a:lnTo>
                  <a:lnTo>
                    <a:pt x="14580" y="2825"/>
                  </a:lnTo>
                  <a:lnTo>
                    <a:pt x="14571" y="2833"/>
                  </a:lnTo>
                  <a:lnTo>
                    <a:pt x="14562" y="2839"/>
                  </a:lnTo>
                  <a:lnTo>
                    <a:pt x="14551" y="2843"/>
                  </a:lnTo>
                  <a:lnTo>
                    <a:pt x="14540" y="2847"/>
                  </a:lnTo>
                  <a:lnTo>
                    <a:pt x="14528" y="2848"/>
                  </a:lnTo>
                  <a:lnTo>
                    <a:pt x="14516" y="2848"/>
                  </a:lnTo>
                  <a:lnTo>
                    <a:pt x="14506" y="2846"/>
                  </a:lnTo>
                  <a:lnTo>
                    <a:pt x="14494" y="2842"/>
                  </a:lnTo>
                  <a:lnTo>
                    <a:pt x="14482" y="2836"/>
                  </a:lnTo>
                  <a:lnTo>
                    <a:pt x="14473" y="2829"/>
                  </a:lnTo>
                  <a:lnTo>
                    <a:pt x="14465" y="2821"/>
                  </a:lnTo>
                  <a:lnTo>
                    <a:pt x="14458" y="2813"/>
                  </a:lnTo>
                  <a:lnTo>
                    <a:pt x="14452" y="2803"/>
                  </a:lnTo>
                  <a:lnTo>
                    <a:pt x="14449" y="2792"/>
                  </a:lnTo>
                  <a:lnTo>
                    <a:pt x="14445" y="2780"/>
                  </a:lnTo>
                  <a:lnTo>
                    <a:pt x="14445" y="2769"/>
                  </a:lnTo>
                  <a:lnTo>
                    <a:pt x="14445" y="2412"/>
                  </a:lnTo>
                  <a:lnTo>
                    <a:pt x="0" y="2412"/>
                  </a:lnTo>
                  <a:lnTo>
                    <a:pt x="0" y="436"/>
                  </a:ln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41" name="Freeform 25">
              <a:extLst>
                <a:ext uri="{FF2B5EF4-FFF2-40B4-BE49-F238E27FC236}">
                  <a16:creationId xmlns="" xmlns:a16="http://schemas.microsoft.com/office/drawing/2014/main" id="{91F3B754-36DE-487E-B484-E643F11C24A0}"/>
                </a:ext>
              </a:extLst>
            </p:cNvPr>
            <p:cNvSpPr>
              <a:spLocks noChangeAspect="1"/>
            </p:cNvSpPr>
            <p:nvPr/>
          </p:nvSpPr>
          <p:spPr bwMode="auto">
            <a:xfrm>
              <a:off x="0" y="3430682"/>
              <a:ext cx="823870" cy="767562"/>
            </a:xfrm>
            <a:custGeom>
              <a:avLst/>
              <a:gdLst>
                <a:gd name="T0" fmla="*/ 55 w 2778"/>
                <a:gd name="T1" fmla="*/ 6 h 2592"/>
                <a:gd name="T2" fmla="*/ 164 w 2778"/>
                <a:gd name="T3" fmla="*/ 17 h 2592"/>
                <a:gd name="T4" fmla="*/ 273 w 2778"/>
                <a:gd name="T5" fmla="*/ 30 h 2592"/>
                <a:gd name="T6" fmla="*/ 379 w 2778"/>
                <a:gd name="T7" fmla="*/ 42 h 2592"/>
                <a:gd name="T8" fmla="*/ 484 w 2778"/>
                <a:gd name="T9" fmla="*/ 54 h 2592"/>
                <a:gd name="T10" fmla="*/ 589 w 2778"/>
                <a:gd name="T11" fmla="*/ 65 h 2592"/>
                <a:gd name="T12" fmla="*/ 692 w 2778"/>
                <a:gd name="T13" fmla="*/ 76 h 2592"/>
                <a:gd name="T14" fmla="*/ 793 w 2778"/>
                <a:gd name="T15" fmla="*/ 87 h 2592"/>
                <a:gd name="T16" fmla="*/ 939 w 2778"/>
                <a:gd name="T17" fmla="*/ 104 h 2592"/>
                <a:gd name="T18" fmla="*/ 1126 w 2778"/>
                <a:gd name="T19" fmla="*/ 124 h 2592"/>
                <a:gd name="T20" fmla="*/ 1309 w 2778"/>
                <a:gd name="T21" fmla="*/ 143 h 2592"/>
                <a:gd name="T22" fmla="*/ 1487 w 2778"/>
                <a:gd name="T23" fmla="*/ 163 h 2592"/>
                <a:gd name="T24" fmla="*/ 1658 w 2778"/>
                <a:gd name="T25" fmla="*/ 183 h 2592"/>
                <a:gd name="T26" fmla="*/ 1821 w 2778"/>
                <a:gd name="T27" fmla="*/ 202 h 2592"/>
                <a:gd name="T28" fmla="*/ 1981 w 2778"/>
                <a:gd name="T29" fmla="*/ 219 h 2592"/>
                <a:gd name="T30" fmla="*/ 2136 w 2778"/>
                <a:gd name="T31" fmla="*/ 237 h 2592"/>
                <a:gd name="T32" fmla="*/ 2286 w 2778"/>
                <a:gd name="T33" fmla="*/ 253 h 2592"/>
                <a:gd name="T34" fmla="*/ 2430 w 2778"/>
                <a:gd name="T35" fmla="*/ 269 h 2592"/>
                <a:gd name="T36" fmla="*/ 2571 w 2778"/>
                <a:gd name="T37" fmla="*/ 285 h 2592"/>
                <a:gd name="T38" fmla="*/ 2709 w 2778"/>
                <a:gd name="T39" fmla="*/ 300 h 2592"/>
                <a:gd name="T40" fmla="*/ 2778 w 2778"/>
                <a:gd name="T41" fmla="*/ 432 h 2592"/>
                <a:gd name="T42" fmla="*/ 2778 w 2778"/>
                <a:gd name="T43" fmla="*/ 678 h 2592"/>
                <a:gd name="T44" fmla="*/ 2778 w 2778"/>
                <a:gd name="T45" fmla="*/ 925 h 2592"/>
                <a:gd name="T46" fmla="*/ 2778 w 2778"/>
                <a:gd name="T47" fmla="*/ 1172 h 2592"/>
                <a:gd name="T48" fmla="*/ 2778 w 2778"/>
                <a:gd name="T49" fmla="*/ 1418 h 2592"/>
                <a:gd name="T50" fmla="*/ 2778 w 2778"/>
                <a:gd name="T51" fmla="*/ 1666 h 2592"/>
                <a:gd name="T52" fmla="*/ 2778 w 2778"/>
                <a:gd name="T53" fmla="*/ 1913 h 2592"/>
                <a:gd name="T54" fmla="*/ 2778 w 2778"/>
                <a:gd name="T55" fmla="*/ 2160 h 2592"/>
                <a:gd name="T56" fmla="*/ 2709 w 2778"/>
                <a:gd name="T57" fmla="*/ 2291 h 2592"/>
                <a:gd name="T58" fmla="*/ 2571 w 2778"/>
                <a:gd name="T59" fmla="*/ 2307 h 2592"/>
                <a:gd name="T60" fmla="*/ 2430 w 2778"/>
                <a:gd name="T61" fmla="*/ 2322 h 2592"/>
                <a:gd name="T62" fmla="*/ 2286 w 2778"/>
                <a:gd name="T63" fmla="*/ 2339 h 2592"/>
                <a:gd name="T64" fmla="*/ 2137 w 2778"/>
                <a:gd name="T65" fmla="*/ 2355 h 2592"/>
                <a:gd name="T66" fmla="*/ 1981 w 2778"/>
                <a:gd name="T67" fmla="*/ 2372 h 2592"/>
                <a:gd name="T68" fmla="*/ 1821 w 2778"/>
                <a:gd name="T69" fmla="*/ 2390 h 2592"/>
                <a:gd name="T70" fmla="*/ 1658 w 2778"/>
                <a:gd name="T71" fmla="*/ 2407 h 2592"/>
                <a:gd name="T72" fmla="*/ 1487 w 2778"/>
                <a:gd name="T73" fmla="*/ 2426 h 2592"/>
                <a:gd name="T74" fmla="*/ 1309 w 2778"/>
                <a:gd name="T75" fmla="*/ 2446 h 2592"/>
                <a:gd name="T76" fmla="*/ 1126 w 2778"/>
                <a:gd name="T77" fmla="*/ 2467 h 2592"/>
                <a:gd name="T78" fmla="*/ 939 w 2778"/>
                <a:gd name="T79" fmla="*/ 2488 h 2592"/>
                <a:gd name="T80" fmla="*/ 793 w 2778"/>
                <a:gd name="T81" fmla="*/ 2504 h 2592"/>
                <a:gd name="T82" fmla="*/ 692 w 2778"/>
                <a:gd name="T83" fmla="*/ 2515 h 2592"/>
                <a:gd name="T84" fmla="*/ 589 w 2778"/>
                <a:gd name="T85" fmla="*/ 2526 h 2592"/>
                <a:gd name="T86" fmla="*/ 484 w 2778"/>
                <a:gd name="T87" fmla="*/ 2538 h 2592"/>
                <a:gd name="T88" fmla="*/ 379 w 2778"/>
                <a:gd name="T89" fmla="*/ 2550 h 2592"/>
                <a:gd name="T90" fmla="*/ 272 w 2778"/>
                <a:gd name="T91" fmla="*/ 2561 h 2592"/>
                <a:gd name="T92" fmla="*/ 164 w 2778"/>
                <a:gd name="T93" fmla="*/ 2574 h 2592"/>
                <a:gd name="T94" fmla="*/ 55 w 2778"/>
                <a:gd name="T95" fmla="*/ 2586 h 2592"/>
                <a:gd name="T96" fmla="*/ 0 w 2778"/>
                <a:gd name="T97" fmla="*/ 2431 h 2592"/>
                <a:gd name="T98" fmla="*/ 0 w 2778"/>
                <a:gd name="T99" fmla="*/ 2106 h 2592"/>
                <a:gd name="T100" fmla="*/ 0 w 2778"/>
                <a:gd name="T101" fmla="*/ 1782 h 2592"/>
                <a:gd name="T102" fmla="*/ 0 w 2778"/>
                <a:gd name="T103" fmla="*/ 1458 h 2592"/>
                <a:gd name="T104" fmla="*/ 0 w 2778"/>
                <a:gd name="T105" fmla="*/ 1135 h 2592"/>
                <a:gd name="T106" fmla="*/ 0 w 2778"/>
                <a:gd name="T107" fmla="*/ 811 h 2592"/>
                <a:gd name="T108" fmla="*/ 0 w 2778"/>
                <a:gd name="T109" fmla="*/ 486 h 2592"/>
                <a:gd name="T110" fmla="*/ 0 w 2778"/>
                <a:gd name="T111" fmla="*/ 16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2592">
                  <a:moveTo>
                    <a:pt x="0" y="0"/>
                  </a:moveTo>
                  <a:lnTo>
                    <a:pt x="55" y="6"/>
                  </a:lnTo>
                  <a:lnTo>
                    <a:pt x="110" y="12"/>
                  </a:lnTo>
                  <a:lnTo>
                    <a:pt x="164" y="17"/>
                  </a:lnTo>
                  <a:lnTo>
                    <a:pt x="218" y="23"/>
                  </a:lnTo>
                  <a:lnTo>
                    <a:pt x="273" y="30"/>
                  </a:lnTo>
                  <a:lnTo>
                    <a:pt x="325" y="36"/>
                  </a:lnTo>
                  <a:lnTo>
                    <a:pt x="379" y="42"/>
                  </a:lnTo>
                  <a:lnTo>
                    <a:pt x="432" y="48"/>
                  </a:lnTo>
                  <a:lnTo>
                    <a:pt x="484" y="54"/>
                  </a:lnTo>
                  <a:lnTo>
                    <a:pt x="537" y="59"/>
                  </a:lnTo>
                  <a:lnTo>
                    <a:pt x="589" y="65"/>
                  </a:lnTo>
                  <a:lnTo>
                    <a:pt x="640" y="70"/>
                  </a:lnTo>
                  <a:lnTo>
                    <a:pt x="692" y="76"/>
                  </a:lnTo>
                  <a:lnTo>
                    <a:pt x="743" y="82"/>
                  </a:lnTo>
                  <a:lnTo>
                    <a:pt x="793" y="87"/>
                  </a:lnTo>
                  <a:lnTo>
                    <a:pt x="843" y="93"/>
                  </a:lnTo>
                  <a:lnTo>
                    <a:pt x="939" y="104"/>
                  </a:lnTo>
                  <a:lnTo>
                    <a:pt x="1032" y="113"/>
                  </a:lnTo>
                  <a:lnTo>
                    <a:pt x="1126" y="124"/>
                  </a:lnTo>
                  <a:lnTo>
                    <a:pt x="1218" y="134"/>
                  </a:lnTo>
                  <a:lnTo>
                    <a:pt x="1309" y="143"/>
                  </a:lnTo>
                  <a:lnTo>
                    <a:pt x="1399" y="154"/>
                  </a:lnTo>
                  <a:lnTo>
                    <a:pt x="1487" y="163"/>
                  </a:lnTo>
                  <a:lnTo>
                    <a:pt x="1575" y="174"/>
                  </a:lnTo>
                  <a:lnTo>
                    <a:pt x="1658" y="183"/>
                  </a:lnTo>
                  <a:lnTo>
                    <a:pt x="1739" y="192"/>
                  </a:lnTo>
                  <a:lnTo>
                    <a:pt x="1821" y="202"/>
                  </a:lnTo>
                  <a:lnTo>
                    <a:pt x="1901" y="210"/>
                  </a:lnTo>
                  <a:lnTo>
                    <a:pt x="1981" y="219"/>
                  </a:lnTo>
                  <a:lnTo>
                    <a:pt x="2059" y="227"/>
                  </a:lnTo>
                  <a:lnTo>
                    <a:pt x="2136" y="237"/>
                  </a:lnTo>
                  <a:lnTo>
                    <a:pt x="2213" y="245"/>
                  </a:lnTo>
                  <a:lnTo>
                    <a:pt x="2286" y="253"/>
                  </a:lnTo>
                  <a:lnTo>
                    <a:pt x="2359" y="261"/>
                  </a:lnTo>
                  <a:lnTo>
                    <a:pt x="2430" y="269"/>
                  </a:lnTo>
                  <a:lnTo>
                    <a:pt x="2501" y="276"/>
                  </a:lnTo>
                  <a:lnTo>
                    <a:pt x="2571" y="285"/>
                  </a:lnTo>
                  <a:lnTo>
                    <a:pt x="2640" y="293"/>
                  </a:lnTo>
                  <a:lnTo>
                    <a:pt x="2709" y="300"/>
                  </a:lnTo>
                  <a:lnTo>
                    <a:pt x="2778" y="308"/>
                  </a:lnTo>
                  <a:lnTo>
                    <a:pt x="2778" y="432"/>
                  </a:lnTo>
                  <a:lnTo>
                    <a:pt x="2778" y="554"/>
                  </a:lnTo>
                  <a:lnTo>
                    <a:pt x="2778" y="678"/>
                  </a:lnTo>
                  <a:lnTo>
                    <a:pt x="2778" y="801"/>
                  </a:lnTo>
                  <a:lnTo>
                    <a:pt x="2778" y="925"/>
                  </a:lnTo>
                  <a:lnTo>
                    <a:pt x="2778" y="1049"/>
                  </a:lnTo>
                  <a:lnTo>
                    <a:pt x="2778" y="1172"/>
                  </a:lnTo>
                  <a:lnTo>
                    <a:pt x="2778" y="1295"/>
                  </a:lnTo>
                  <a:lnTo>
                    <a:pt x="2778" y="1418"/>
                  </a:lnTo>
                  <a:lnTo>
                    <a:pt x="2778" y="1542"/>
                  </a:lnTo>
                  <a:lnTo>
                    <a:pt x="2778" y="1666"/>
                  </a:lnTo>
                  <a:lnTo>
                    <a:pt x="2778" y="1789"/>
                  </a:lnTo>
                  <a:lnTo>
                    <a:pt x="2778" y="1913"/>
                  </a:lnTo>
                  <a:lnTo>
                    <a:pt x="2778" y="2036"/>
                  </a:lnTo>
                  <a:lnTo>
                    <a:pt x="2778" y="2160"/>
                  </a:lnTo>
                  <a:lnTo>
                    <a:pt x="2778" y="2284"/>
                  </a:lnTo>
                  <a:lnTo>
                    <a:pt x="2709" y="2291"/>
                  </a:lnTo>
                  <a:lnTo>
                    <a:pt x="2640" y="2299"/>
                  </a:lnTo>
                  <a:lnTo>
                    <a:pt x="2571" y="2307"/>
                  </a:lnTo>
                  <a:lnTo>
                    <a:pt x="2501" y="2314"/>
                  </a:lnTo>
                  <a:lnTo>
                    <a:pt x="2430" y="2322"/>
                  </a:lnTo>
                  <a:lnTo>
                    <a:pt x="2359" y="2330"/>
                  </a:lnTo>
                  <a:lnTo>
                    <a:pt x="2286" y="2339"/>
                  </a:lnTo>
                  <a:lnTo>
                    <a:pt x="2214" y="2347"/>
                  </a:lnTo>
                  <a:lnTo>
                    <a:pt x="2137" y="2355"/>
                  </a:lnTo>
                  <a:lnTo>
                    <a:pt x="2059" y="2363"/>
                  </a:lnTo>
                  <a:lnTo>
                    <a:pt x="1981" y="2372"/>
                  </a:lnTo>
                  <a:lnTo>
                    <a:pt x="1901" y="2381"/>
                  </a:lnTo>
                  <a:lnTo>
                    <a:pt x="1821" y="2390"/>
                  </a:lnTo>
                  <a:lnTo>
                    <a:pt x="1739" y="2398"/>
                  </a:lnTo>
                  <a:lnTo>
                    <a:pt x="1658" y="2407"/>
                  </a:lnTo>
                  <a:lnTo>
                    <a:pt x="1575" y="2417"/>
                  </a:lnTo>
                  <a:lnTo>
                    <a:pt x="1487" y="2426"/>
                  </a:lnTo>
                  <a:lnTo>
                    <a:pt x="1399" y="2435"/>
                  </a:lnTo>
                  <a:lnTo>
                    <a:pt x="1309" y="2446"/>
                  </a:lnTo>
                  <a:lnTo>
                    <a:pt x="1218" y="2456"/>
                  </a:lnTo>
                  <a:lnTo>
                    <a:pt x="1126" y="2467"/>
                  </a:lnTo>
                  <a:lnTo>
                    <a:pt x="1032" y="2477"/>
                  </a:lnTo>
                  <a:lnTo>
                    <a:pt x="939" y="2488"/>
                  </a:lnTo>
                  <a:lnTo>
                    <a:pt x="843" y="2498"/>
                  </a:lnTo>
                  <a:lnTo>
                    <a:pt x="793" y="2504"/>
                  </a:lnTo>
                  <a:lnTo>
                    <a:pt x="743" y="2510"/>
                  </a:lnTo>
                  <a:lnTo>
                    <a:pt x="692" y="2515"/>
                  </a:lnTo>
                  <a:lnTo>
                    <a:pt x="640" y="2521"/>
                  </a:lnTo>
                  <a:lnTo>
                    <a:pt x="589" y="2526"/>
                  </a:lnTo>
                  <a:lnTo>
                    <a:pt x="537" y="2532"/>
                  </a:lnTo>
                  <a:lnTo>
                    <a:pt x="484" y="2538"/>
                  </a:lnTo>
                  <a:lnTo>
                    <a:pt x="432" y="2544"/>
                  </a:lnTo>
                  <a:lnTo>
                    <a:pt x="379" y="2550"/>
                  </a:lnTo>
                  <a:lnTo>
                    <a:pt x="325" y="2556"/>
                  </a:lnTo>
                  <a:lnTo>
                    <a:pt x="272" y="2561"/>
                  </a:lnTo>
                  <a:lnTo>
                    <a:pt x="218" y="2568"/>
                  </a:lnTo>
                  <a:lnTo>
                    <a:pt x="164" y="2574"/>
                  </a:lnTo>
                  <a:lnTo>
                    <a:pt x="110" y="2580"/>
                  </a:lnTo>
                  <a:lnTo>
                    <a:pt x="55" y="2586"/>
                  </a:lnTo>
                  <a:lnTo>
                    <a:pt x="0" y="2592"/>
                  </a:lnTo>
                  <a:lnTo>
                    <a:pt x="0" y="2431"/>
                  </a:lnTo>
                  <a:lnTo>
                    <a:pt x="0" y="2269"/>
                  </a:lnTo>
                  <a:lnTo>
                    <a:pt x="0" y="2106"/>
                  </a:lnTo>
                  <a:lnTo>
                    <a:pt x="0" y="1944"/>
                  </a:lnTo>
                  <a:lnTo>
                    <a:pt x="0" y="1782"/>
                  </a:lnTo>
                  <a:lnTo>
                    <a:pt x="0" y="1620"/>
                  </a:lnTo>
                  <a:lnTo>
                    <a:pt x="0" y="1458"/>
                  </a:lnTo>
                  <a:lnTo>
                    <a:pt x="0" y="1297"/>
                  </a:lnTo>
                  <a:lnTo>
                    <a:pt x="0" y="1135"/>
                  </a:lnTo>
                  <a:lnTo>
                    <a:pt x="0" y="973"/>
                  </a:lnTo>
                  <a:lnTo>
                    <a:pt x="0" y="811"/>
                  </a:lnTo>
                  <a:lnTo>
                    <a:pt x="0" y="649"/>
                  </a:lnTo>
                  <a:lnTo>
                    <a:pt x="0" y="486"/>
                  </a:lnTo>
                  <a:lnTo>
                    <a:pt x="0" y="324"/>
                  </a:lnTo>
                  <a:lnTo>
                    <a:pt x="0" y="162"/>
                  </a:lnTo>
                  <a:lnTo>
                    <a:pt x="0" y="0"/>
                  </a:lnTo>
                  <a:close/>
                </a:path>
              </a:pathLst>
            </a:custGeom>
            <a:solidFill>
              <a:srgbClr val="7FBDA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grpSp>
        <p:nvGrpSpPr>
          <p:cNvPr id="42" name="组合 41">
            <a:extLst>
              <a:ext uri="{FF2B5EF4-FFF2-40B4-BE49-F238E27FC236}">
                <a16:creationId xmlns="" xmlns:a16="http://schemas.microsoft.com/office/drawing/2014/main" id="{086A81A6-26BC-44A7-8DCA-25F679C12CF6}"/>
              </a:ext>
            </a:extLst>
          </p:cNvPr>
          <p:cNvGrpSpPr>
            <a:grpSpLocks noChangeAspect="1"/>
          </p:cNvGrpSpPr>
          <p:nvPr/>
        </p:nvGrpSpPr>
        <p:grpSpPr>
          <a:xfrm>
            <a:off x="4513" y="3982823"/>
            <a:ext cx="4737499" cy="1054752"/>
            <a:chOff x="0" y="4183426"/>
            <a:chExt cx="4738733" cy="1055027"/>
          </a:xfrm>
          <a:solidFill>
            <a:srgbClr val="DEBF88"/>
          </a:solidFill>
          <a:effectLst>
            <a:outerShdw blurRad="50800" dist="38100" dir="2700000" algn="tl" rotWithShape="0">
              <a:prstClr val="black">
                <a:alpha val="40000"/>
              </a:prstClr>
            </a:outerShdw>
          </a:effectLst>
        </p:grpSpPr>
        <p:sp>
          <p:nvSpPr>
            <p:cNvPr id="43" name="Freeform 21">
              <a:extLst>
                <a:ext uri="{FF2B5EF4-FFF2-40B4-BE49-F238E27FC236}">
                  <a16:creationId xmlns="" xmlns:a16="http://schemas.microsoft.com/office/drawing/2014/main" id="{45478547-1B85-4D93-AE90-ACB4D8632E5B}"/>
                </a:ext>
              </a:extLst>
            </p:cNvPr>
            <p:cNvSpPr>
              <a:spLocks noChangeAspect="1"/>
            </p:cNvSpPr>
            <p:nvPr/>
          </p:nvSpPr>
          <p:spPr bwMode="auto">
            <a:xfrm>
              <a:off x="823870" y="4183426"/>
              <a:ext cx="3914863" cy="844615"/>
            </a:xfrm>
            <a:custGeom>
              <a:avLst/>
              <a:gdLst>
                <a:gd name="T0" fmla="*/ 0 w 13212"/>
                <a:gd name="T1" fmla="*/ 435 h 2847"/>
                <a:gd name="T2" fmla="*/ 11769 w 13212"/>
                <a:gd name="T3" fmla="*/ 435 h 2847"/>
                <a:gd name="T4" fmla="*/ 11769 w 13212"/>
                <a:gd name="T5" fmla="*/ 79 h 2847"/>
                <a:gd name="T6" fmla="*/ 11770 w 13212"/>
                <a:gd name="T7" fmla="*/ 66 h 2847"/>
                <a:gd name="T8" fmla="*/ 11773 w 13212"/>
                <a:gd name="T9" fmla="*/ 55 h 2847"/>
                <a:gd name="T10" fmla="*/ 11777 w 13212"/>
                <a:gd name="T11" fmla="*/ 44 h 2847"/>
                <a:gd name="T12" fmla="*/ 11783 w 13212"/>
                <a:gd name="T13" fmla="*/ 34 h 2847"/>
                <a:gd name="T14" fmla="*/ 11790 w 13212"/>
                <a:gd name="T15" fmla="*/ 25 h 2847"/>
                <a:gd name="T16" fmla="*/ 11798 w 13212"/>
                <a:gd name="T17" fmla="*/ 17 h 2847"/>
                <a:gd name="T18" fmla="*/ 11808 w 13212"/>
                <a:gd name="T19" fmla="*/ 10 h 2847"/>
                <a:gd name="T20" fmla="*/ 11818 w 13212"/>
                <a:gd name="T21" fmla="*/ 5 h 2847"/>
                <a:gd name="T22" fmla="*/ 11830 w 13212"/>
                <a:gd name="T23" fmla="*/ 2 h 2847"/>
                <a:gd name="T24" fmla="*/ 11841 w 13212"/>
                <a:gd name="T25" fmla="*/ 0 h 2847"/>
                <a:gd name="T26" fmla="*/ 11853 w 13212"/>
                <a:gd name="T27" fmla="*/ 0 h 2847"/>
                <a:gd name="T28" fmla="*/ 11865 w 13212"/>
                <a:gd name="T29" fmla="*/ 1 h 2847"/>
                <a:gd name="T30" fmla="*/ 11875 w 13212"/>
                <a:gd name="T31" fmla="*/ 3 h 2847"/>
                <a:gd name="T32" fmla="*/ 11886 w 13212"/>
                <a:gd name="T33" fmla="*/ 8 h 2847"/>
                <a:gd name="T34" fmla="*/ 11896 w 13212"/>
                <a:gd name="T35" fmla="*/ 15 h 2847"/>
                <a:gd name="T36" fmla="*/ 11906 w 13212"/>
                <a:gd name="T37" fmla="*/ 23 h 2847"/>
                <a:gd name="T38" fmla="*/ 13146 w 13212"/>
                <a:gd name="T39" fmla="*/ 1263 h 2847"/>
                <a:gd name="T40" fmla="*/ 13161 w 13212"/>
                <a:gd name="T41" fmla="*/ 1280 h 2847"/>
                <a:gd name="T42" fmla="*/ 13175 w 13212"/>
                <a:gd name="T43" fmla="*/ 1298 h 2847"/>
                <a:gd name="T44" fmla="*/ 13185 w 13212"/>
                <a:gd name="T45" fmla="*/ 1317 h 2847"/>
                <a:gd name="T46" fmla="*/ 13195 w 13212"/>
                <a:gd name="T47" fmla="*/ 1337 h 2847"/>
                <a:gd name="T48" fmla="*/ 13203 w 13212"/>
                <a:gd name="T49" fmla="*/ 1358 h 2847"/>
                <a:gd name="T50" fmla="*/ 13207 w 13212"/>
                <a:gd name="T51" fmla="*/ 1379 h 2847"/>
                <a:gd name="T52" fmla="*/ 13211 w 13212"/>
                <a:gd name="T53" fmla="*/ 1401 h 2847"/>
                <a:gd name="T54" fmla="*/ 13212 w 13212"/>
                <a:gd name="T55" fmla="*/ 1422 h 2847"/>
                <a:gd name="T56" fmla="*/ 13211 w 13212"/>
                <a:gd name="T57" fmla="*/ 1445 h 2847"/>
                <a:gd name="T58" fmla="*/ 13207 w 13212"/>
                <a:gd name="T59" fmla="*/ 1466 h 2847"/>
                <a:gd name="T60" fmla="*/ 13203 w 13212"/>
                <a:gd name="T61" fmla="*/ 1488 h 2847"/>
                <a:gd name="T62" fmla="*/ 13195 w 13212"/>
                <a:gd name="T63" fmla="*/ 1509 h 2847"/>
                <a:gd name="T64" fmla="*/ 13185 w 13212"/>
                <a:gd name="T65" fmla="*/ 1529 h 2847"/>
                <a:gd name="T66" fmla="*/ 13175 w 13212"/>
                <a:gd name="T67" fmla="*/ 1547 h 2847"/>
                <a:gd name="T68" fmla="*/ 13161 w 13212"/>
                <a:gd name="T69" fmla="*/ 1566 h 2847"/>
                <a:gd name="T70" fmla="*/ 13146 w 13212"/>
                <a:gd name="T71" fmla="*/ 1583 h 2847"/>
                <a:gd name="T72" fmla="*/ 11906 w 13212"/>
                <a:gd name="T73" fmla="*/ 2823 h 2847"/>
                <a:gd name="T74" fmla="*/ 11896 w 13212"/>
                <a:gd name="T75" fmla="*/ 2831 h 2847"/>
                <a:gd name="T76" fmla="*/ 11886 w 13212"/>
                <a:gd name="T77" fmla="*/ 2837 h 2847"/>
                <a:gd name="T78" fmla="*/ 11875 w 13212"/>
                <a:gd name="T79" fmla="*/ 2842 h 2847"/>
                <a:gd name="T80" fmla="*/ 11865 w 13212"/>
                <a:gd name="T81" fmla="*/ 2845 h 2847"/>
                <a:gd name="T82" fmla="*/ 11853 w 13212"/>
                <a:gd name="T83" fmla="*/ 2847 h 2847"/>
                <a:gd name="T84" fmla="*/ 11841 w 13212"/>
                <a:gd name="T85" fmla="*/ 2847 h 2847"/>
                <a:gd name="T86" fmla="*/ 11830 w 13212"/>
                <a:gd name="T87" fmla="*/ 2844 h 2847"/>
                <a:gd name="T88" fmla="*/ 11818 w 13212"/>
                <a:gd name="T89" fmla="*/ 2841 h 2847"/>
                <a:gd name="T90" fmla="*/ 11808 w 13212"/>
                <a:gd name="T91" fmla="*/ 2835 h 2847"/>
                <a:gd name="T92" fmla="*/ 11798 w 13212"/>
                <a:gd name="T93" fmla="*/ 2828 h 2847"/>
                <a:gd name="T94" fmla="*/ 11790 w 13212"/>
                <a:gd name="T95" fmla="*/ 2821 h 2847"/>
                <a:gd name="T96" fmla="*/ 11783 w 13212"/>
                <a:gd name="T97" fmla="*/ 2812 h 2847"/>
                <a:gd name="T98" fmla="*/ 11777 w 13212"/>
                <a:gd name="T99" fmla="*/ 2801 h 2847"/>
                <a:gd name="T100" fmla="*/ 11773 w 13212"/>
                <a:gd name="T101" fmla="*/ 2791 h 2847"/>
                <a:gd name="T102" fmla="*/ 11770 w 13212"/>
                <a:gd name="T103" fmla="*/ 2779 h 2847"/>
                <a:gd name="T104" fmla="*/ 11769 w 13212"/>
                <a:gd name="T105" fmla="*/ 2767 h 2847"/>
                <a:gd name="T106" fmla="*/ 11769 w 13212"/>
                <a:gd name="T107" fmla="*/ 2410 h 2847"/>
                <a:gd name="T108" fmla="*/ 0 w 13212"/>
                <a:gd name="T109" fmla="*/ 2410 h 2847"/>
                <a:gd name="T110" fmla="*/ 0 w 13212"/>
                <a:gd name="T111" fmla="*/ 435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12" h="2847">
                  <a:moveTo>
                    <a:pt x="0" y="435"/>
                  </a:moveTo>
                  <a:lnTo>
                    <a:pt x="11769" y="435"/>
                  </a:lnTo>
                  <a:lnTo>
                    <a:pt x="11769" y="79"/>
                  </a:lnTo>
                  <a:lnTo>
                    <a:pt x="11770" y="66"/>
                  </a:lnTo>
                  <a:lnTo>
                    <a:pt x="11773" y="55"/>
                  </a:lnTo>
                  <a:lnTo>
                    <a:pt x="11777" y="44"/>
                  </a:lnTo>
                  <a:lnTo>
                    <a:pt x="11783" y="34"/>
                  </a:lnTo>
                  <a:lnTo>
                    <a:pt x="11790" y="25"/>
                  </a:lnTo>
                  <a:lnTo>
                    <a:pt x="11798" y="17"/>
                  </a:lnTo>
                  <a:lnTo>
                    <a:pt x="11808" y="10"/>
                  </a:lnTo>
                  <a:lnTo>
                    <a:pt x="11818" y="5"/>
                  </a:lnTo>
                  <a:lnTo>
                    <a:pt x="11830" y="2"/>
                  </a:lnTo>
                  <a:lnTo>
                    <a:pt x="11841" y="0"/>
                  </a:lnTo>
                  <a:lnTo>
                    <a:pt x="11853" y="0"/>
                  </a:lnTo>
                  <a:lnTo>
                    <a:pt x="11865" y="1"/>
                  </a:lnTo>
                  <a:lnTo>
                    <a:pt x="11875" y="3"/>
                  </a:lnTo>
                  <a:lnTo>
                    <a:pt x="11886" y="8"/>
                  </a:lnTo>
                  <a:lnTo>
                    <a:pt x="11896" y="15"/>
                  </a:lnTo>
                  <a:lnTo>
                    <a:pt x="11906" y="23"/>
                  </a:lnTo>
                  <a:lnTo>
                    <a:pt x="13146" y="1263"/>
                  </a:lnTo>
                  <a:lnTo>
                    <a:pt x="13161" y="1280"/>
                  </a:lnTo>
                  <a:lnTo>
                    <a:pt x="13175" y="1298"/>
                  </a:lnTo>
                  <a:lnTo>
                    <a:pt x="13185" y="1317"/>
                  </a:lnTo>
                  <a:lnTo>
                    <a:pt x="13195" y="1337"/>
                  </a:lnTo>
                  <a:lnTo>
                    <a:pt x="13203" y="1358"/>
                  </a:lnTo>
                  <a:lnTo>
                    <a:pt x="13207" y="1379"/>
                  </a:lnTo>
                  <a:lnTo>
                    <a:pt x="13211" y="1401"/>
                  </a:lnTo>
                  <a:lnTo>
                    <a:pt x="13212" y="1422"/>
                  </a:lnTo>
                  <a:lnTo>
                    <a:pt x="13211" y="1445"/>
                  </a:lnTo>
                  <a:lnTo>
                    <a:pt x="13207" y="1466"/>
                  </a:lnTo>
                  <a:lnTo>
                    <a:pt x="13203" y="1488"/>
                  </a:lnTo>
                  <a:lnTo>
                    <a:pt x="13195" y="1509"/>
                  </a:lnTo>
                  <a:lnTo>
                    <a:pt x="13185" y="1529"/>
                  </a:lnTo>
                  <a:lnTo>
                    <a:pt x="13175" y="1547"/>
                  </a:lnTo>
                  <a:lnTo>
                    <a:pt x="13161" y="1566"/>
                  </a:lnTo>
                  <a:lnTo>
                    <a:pt x="13146" y="1583"/>
                  </a:lnTo>
                  <a:lnTo>
                    <a:pt x="11906" y="2823"/>
                  </a:lnTo>
                  <a:lnTo>
                    <a:pt x="11896" y="2831"/>
                  </a:lnTo>
                  <a:lnTo>
                    <a:pt x="11886" y="2837"/>
                  </a:lnTo>
                  <a:lnTo>
                    <a:pt x="11875" y="2842"/>
                  </a:lnTo>
                  <a:lnTo>
                    <a:pt x="11865" y="2845"/>
                  </a:lnTo>
                  <a:lnTo>
                    <a:pt x="11853" y="2847"/>
                  </a:lnTo>
                  <a:lnTo>
                    <a:pt x="11841" y="2847"/>
                  </a:lnTo>
                  <a:lnTo>
                    <a:pt x="11830" y="2844"/>
                  </a:lnTo>
                  <a:lnTo>
                    <a:pt x="11818" y="2841"/>
                  </a:lnTo>
                  <a:lnTo>
                    <a:pt x="11808" y="2835"/>
                  </a:lnTo>
                  <a:lnTo>
                    <a:pt x="11798" y="2828"/>
                  </a:lnTo>
                  <a:lnTo>
                    <a:pt x="11790" y="2821"/>
                  </a:lnTo>
                  <a:lnTo>
                    <a:pt x="11783" y="2812"/>
                  </a:lnTo>
                  <a:lnTo>
                    <a:pt x="11777" y="2801"/>
                  </a:lnTo>
                  <a:lnTo>
                    <a:pt x="11773" y="2791"/>
                  </a:lnTo>
                  <a:lnTo>
                    <a:pt x="11770" y="2779"/>
                  </a:lnTo>
                  <a:lnTo>
                    <a:pt x="11769" y="2767"/>
                  </a:lnTo>
                  <a:lnTo>
                    <a:pt x="11769" y="2410"/>
                  </a:lnTo>
                  <a:lnTo>
                    <a:pt x="0" y="2410"/>
                  </a:lnTo>
                  <a:lnTo>
                    <a:pt x="0" y="435"/>
                  </a:lnTo>
                  <a:close/>
                </a:path>
              </a:pathLst>
            </a:custGeom>
            <a:solidFill>
              <a:srgbClr val="EFA32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28489F"/>
                </a:solidFill>
                <a:latin typeface="字魂105号-简雅黑" panose="00000500000000000000" pitchFamily="2" charset="-122"/>
              </a:endParaRPr>
            </a:p>
          </p:txBody>
        </p:sp>
        <p:sp>
          <p:nvSpPr>
            <p:cNvPr id="44" name="Freeform 26">
              <a:extLst>
                <a:ext uri="{FF2B5EF4-FFF2-40B4-BE49-F238E27FC236}">
                  <a16:creationId xmlns="" xmlns:a16="http://schemas.microsoft.com/office/drawing/2014/main" id="{69DB7D95-8C4E-4EF3-8C65-154226F6F702}"/>
                </a:ext>
              </a:extLst>
            </p:cNvPr>
            <p:cNvSpPr>
              <a:spLocks noChangeAspect="1"/>
            </p:cNvSpPr>
            <p:nvPr/>
          </p:nvSpPr>
          <p:spPr bwMode="auto">
            <a:xfrm>
              <a:off x="0" y="4315304"/>
              <a:ext cx="823870" cy="923149"/>
            </a:xfrm>
            <a:custGeom>
              <a:avLst/>
              <a:gdLst>
                <a:gd name="T0" fmla="*/ 55 w 2778"/>
                <a:gd name="T1" fmla="*/ 515 h 3117"/>
                <a:gd name="T2" fmla="*/ 164 w 2778"/>
                <a:gd name="T3" fmla="*/ 495 h 3117"/>
                <a:gd name="T4" fmla="*/ 272 w 2778"/>
                <a:gd name="T5" fmla="*/ 474 h 3117"/>
                <a:gd name="T6" fmla="*/ 379 w 2778"/>
                <a:gd name="T7" fmla="*/ 454 h 3117"/>
                <a:gd name="T8" fmla="*/ 484 w 2778"/>
                <a:gd name="T9" fmla="*/ 435 h 3117"/>
                <a:gd name="T10" fmla="*/ 589 w 2778"/>
                <a:gd name="T11" fmla="*/ 415 h 3117"/>
                <a:gd name="T12" fmla="*/ 692 w 2778"/>
                <a:gd name="T13" fmla="*/ 395 h 3117"/>
                <a:gd name="T14" fmla="*/ 793 w 2778"/>
                <a:gd name="T15" fmla="*/ 375 h 3117"/>
                <a:gd name="T16" fmla="*/ 939 w 2778"/>
                <a:gd name="T17" fmla="*/ 347 h 3117"/>
                <a:gd name="T18" fmla="*/ 1126 w 2778"/>
                <a:gd name="T19" fmla="*/ 312 h 3117"/>
                <a:gd name="T20" fmla="*/ 1309 w 2778"/>
                <a:gd name="T21" fmla="*/ 277 h 3117"/>
                <a:gd name="T22" fmla="*/ 1487 w 2778"/>
                <a:gd name="T23" fmla="*/ 243 h 3117"/>
                <a:gd name="T24" fmla="*/ 1658 w 2778"/>
                <a:gd name="T25" fmla="*/ 211 h 3117"/>
                <a:gd name="T26" fmla="*/ 1821 w 2778"/>
                <a:gd name="T27" fmla="*/ 180 h 3117"/>
                <a:gd name="T28" fmla="*/ 1981 w 2778"/>
                <a:gd name="T29" fmla="*/ 150 h 3117"/>
                <a:gd name="T30" fmla="*/ 2137 w 2778"/>
                <a:gd name="T31" fmla="*/ 121 h 3117"/>
                <a:gd name="T32" fmla="*/ 2286 w 2778"/>
                <a:gd name="T33" fmla="*/ 93 h 3117"/>
                <a:gd name="T34" fmla="*/ 2430 w 2778"/>
                <a:gd name="T35" fmla="*/ 65 h 3117"/>
                <a:gd name="T36" fmla="*/ 2571 w 2778"/>
                <a:gd name="T37" fmla="*/ 38 h 3117"/>
                <a:gd name="T38" fmla="*/ 2709 w 2778"/>
                <a:gd name="T39" fmla="*/ 12 h 3117"/>
                <a:gd name="T40" fmla="*/ 2778 w 2778"/>
                <a:gd name="T41" fmla="*/ 123 h 3117"/>
                <a:gd name="T42" fmla="*/ 2778 w 2778"/>
                <a:gd name="T43" fmla="*/ 369 h 3117"/>
                <a:gd name="T44" fmla="*/ 2778 w 2778"/>
                <a:gd name="T45" fmla="*/ 617 h 3117"/>
                <a:gd name="T46" fmla="*/ 2778 w 2778"/>
                <a:gd name="T47" fmla="*/ 864 h 3117"/>
                <a:gd name="T48" fmla="*/ 2778 w 2778"/>
                <a:gd name="T49" fmla="*/ 1110 h 3117"/>
                <a:gd name="T50" fmla="*/ 2778 w 2778"/>
                <a:gd name="T51" fmla="*/ 1356 h 3117"/>
                <a:gd name="T52" fmla="*/ 2778 w 2778"/>
                <a:gd name="T53" fmla="*/ 1603 h 3117"/>
                <a:gd name="T54" fmla="*/ 2778 w 2778"/>
                <a:gd name="T55" fmla="*/ 1849 h 3117"/>
                <a:gd name="T56" fmla="*/ 2710 w 2778"/>
                <a:gd name="T57" fmla="*/ 2001 h 3117"/>
                <a:gd name="T58" fmla="*/ 2571 w 2778"/>
                <a:gd name="T59" fmla="*/ 2058 h 3117"/>
                <a:gd name="T60" fmla="*/ 2430 w 2778"/>
                <a:gd name="T61" fmla="*/ 2117 h 3117"/>
                <a:gd name="T62" fmla="*/ 2286 w 2778"/>
                <a:gd name="T63" fmla="*/ 2176 h 3117"/>
                <a:gd name="T64" fmla="*/ 2137 w 2778"/>
                <a:gd name="T65" fmla="*/ 2238 h 3117"/>
                <a:gd name="T66" fmla="*/ 1981 w 2778"/>
                <a:gd name="T67" fmla="*/ 2302 h 3117"/>
                <a:gd name="T68" fmla="*/ 1821 w 2778"/>
                <a:gd name="T69" fmla="*/ 2367 h 3117"/>
                <a:gd name="T70" fmla="*/ 1658 w 2778"/>
                <a:gd name="T71" fmla="*/ 2434 h 3117"/>
                <a:gd name="T72" fmla="*/ 1487 w 2778"/>
                <a:gd name="T73" fmla="*/ 2504 h 3117"/>
                <a:gd name="T74" fmla="*/ 1309 w 2778"/>
                <a:gd name="T75" fmla="*/ 2578 h 3117"/>
                <a:gd name="T76" fmla="*/ 1126 w 2778"/>
                <a:gd name="T77" fmla="*/ 2654 h 3117"/>
                <a:gd name="T78" fmla="*/ 939 w 2778"/>
                <a:gd name="T79" fmla="*/ 2732 h 3117"/>
                <a:gd name="T80" fmla="*/ 793 w 2778"/>
                <a:gd name="T81" fmla="*/ 2792 h 3117"/>
                <a:gd name="T82" fmla="*/ 692 w 2778"/>
                <a:gd name="T83" fmla="*/ 2834 h 3117"/>
                <a:gd name="T84" fmla="*/ 589 w 2778"/>
                <a:gd name="T85" fmla="*/ 2876 h 3117"/>
                <a:gd name="T86" fmla="*/ 484 w 2778"/>
                <a:gd name="T87" fmla="*/ 2919 h 3117"/>
                <a:gd name="T88" fmla="*/ 379 w 2778"/>
                <a:gd name="T89" fmla="*/ 2962 h 3117"/>
                <a:gd name="T90" fmla="*/ 272 w 2778"/>
                <a:gd name="T91" fmla="*/ 3005 h 3117"/>
                <a:gd name="T92" fmla="*/ 164 w 2778"/>
                <a:gd name="T93" fmla="*/ 3050 h 3117"/>
                <a:gd name="T94" fmla="*/ 55 w 2778"/>
                <a:gd name="T95" fmla="*/ 3094 h 3117"/>
                <a:gd name="T96" fmla="*/ 0 w 2778"/>
                <a:gd name="T97" fmla="*/ 2955 h 3117"/>
                <a:gd name="T98" fmla="*/ 0 w 2778"/>
                <a:gd name="T99" fmla="*/ 2632 h 3117"/>
                <a:gd name="T100" fmla="*/ 0 w 2778"/>
                <a:gd name="T101" fmla="*/ 2308 h 3117"/>
                <a:gd name="T102" fmla="*/ 0 w 2778"/>
                <a:gd name="T103" fmla="*/ 1984 h 3117"/>
                <a:gd name="T104" fmla="*/ 0 w 2778"/>
                <a:gd name="T105" fmla="*/ 1660 h 3117"/>
                <a:gd name="T106" fmla="*/ 0 w 2778"/>
                <a:gd name="T107" fmla="*/ 1336 h 3117"/>
                <a:gd name="T108" fmla="*/ 0 w 2778"/>
                <a:gd name="T109" fmla="*/ 1012 h 3117"/>
                <a:gd name="T110" fmla="*/ 0 w 2778"/>
                <a:gd name="T111" fmla="*/ 688 h 3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117">
                  <a:moveTo>
                    <a:pt x="0" y="526"/>
                  </a:moveTo>
                  <a:lnTo>
                    <a:pt x="55" y="515"/>
                  </a:lnTo>
                  <a:lnTo>
                    <a:pt x="110" y="506"/>
                  </a:lnTo>
                  <a:lnTo>
                    <a:pt x="164" y="495"/>
                  </a:lnTo>
                  <a:lnTo>
                    <a:pt x="218" y="485"/>
                  </a:lnTo>
                  <a:lnTo>
                    <a:pt x="272" y="474"/>
                  </a:lnTo>
                  <a:lnTo>
                    <a:pt x="325" y="464"/>
                  </a:lnTo>
                  <a:lnTo>
                    <a:pt x="379" y="454"/>
                  </a:lnTo>
                  <a:lnTo>
                    <a:pt x="432" y="444"/>
                  </a:lnTo>
                  <a:lnTo>
                    <a:pt x="484" y="435"/>
                  </a:lnTo>
                  <a:lnTo>
                    <a:pt x="537" y="424"/>
                  </a:lnTo>
                  <a:lnTo>
                    <a:pt x="589" y="415"/>
                  </a:lnTo>
                  <a:lnTo>
                    <a:pt x="640" y="404"/>
                  </a:lnTo>
                  <a:lnTo>
                    <a:pt x="692" y="395"/>
                  </a:lnTo>
                  <a:lnTo>
                    <a:pt x="743" y="386"/>
                  </a:lnTo>
                  <a:lnTo>
                    <a:pt x="793" y="375"/>
                  </a:lnTo>
                  <a:lnTo>
                    <a:pt x="843" y="366"/>
                  </a:lnTo>
                  <a:lnTo>
                    <a:pt x="939" y="347"/>
                  </a:lnTo>
                  <a:lnTo>
                    <a:pt x="1032" y="330"/>
                  </a:lnTo>
                  <a:lnTo>
                    <a:pt x="1126" y="312"/>
                  </a:lnTo>
                  <a:lnTo>
                    <a:pt x="1218" y="295"/>
                  </a:lnTo>
                  <a:lnTo>
                    <a:pt x="1309" y="277"/>
                  </a:lnTo>
                  <a:lnTo>
                    <a:pt x="1399" y="260"/>
                  </a:lnTo>
                  <a:lnTo>
                    <a:pt x="1487" y="243"/>
                  </a:lnTo>
                  <a:lnTo>
                    <a:pt x="1575" y="227"/>
                  </a:lnTo>
                  <a:lnTo>
                    <a:pt x="1658" y="211"/>
                  </a:lnTo>
                  <a:lnTo>
                    <a:pt x="1739" y="196"/>
                  </a:lnTo>
                  <a:lnTo>
                    <a:pt x="1821" y="180"/>
                  </a:lnTo>
                  <a:lnTo>
                    <a:pt x="1901" y="165"/>
                  </a:lnTo>
                  <a:lnTo>
                    <a:pt x="1981" y="150"/>
                  </a:lnTo>
                  <a:lnTo>
                    <a:pt x="2059" y="136"/>
                  </a:lnTo>
                  <a:lnTo>
                    <a:pt x="2137" y="121"/>
                  </a:lnTo>
                  <a:lnTo>
                    <a:pt x="2214" y="106"/>
                  </a:lnTo>
                  <a:lnTo>
                    <a:pt x="2286" y="93"/>
                  </a:lnTo>
                  <a:lnTo>
                    <a:pt x="2359" y="79"/>
                  </a:lnTo>
                  <a:lnTo>
                    <a:pt x="2430" y="65"/>
                  </a:lnTo>
                  <a:lnTo>
                    <a:pt x="2501" y="52"/>
                  </a:lnTo>
                  <a:lnTo>
                    <a:pt x="2571" y="38"/>
                  </a:lnTo>
                  <a:lnTo>
                    <a:pt x="2641" y="25"/>
                  </a:lnTo>
                  <a:lnTo>
                    <a:pt x="2709" y="12"/>
                  </a:lnTo>
                  <a:lnTo>
                    <a:pt x="2778" y="0"/>
                  </a:lnTo>
                  <a:lnTo>
                    <a:pt x="2778" y="123"/>
                  </a:lnTo>
                  <a:lnTo>
                    <a:pt x="2778" y="247"/>
                  </a:lnTo>
                  <a:lnTo>
                    <a:pt x="2778" y="369"/>
                  </a:lnTo>
                  <a:lnTo>
                    <a:pt x="2778" y="493"/>
                  </a:lnTo>
                  <a:lnTo>
                    <a:pt x="2778" y="617"/>
                  </a:lnTo>
                  <a:lnTo>
                    <a:pt x="2778" y="740"/>
                  </a:lnTo>
                  <a:lnTo>
                    <a:pt x="2778" y="864"/>
                  </a:lnTo>
                  <a:lnTo>
                    <a:pt x="2778" y="986"/>
                  </a:lnTo>
                  <a:lnTo>
                    <a:pt x="2778" y="1110"/>
                  </a:lnTo>
                  <a:lnTo>
                    <a:pt x="2778" y="1234"/>
                  </a:lnTo>
                  <a:lnTo>
                    <a:pt x="2778" y="1356"/>
                  </a:lnTo>
                  <a:lnTo>
                    <a:pt x="2778" y="1480"/>
                  </a:lnTo>
                  <a:lnTo>
                    <a:pt x="2778" y="1603"/>
                  </a:lnTo>
                  <a:lnTo>
                    <a:pt x="2778" y="1726"/>
                  </a:lnTo>
                  <a:lnTo>
                    <a:pt x="2778" y="1849"/>
                  </a:lnTo>
                  <a:lnTo>
                    <a:pt x="2778" y="1973"/>
                  </a:lnTo>
                  <a:lnTo>
                    <a:pt x="2710" y="2001"/>
                  </a:lnTo>
                  <a:lnTo>
                    <a:pt x="2641" y="2029"/>
                  </a:lnTo>
                  <a:lnTo>
                    <a:pt x="2571" y="2058"/>
                  </a:lnTo>
                  <a:lnTo>
                    <a:pt x="2501" y="2087"/>
                  </a:lnTo>
                  <a:lnTo>
                    <a:pt x="2430" y="2117"/>
                  </a:lnTo>
                  <a:lnTo>
                    <a:pt x="2359" y="2146"/>
                  </a:lnTo>
                  <a:lnTo>
                    <a:pt x="2286" y="2176"/>
                  </a:lnTo>
                  <a:lnTo>
                    <a:pt x="2214" y="2206"/>
                  </a:lnTo>
                  <a:lnTo>
                    <a:pt x="2137" y="2238"/>
                  </a:lnTo>
                  <a:lnTo>
                    <a:pt x="2059" y="2269"/>
                  </a:lnTo>
                  <a:lnTo>
                    <a:pt x="1981" y="2302"/>
                  </a:lnTo>
                  <a:lnTo>
                    <a:pt x="1901" y="2335"/>
                  </a:lnTo>
                  <a:lnTo>
                    <a:pt x="1821" y="2367"/>
                  </a:lnTo>
                  <a:lnTo>
                    <a:pt x="1739" y="2400"/>
                  </a:lnTo>
                  <a:lnTo>
                    <a:pt x="1658" y="2434"/>
                  </a:lnTo>
                  <a:lnTo>
                    <a:pt x="1575" y="2468"/>
                  </a:lnTo>
                  <a:lnTo>
                    <a:pt x="1487" y="2504"/>
                  </a:lnTo>
                  <a:lnTo>
                    <a:pt x="1399" y="2541"/>
                  </a:lnTo>
                  <a:lnTo>
                    <a:pt x="1309" y="2578"/>
                  </a:lnTo>
                  <a:lnTo>
                    <a:pt x="1218" y="2616"/>
                  </a:lnTo>
                  <a:lnTo>
                    <a:pt x="1126" y="2654"/>
                  </a:lnTo>
                  <a:lnTo>
                    <a:pt x="1032" y="2693"/>
                  </a:lnTo>
                  <a:lnTo>
                    <a:pt x="939" y="2732"/>
                  </a:lnTo>
                  <a:lnTo>
                    <a:pt x="843" y="2771"/>
                  </a:lnTo>
                  <a:lnTo>
                    <a:pt x="793" y="2792"/>
                  </a:lnTo>
                  <a:lnTo>
                    <a:pt x="743" y="2813"/>
                  </a:lnTo>
                  <a:lnTo>
                    <a:pt x="692" y="2834"/>
                  </a:lnTo>
                  <a:lnTo>
                    <a:pt x="640" y="2855"/>
                  </a:lnTo>
                  <a:lnTo>
                    <a:pt x="589" y="2876"/>
                  </a:lnTo>
                  <a:lnTo>
                    <a:pt x="537" y="2897"/>
                  </a:lnTo>
                  <a:lnTo>
                    <a:pt x="484" y="2919"/>
                  </a:lnTo>
                  <a:lnTo>
                    <a:pt x="432" y="2940"/>
                  </a:lnTo>
                  <a:lnTo>
                    <a:pt x="379" y="2962"/>
                  </a:lnTo>
                  <a:lnTo>
                    <a:pt x="325" y="2983"/>
                  </a:lnTo>
                  <a:lnTo>
                    <a:pt x="272" y="3005"/>
                  </a:lnTo>
                  <a:lnTo>
                    <a:pt x="218" y="3027"/>
                  </a:lnTo>
                  <a:lnTo>
                    <a:pt x="164" y="3050"/>
                  </a:lnTo>
                  <a:lnTo>
                    <a:pt x="110" y="3072"/>
                  </a:lnTo>
                  <a:lnTo>
                    <a:pt x="55" y="3094"/>
                  </a:lnTo>
                  <a:lnTo>
                    <a:pt x="0" y="3117"/>
                  </a:lnTo>
                  <a:lnTo>
                    <a:pt x="0" y="2955"/>
                  </a:lnTo>
                  <a:lnTo>
                    <a:pt x="0" y="2793"/>
                  </a:lnTo>
                  <a:lnTo>
                    <a:pt x="0" y="2632"/>
                  </a:lnTo>
                  <a:lnTo>
                    <a:pt x="0" y="2470"/>
                  </a:lnTo>
                  <a:lnTo>
                    <a:pt x="0" y="2308"/>
                  </a:lnTo>
                  <a:lnTo>
                    <a:pt x="0" y="2146"/>
                  </a:lnTo>
                  <a:lnTo>
                    <a:pt x="0" y="1984"/>
                  </a:lnTo>
                  <a:lnTo>
                    <a:pt x="0" y="1823"/>
                  </a:lnTo>
                  <a:lnTo>
                    <a:pt x="0" y="1660"/>
                  </a:lnTo>
                  <a:lnTo>
                    <a:pt x="0" y="1498"/>
                  </a:lnTo>
                  <a:lnTo>
                    <a:pt x="0" y="1336"/>
                  </a:lnTo>
                  <a:lnTo>
                    <a:pt x="0" y="1174"/>
                  </a:lnTo>
                  <a:lnTo>
                    <a:pt x="0" y="1012"/>
                  </a:lnTo>
                  <a:lnTo>
                    <a:pt x="0" y="850"/>
                  </a:lnTo>
                  <a:lnTo>
                    <a:pt x="0" y="688"/>
                  </a:lnTo>
                  <a:lnTo>
                    <a:pt x="0" y="526"/>
                  </a:lnTo>
                  <a:close/>
                </a:path>
              </a:pathLst>
            </a:custGeom>
            <a:solidFill>
              <a:srgbClr val="EFA32E"/>
            </a:solid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28489F"/>
                </a:solidFill>
                <a:latin typeface="字魂105号-简雅黑" panose="00000500000000000000" pitchFamily="2" charset="-122"/>
              </a:endParaRPr>
            </a:p>
          </p:txBody>
        </p:sp>
      </p:grpSp>
      <p:grpSp>
        <p:nvGrpSpPr>
          <p:cNvPr id="45" name="组合 44">
            <a:extLst>
              <a:ext uri="{FF2B5EF4-FFF2-40B4-BE49-F238E27FC236}">
                <a16:creationId xmlns="" xmlns:a16="http://schemas.microsoft.com/office/drawing/2014/main" id="{08AAB9BD-5ED6-4FA5-A647-0F8BF5F9221C}"/>
              </a:ext>
            </a:extLst>
          </p:cNvPr>
          <p:cNvGrpSpPr>
            <a:grpSpLocks noChangeAspect="1"/>
          </p:cNvGrpSpPr>
          <p:nvPr/>
        </p:nvGrpSpPr>
        <p:grpSpPr>
          <a:xfrm>
            <a:off x="4511" y="4775369"/>
            <a:ext cx="3944953" cy="1300664"/>
            <a:chOff x="0" y="4976178"/>
            <a:chExt cx="3945980" cy="1301003"/>
          </a:xfrm>
          <a:solidFill>
            <a:schemeClr val="tx2">
              <a:lumMod val="60000"/>
              <a:lumOff val="40000"/>
            </a:schemeClr>
          </a:solidFill>
          <a:effectLst>
            <a:outerShdw blurRad="50800" dist="38100" dir="2700000" algn="tl" rotWithShape="0">
              <a:prstClr val="black">
                <a:alpha val="40000"/>
              </a:prstClr>
            </a:outerShdw>
          </a:effectLst>
        </p:grpSpPr>
        <p:sp>
          <p:nvSpPr>
            <p:cNvPr id="46" name="Freeform 22">
              <a:extLst>
                <a:ext uri="{FF2B5EF4-FFF2-40B4-BE49-F238E27FC236}">
                  <a16:creationId xmlns="" xmlns:a16="http://schemas.microsoft.com/office/drawing/2014/main" id="{1076B263-9572-4236-9E9E-EF8C368814C6}"/>
                </a:ext>
              </a:extLst>
            </p:cNvPr>
            <p:cNvSpPr>
              <a:spLocks noChangeAspect="1"/>
            </p:cNvSpPr>
            <p:nvPr/>
          </p:nvSpPr>
          <p:spPr bwMode="auto">
            <a:xfrm>
              <a:off x="823870" y="4976178"/>
              <a:ext cx="3122110" cy="844615"/>
            </a:xfrm>
            <a:custGeom>
              <a:avLst/>
              <a:gdLst>
                <a:gd name="T0" fmla="*/ 0 w 10536"/>
                <a:gd name="T1" fmla="*/ 436 h 2847"/>
                <a:gd name="T2" fmla="*/ 9094 w 10536"/>
                <a:gd name="T3" fmla="*/ 436 h 2847"/>
                <a:gd name="T4" fmla="*/ 9094 w 10536"/>
                <a:gd name="T5" fmla="*/ 79 h 2847"/>
                <a:gd name="T6" fmla="*/ 9095 w 10536"/>
                <a:gd name="T7" fmla="*/ 68 h 2847"/>
                <a:gd name="T8" fmla="*/ 9098 w 10536"/>
                <a:gd name="T9" fmla="*/ 56 h 2847"/>
                <a:gd name="T10" fmla="*/ 9101 w 10536"/>
                <a:gd name="T11" fmla="*/ 45 h 2847"/>
                <a:gd name="T12" fmla="*/ 9107 w 10536"/>
                <a:gd name="T13" fmla="*/ 35 h 2847"/>
                <a:gd name="T14" fmla="*/ 9114 w 10536"/>
                <a:gd name="T15" fmla="*/ 26 h 2847"/>
                <a:gd name="T16" fmla="*/ 9122 w 10536"/>
                <a:gd name="T17" fmla="*/ 19 h 2847"/>
                <a:gd name="T18" fmla="*/ 9133 w 10536"/>
                <a:gd name="T19" fmla="*/ 12 h 2847"/>
                <a:gd name="T20" fmla="*/ 9143 w 10536"/>
                <a:gd name="T21" fmla="*/ 6 h 2847"/>
                <a:gd name="T22" fmla="*/ 9155 w 10536"/>
                <a:gd name="T23" fmla="*/ 2 h 2847"/>
                <a:gd name="T24" fmla="*/ 9166 w 10536"/>
                <a:gd name="T25" fmla="*/ 0 h 2847"/>
                <a:gd name="T26" fmla="*/ 9178 w 10536"/>
                <a:gd name="T27" fmla="*/ 0 h 2847"/>
                <a:gd name="T28" fmla="*/ 9189 w 10536"/>
                <a:gd name="T29" fmla="*/ 1 h 2847"/>
                <a:gd name="T30" fmla="*/ 9200 w 10536"/>
                <a:gd name="T31" fmla="*/ 5 h 2847"/>
                <a:gd name="T32" fmla="*/ 9211 w 10536"/>
                <a:gd name="T33" fmla="*/ 9 h 2847"/>
                <a:gd name="T34" fmla="*/ 9220 w 10536"/>
                <a:gd name="T35" fmla="*/ 15 h 2847"/>
                <a:gd name="T36" fmla="*/ 9229 w 10536"/>
                <a:gd name="T37" fmla="*/ 23 h 2847"/>
                <a:gd name="T38" fmla="*/ 10469 w 10536"/>
                <a:gd name="T39" fmla="*/ 1263 h 2847"/>
                <a:gd name="T40" fmla="*/ 10486 w 10536"/>
                <a:gd name="T41" fmla="*/ 1281 h 2847"/>
                <a:gd name="T42" fmla="*/ 10499 w 10536"/>
                <a:gd name="T43" fmla="*/ 1299 h 2847"/>
                <a:gd name="T44" fmla="*/ 10510 w 10536"/>
                <a:gd name="T45" fmla="*/ 1318 h 2847"/>
                <a:gd name="T46" fmla="*/ 10520 w 10536"/>
                <a:gd name="T47" fmla="*/ 1338 h 2847"/>
                <a:gd name="T48" fmla="*/ 10527 w 10536"/>
                <a:gd name="T49" fmla="*/ 1359 h 2847"/>
                <a:gd name="T50" fmla="*/ 10532 w 10536"/>
                <a:gd name="T51" fmla="*/ 1380 h 2847"/>
                <a:gd name="T52" fmla="*/ 10535 w 10536"/>
                <a:gd name="T53" fmla="*/ 1402 h 2847"/>
                <a:gd name="T54" fmla="*/ 10536 w 10536"/>
                <a:gd name="T55" fmla="*/ 1424 h 2847"/>
                <a:gd name="T56" fmla="*/ 10535 w 10536"/>
                <a:gd name="T57" fmla="*/ 1445 h 2847"/>
                <a:gd name="T58" fmla="*/ 10532 w 10536"/>
                <a:gd name="T59" fmla="*/ 1467 h 2847"/>
                <a:gd name="T60" fmla="*/ 10527 w 10536"/>
                <a:gd name="T61" fmla="*/ 1488 h 2847"/>
                <a:gd name="T62" fmla="*/ 10520 w 10536"/>
                <a:gd name="T63" fmla="*/ 1509 h 2847"/>
                <a:gd name="T64" fmla="*/ 10510 w 10536"/>
                <a:gd name="T65" fmla="*/ 1529 h 2847"/>
                <a:gd name="T66" fmla="*/ 10499 w 10536"/>
                <a:gd name="T67" fmla="*/ 1549 h 2847"/>
                <a:gd name="T68" fmla="*/ 10486 w 10536"/>
                <a:gd name="T69" fmla="*/ 1566 h 2847"/>
                <a:gd name="T70" fmla="*/ 10469 w 10536"/>
                <a:gd name="T71" fmla="*/ 1584 h 2847"/>
                <a:gd name="T72" fmla="*/ 9229 w 10536"/>
                <a:gd name="T73" fmla="*/ 2824 h 2847"/>
                <a:gd name="T74" fmla="*/ 9220 w 10536"/>
                <a:gd name="T75" fmla="*/ 2832 h 2847"/>
                <a:gd name="T76" fmla="*/ 9211 w 10536"/>
                <a:gd name="T77" fmla="*/ 2839 h 2847"/>
                <a:gd name="T78" fmla="*/ 9200 w 10536"/>
                <a:gd name="T79" fmla="*/ 2844 h 2847"/>
                <a:gd name="T80" fmla="*/ 9189 w 10536"/>
                <a:gd name="T81" fmla="*/ 2846 h 2847"/>
                <a:gd name="T82" fmla="*/ 9178 w 10536"/>
                <a:gd name="T83" fmla="*/ 2847 h 2847"/>
                <a:gd name="T84" fmla="*/ 9166 w 10536"/>
                <a:gd name="T85" fmla="*/ 2847 h 2847"/>
                <a:gd name="T86" fmla="*/ 9155 w 10536"/>
                <a:gd name="T87" fmla="*/ 2845 h 2847"/>
                <a:gd name="T88" fmla="*/ 9143 w 10536"/>
                <a:gd name="T89" fmla="*/ 2841 h 2847"/>
                <a:gd name="T90" fmla="*/ 9133 w 10536"/>
                <a:gd name="T91" fmla="*/ 2835 h 2847"/>
                <a:gd name="T92" fmla="*/ 9122 w 10536"/>
                <a:gd name="T93" fmla="*/ 2830 h 2847"/>
                <a:gd name="T94" fmla="*/ 9114 w 10536"/>
                <a:gd name="T95" fmla="*/ 2821 h 2847"/>
                <a:gd name="T96" fmla="*/ 9107 w 10536"/>
                <a:gd name="T97" fmla="*/ 2812 h 2847"/>
                <a:gd name="T98" fmla="*/ 9101 w 10536"/>
                <a:gd name="T99" fmla="*/ 2803 h 2847"/>
                <a:gd name="T100" fmla="*/ 9098 w 10536"/>
                <a:gd name="T101" fmla="*/ 2791 h 2847"/>
                <a:gd name="T102" fmla="*/ 9095 w 10536"/>
                <a:gd name="T103" fmla="*/ 2781 h 2847"/>
                <a:gd name="T104" fmla="*/ 9094 w 10536"/>
                <a:gd name="T105" fmla="*/ 2768 h 2847"/>
                <a:gd name="T106" fmla="*/ 9094 w 10536"/>
                <a:gd name="T107" fmla="*/ 2412 h 2847"/>
                <a:gd name="T108" fmla="*/ 0 w 10536"/>
                <a:gd name="T109" fmla="*/ 2412 h 2847"/>
                <a:gd name="T110" fmla="*/ 0 w 10536"/>
                <a:gd name="T111" fmla="*/ 436 h 2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36" h="2847">
                  <a:moveTo>
                    <a:pt x="0" y="436"/>
                  </a:moveTo>
                  <a:lnTo>
                    <a:pt x="9094" y="436"/>
                  </a:lnTo>
                  <a:lnTo>
                    <a:pt x="9094" y="79"/>
                  </a:lnTo>
                  <a:lnTo>
                    <a:pt x="9095" y="68"/>
                  </a:lnTo>
                  <a:lnTo>
                    <a:pt x="9098" y="56"/>
                  </a:lnTo>
                  <a:lnTo>
                    <a:pt x="9101" y="45"/>
                  </a:lnTo>
                  <a:lnTo>
                    <a:pt x="9107" y="35"/>
                  </a:lnTo>
                  <a:lnTo>
                    <a:pt x="9114" y="26"/>
                  </a:lnTo>
                  <a:lnTo>
                    <a:pt x="9122" y="19"/>
                  </a:lnTo>
                  <a:lnTo>
                    <a:pt x="9133" y="12"/>
                  </a:lnTo>
                  <a:lnTo>
                    <a:pt x="9143" y="6"/>
                  </a:lnTo>
                  <a:lnTo>
                    <a:pt x="9155" y="2"/>
                  </a:lnTo>
                  <a:lnTo>
                    <a:pt x="9166" y="0"/>
                  </a:lnTo>
                  <a:lnTo>
                    <a:pt x="9178" y="0"/>
                  </a:lnTo>
                  <a:lnTo>
                    <a:pt x="9189" y="1"/>
                  </a:lnTo>
                  <a:lnTo>
                    <a:pt x="9200" y="5"/>
                  </a:lnTo>
                  <a:lnTo>
                    <a:pt x="9211" y="9"/>
                  </a:lnTo>
                  <a:lnTo>
                    <a:pt x="9220" y="15"/>
                  </a:lnTo>
                  <a:lnTo>
                    <a:pt x="9229" y="23"/>
                  </a:lnTo>
                  <a:lnTo>
                    <a:pt x="10469" y="1263"/>
                  </a:lnTo>
                  <a:lnTo>
                    <a:pt x="10486" y="1281"/>
                  </a:lnTo>
                  <a:lnTo>
                    <a:pt x="10499" y="1299"/>
                  </a:lnTo>
                  <a:lnTo>
                    <a:pt x="10510" y="1318"/>
                  </a:lnTo>
                  <a:lnTo>
                    <a:pt x="10520" y="1338"/>
                  </a:lnTo>
                  <a:lnTo>
                    <a:pt x="10527" y="1359"/>
                  </a:lnTo>
                  <a:lnTo>
                    <a:pt x="10532" y="1380"/>
                  </a:lnTo>
                  <a:lnTo>
                    <a:pt x="10535" y="1402"/>
                  </a:lnTo>
                  <a:lnTo>
                    <a:pt x="10536" y="1424"/>
                  </a:lnTo>
                  <a:lnTo>
                    <a:pt x="10535" y="1445"/>
                  </a:lnTo>
                  <a:lnTo>
                    <a:pt x="10532" y="1467"/>
                  </a:lnTo>
                  <a:lnTo>
                    <a:pt x="10527" y="1488"/>
                  </a:lnTo>
                  <a:lnTo>
                    <a:pt x="10520" y="1509"/>
                  </a:lnTo>
                  <a:lnTo>
                    <a:pt x="10510" y="1529"/>
                  </a:lnTo>
                  <a:lnTo>
                    <a:pt x="10499" y="1549"/>
                  </a:lnTo>
                  <a:lnTo>
                    <a:pt x="10486" y="1566"/>
                  </a:lnTo>
                  <a:lnTo>
                    <a:pt x="10469" y="1584"/>
                  </a:lnTo>
                  <a:lnTo>
                    <a:pt x="9229" y="2824"/>
                  </a:lnTo>
                  <a:lnTo>
                    <a:pt x="9220" y="2832"/>
                  </a:lnTo>
                  <a:lnTo>
                    <a:pt x="9211" y="2839"/>
                  </a:lnTo>
                  <a:lnTo>
                    <a:pt x="9200" y="2844"/>
                  </a:lnTo>
                  <a:lnTo>
                    <a:pt x="9189" y="2846"/>
                  </a:lnTo>
                  <a:lnTo>
                    <a:pt x="9178" y="2847"/>
                  </a:lnTo>
                  <a:lnTo>
                    <a:pt x="9166" y="2847"/>
                  </a:lnTo>
                  <a:lnTo>
                    <a:pt x="9155" y="2845"/>
                  </a:lnTo>
                  <a:lnTo>
                    <a:pt x="9143" y="2841"/>
                  </a:lnTo>
                  <a:lnTo>
                    <a:pt x="9133" y="2835"/>
                  </a:lnTo>
                  <a:lnTo>
                    <a:pt x="9122" y="2830"/>
                  </a:lnTo>
                  <a:lnTo>
                    <a:pt x="9114" y="2821"/>
                  </a:lnTo>
                  <a:lnTo>
                    <a:pt x="9107" y="2812"/>
                  </a:lnTo>
                  <a:lnTo>
                    <a:pt x="9101" y="2803"/>
                  </a:lnTo>
                  <a:lnTo>
                    <a:pt x="9098" y="2791"/>
                  </a:lnTo>
                  <a:lnTo>
                    <a:pt x="9095" y="2781"/>
                  </a:lnTo>
                  <a:lnTo>
                    <a:pt x="9094" y="2768"/>
                  </a:lnTo>
                  <a:lnTo>
                    <a:pt x="9094" y="2412"/>
                  </a:lnTo>
                  <a:lnTo>
                    <a:pt x="0" y="2412"/>
                  </a:lnTo>
                  <a:lnTo>
                    <a:pt x="0" y="436"/>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sp>
          <p:nvSpPr>
            <p:cNvPr id="47" name="Freeform 27">
              <a:extLst>
                <a:ext uri="{FF2B5EF4-FFF2-40B4-BE49-F238E27FC236}">
                  <a16:creationId xmlns="" xmlns:a16="http://schemas.microsoft.com/office/drawing/2014/main" id="{5103C618-1265-435A-B49B-E3A1C965824E}"/>
                </a:ext>
              </a:extLst>
            </p:cNvPr>
            <p:cNvSpPr>
              <a:spLocks noChangeAspect="1"/>
            </p:cNvSpPr>
            <p:nvPr/>
          </p:nvSpPr>
          <p:spPr bwMode="auto">
            <a:xfrm>
              <a:off x="0" y="5106575"/>
              <a:ext cx="823870" cy="1170606"/>
            </a:xfrm>
            <a:custGeom>
              <a:avLst/>
              <a:gdLst>
                <a:gd name="T0" fmla="*/ 55 w 2778"/>
                <a:gd name="T1" fmla="*/ 1337 h 3948"/>
                <a:gd name="T2" fmla="*/ 164 w 2778"/>
                <a:gd name="T3" fmla="*/ 1283 h 3948"/>
                <a:gd name="T4" fmla="*/ 272 w 2778"/>
                <a:gd name="T5" fmla="*/ 1230 h 3948"/>
                <a:gd name="T6" fmla="*/ 379 w 2778"/>
                <a:gd name="T7" fmla="*/ 1178 h 3948"/>
                <a:gd name="T8" fmla="*/ 484 w 2778"/>
                <a:gd name="T9" fmla="*/ 1127 h 3948"/>
                <a:gd name="T10" fmla="*/ 588 w 2778"/>
                <a:gd name="T11" fmla="*/ 1075 h 3948"/>
                <a:gd name="T12" fmla="*/ 691 w 2778"/>
                <a:gd name="T13" fmla="*/ 1024 h 3948"/>
                <a:gd name="T14" fmla="*/ 793 w 2778"/>
                <a:gd name="T15" fmla="*/ 975 h 3948"/>
                <a:gd name="T16" fmla="*/ 938 w 2778"/>
                <a:gd name="T17" fmla="*/ 903 h 3948"/>
                <a:gd name="T18" fmla="*/ 1126 w 2778"/>
                <a:gd name="T19" fmla="*/ 810 h 3948"/>
                <a:gd name="T20" fmla="*/ 1309 w 2778"/>
                <a:gd name="T21" fmla="*/ 721 h 3948"/>
                <a:gd name="T22" fmla="*/ 1487 w 2778"/>
                <a:gd name="T23" fmla="*/ 632 h 3948"/>
                <a:gd name="T24" fmla="*/ 1658 w 2778"/>
                <a:gd name="T25" fmla="*/ 549 h 3948"/>
                <a:gd name="T26" fmla="*/ 1821 w 2778"/>
                <a:gd name="T27" fmla="*/ 469 h 3948"/>
                <a:gd name="T28" fmla="*/ 1981 w 2778"/>
                <a:gd name="T29" fmla="*/ 391 h 3948"/>
                <a:gd name="T30" fmla="*/ 2137 w 2778"/>
                <a:gd name="T31" fmla="*/ 315 h 3948"/>
                <a:gd name="T32" fmla="*/ 2286 w 2778"/>
                <a:gd name="T33" fmla="*/ 241 h 3948"/>
                <a:gd name="T34" fmla="*/ 2431 w 2778"/>
                <a:gd name="T35" fmla="*/ 170 h 3948"/>
                <a:gd name="T36" fmla="*/ 2571 w 2778"/>
                <a:gd name="T37" fmla="*/ 100 h 3948"/>
                <a:gd name="T38" fmla="*/ 2710 w 2778"/>
                <a:gd name="T39" fmla="*/ 33 h 3948"/>
                <a:gd name="T40" fmla="*/ 2778 w 2778"/>
                <a:gd name="T41" fmla="*/ 123 h 3948"/>
                <a:gd name="T42" fmla="*/ 2778 w 2778"/>
                <a:gd name="T43" fmla="*/ 370 h 3948"/>
                <a:gd name="T44" fmla="*/ 2778 w 2778"/>
                <a:gd name="T45" fmla="*/ 617 h 3948"/>
                <a:gd name="T46" fmla="*/ 2778 w 2778"/>
                <a:gd name="T47" fmla="*/ 863 h 3948"/>
                <a:gd name="T48" fmla="*/ 2778 w 2778"/>
                <a:gd name="T49" fmla="*/ 1109 h 3948"/>
                <a:gd name="T50" fmla="*/ 2778 w 2778"/>
                <a:gd name="T51" fmla="*/ 1355 h 3948"/>
                <a:gd name="T52" fmla="*/ 2778 w 2778"/>
                <a:gd name="T53" fmla="*/ 1601 h 3948"/>
                <a:gd name="T54" fmla="*/ 2778 w 2778"/>
                <a:gd name="T55" fmla="*/ 1847 h 3948"/>
                <a:gd name="T56" fmla="*/ 2710 w 2778"/>
                <a:gd name="T57" fmla="*/ 2019 h 3948"/>
                <a:gd name="T58" fmla="*/ 2571 w 2778"/>
                <a:gd name="T59" fmla="*/ 2117 h 3948"/>
                <a:gd name="T60" fmla="*/ 2431 w 2778"/>
                <a:gd name="T61" fmla="*/ 2217 h 3948"/>
                <a:gd name="T62" fmla="*/ 2288 w 2778"/>
                <a:gd name="T63" fmla="*/ 2320 h 3948"/>
                <a:gd name="T64" fmla="*/ 2137 w 2778"/>
                <a:gd name="T65" fmla="*/ 2426 h 3948"/>
                <a:gd name="T66" fmla="*/ 1981 w 2778"/>
                <a:gd name="T67" fmla="*/ 2537 h 3948"/>
                <a:gd name="T68" fmla="*/ 1821 w 2778"/>
                <a:gd name="T69" fmla="*/ 2651 h 3948"/>
                <a:gd name="T70" fmla="*/ 1658 w 2778"/>
                <a:gd name="T71" fmla="*/ 2768 h 3948"/>
                <a:gd name="T72" fmla="*/ 1487 w 2778"/>
                <a:gd name="T73" fmla="*/ 2889 h 3948"/>
                <a:gd name="T74" fmla="*/ 1309 w 2778"/>
                <a:gd name="T75" fmla="*/ 3016 h 3948"/>
                <a:gd name="T76" fmla="*/ 1126 w 2778"/>
                <a:gd name="T77" fmla="*/ 3147 h 3948"/>
                <a:gd name="T78" fmla="*/ 938 w 2778"/>
                <a:gd name="T79" fmla="*/ 3280 h 3948"/>
                <a:gd name="T80" fmla="*/ 792 w 2778"/>
                <a:gd name="T81" fmla="*/ 3383 h 3948"/>
                <a:gd name="T82" fmla="*/ 691 w 2778"/>
                <a:gd name="T83" fmla="*/ 3456 h 3948"/>
                <a:gd name="T84" fmla="*/ 588 w 2778"/>
                <a:gd name="T85" fmla="*/ 3529 h 3948"/>
                <a:gd name="T86" fmla="*/ 484 w 2778"/>
                <a:gd name="T87" fmla="*/ 3604 h 3948"/>
                <a:gd name="T88" fmla="*/ 378 w 2778"/>
                <a:gd name="T89" fmla="*/ 3679 h 3948"/>
                <a:gd name="T90" fmla="*/ 272 w 2778"/>
                <a:gd name="T91" fmla="*/ 3754 h 3948"/>
                <a:gd name="T92" fmla="*/ 164 w 2778"/>
                <a:gd name="T93" fmla="*/ 3831 h 3948"/>
                <a:gd name="T94" fmla="*/ 55 w 2778"/>
                <a:gd name="T95" fmla="*/ 3908 h 3948"/>
                <a:gd name="T96" fmla="*/ 0 w 2778"/>
                <a:gd name="T97" fmla="*/ 3787 h 3948"/>
                <a:gd name="T98" fmla="*/ 0 w 2778"/>
                <a:gd name="T99" fmla="*/ 3465 h 3948"/>
                <a:gd name="T100" fmla="*/ 0 w 2778"/>
                <a:gd name="T101" fmla="*/ 3142 h 3948"/>
                <a:gd name="T102" fmla="*/ 0 w 2778"/>
                <a:gd name="T103" fmla="*/ 2820 h 3948"/>
                <a:gd name="T104" fmla="*/ 0 w 2778"/>
                <a:gd name="T105" fmla="*/ 2497 h 3948"/>
                <a:gd name="T106" fmla="*/ 0 w 2778"/>
                <a:gd name="T107" fmla="*/ 2174 h 3948"/>
                <a:gd name="T108" fmla="*/ 0 w 2778"/>
                <a:gd name="T109" fmla="*/ 1850 h 3948"/>
                <a:gd name="T110" fmla="*/ 0 w 2778"/>
                <a:gd name="T111" fmla="*/ 1525 h 3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78" h="3948">
                  <a:moveTo>
                    <a:pt x="0" y="1363"/>
                  </a:moveTo>
                  <a:lnTo>
                    <a:pt x="55" y="1337"/>
                  </a:lnTo>
                  <a:lnTo>
                    <a:pt x="110" y="1310"/>
                  </a:lnTo>
                  <a:lnTo>
                    <a:pt x="164" y="1283"/>
                  </a:lnTo>
                  <a:lnTo>
                    <a:pt x="218" y="1256"/>
                  </a:lnTo>
                  <a:lnTo>
                    <a:pt x="272" y="1230"/>
                  </a:lnTo>
                  <a:lnTo>
                    <a:pt x="325" y="1204"/>
                  </a:lnTo>
                  <a:lnTo>
                    <a:pt x="379" y="1178"/>
                  </a:lnTo>
                  <a:lnTo>
                    <a:pt x="432" y="1152"/>
                  </a:lnTo>
                  <a:lnTo>
                    <a:pt x="484" y="1127"/>
                  </a:lnTo>
                  <a:lnTo>
                    <a:pt x="537" y="1101"/>
                  </a:lnTo>
                  <a:lnTo>
                    <a:pt x="588" y="1075"/>
                  </a:lnTo>
                  <a:lnTo>
                    <a:pt x="640" y="1050"/>
                  </a:lnTo>
                  <a:lnTo>
                    <a:pt x="691" y="1024"/>
                  </a:lnTo>
                  <a:lnTo>
                    <a:pt x="742" y="999"/>
                  </a:lnTo>
                  <a:lnTo>
                    <a:pt x="793" y="975"/>
                  </a:lnTo>
                  <a:lnTo>
                    <a:pt x="843" y="949"/>
                  </a:lnTo>
                  <a:lnTo>
                    <a:pt x="938" y="903"/>
                  </a:lnTo>
                  <a:lnTo>
                    <a:pt x="1032" y="857"/>
                  </a:lnTo>
                  <a:lnTo>
                    <a:pt x="1126" y="810"/>
                  </a:lnTo>
                  <a:lnTo>
                    <a:pt x="1218" y="765"/>
                  </a:lnTo>
                  <a:lnTo>
                    <a:pt x="1309" y="721"/>
                  </a:lnTo>
                  <a:lnTo>
                    <a:pt x="1399" y="676"/>
                  </a:lnTo>
                  <a:lnTo>
                    <a:pt x="1487" y="632"/>
                  </a:lnTo>
                  <a:lnTo>
                    <a:pt x="1575" y="589"/>
                  </a:lnTo>
                  <a:lnTo>
                    <a:pt x="1658" y="549"/>
                  </a:lnTo>
                  <a:lnTo>
                    <a:pt x="1739" y="508"/>
                  </a:lnTo>
                  <a:lnTo>
                    <a:pt x="1821" y="469"/>
                  </a:lnTo>
                  <a:lnTo>
                    <a:pt x="1901" y="430"/>
                  </a:lnTo>
                  <a:lnTo>
                    <a:pt x="1981" y="391"/>
                  </a:lnTo>
                  <a:lnTo>
                    <a:pt x="2059" y="352"/>
                  </a:lnTo>
                  <a:lnTo>
                    <a:pt x="2137" y="315"/>
                  </a:lnTo>
                  <a:lnTo>
                    <a:pt x="2214" y="276"/>
                  </a:lnTo>
                  <a:lnTo>
                    <a:pt x="2286" y="241"/>
                  </a:lnTo>
                  <a:lnTo>
                    <a:pt x="2359" y="205"/>
                  </a:lnTo>
                  <a:lnTo>
                    <a:pt x="2431" y="170"/>
                  </a:lnTo>
                  <a:lnTo>
                    <a:pt x="2501" y="135"/>
                  </a:lnTo>
                  <a:lnTo>
                    <a:pt x="2571" y="100"/>
                  </a:lnTo>
                  <a:lnTo>
                    <a:pt x="2641" y="66"/>
                  </a:lnTo>
                  <a:lnTo>
                    <a:pt x="2710" y="33"/>
                  </a:lnTo>
                  <a:lnTo>
                    <a:pt x="2778" y="0"/>
                  </a:lnTo>
                  <a:lnTo>
                    <a:pt x="2778" y="123"/>
                  </a:lnTo>
                  <a:lnTo>
                    <a:pt x="2778" y="246"/>
                  </a:lnTo>
                  <a:lnTo>
                    <a:pt x="2778" y="370"/>
                  </a:lnTo>
                  <a:lnTo>
                    <a:pt x="2778" y="493"/>
                  </a:lnTo>
                  <a:lnTo>
                    <a:pt x="2778" y="617"/>
                  </a:lnTo>
                  <a:lnTo>
                    <a:pt x="2778" y="741"/>
                  </a:lnTo>
                  <a:lnTo>
                    <a:pt x="2778" y="863"/>
                  </a:lnTo>
                  <a:lnTo>
                    <a:pt x="2778" y="987"/>
                  </a:lnTo>
                  <a:lnTo>
                    <a:pt x="2778" y="1109"/>
                  </a:lnTo>
                  <a:lnTo>
                    <a:pt x="2778" y="1233"/>
                  </a:lnTo>
                  <a:lnTo>
                    <a:pt x="2778" y="1355"/>
                  </a:lnTo>
                  <a:lnTo>
                    <a:pt x="2778" y="1479"/>
                  </a:lnTo>
                  <a:lnTo>
                    <a:pt x="2778" y="1601"/>
                  </a:lnTo>
                  <a:lnTo>
                    <a:pt x="2778" y="1725"/>
                  </a:lnTo>
                  <a:lnTo>
                    <a:pt x="2778" y="1847"/>
                  </a:lnTo>
                  <a:lnTo>
                    <a:pt x="2778" y="1971"/>
                  </a:lnTo>
                  <a:lnTo>
                    <a:pt x="2710" y="2019"/>
                  </a:lnTo>
                  <a:lnTo>
                    <a:pt x="2641" y="2068"/>
                  </a:lnTo>
                  <a:lnTo>
                    <a:pt x="2571" y="2117"/>
                  </a:lnTo>
                  <a:lnTo>
                    <a:pt x="2501" y="2167"/>
                  </a:lnTo>
                  <a:lnTo>
                    <a:pt x="2431" y="2217"/>
                  </a:lnTo>
                  <a:lnTo>
                    <a:pt x="2359" y="2267"/>
                  </a:lnTo>
                  <a:lnTo>
                    <a:pt x="2288" y="2320"/>
                  </a:lnTo>
                  <a:lnTo>
                    <a:pt x="2214" y="2371"/>
                  </a:lnTo>
                  <a:lnTo>
                    <a:pt x="2137" y="2426"/>
                  </a:lnTo>
                  <a:lnTo>
                    <a:pt x="2060" y="2481"/>
                  </a:lnTo>
                  <a:lnTo>
                    <a:pt x="1981" y="2537"/>
                  </a:lnTo>
                  <a:lnTo>
                    <a:pt x="1901" y="2594"/>
                  </a:lnTo>
                  <a:lnTo>
                    <a:pt x="1821" y="2651"/>
                  </a:lnTo>
                  <a:lnTo>
                    <a:pt x="1741" y="2709"/>
                  </a:lnTo>
                  <a:lnTo>
                    <a:pt x="1658" y="2768"/>
                  </a:lnTo>
                  <a:lnTo>
                    <a:pt x="1575" y="2826"/>
                  </a:lnTo>
                  <a:lnTo>
                    <a:pt x="1487" y="2889"/>
                  </a:lnTo>
                  <a:lnTo>
                    <a:pt x="1399" y="2952"/>
                  </a:lnTo>
                  <a:lnTo>
                    <a:pt x="1309" y="3016"/>
                  </a:lnTo>
                  <a:lnTo>
                    <a:pt x="1218" y="3081"/>
                  </a:lnTo>
                  <a:lnTo>
                    <a:pt x="1126" y="3147"/>
                  </a:lnTo>
                  <a:lnTo>
                    <a:pt x="1032" y="3213"/>
                  </a:lnTo>
                  <a:lnTo>
                    <a:pt x="938" y="3280"/>
                  </a:lnTo>
                  <a:lnTo>
                    <a:pt x="843" y="3347"/>
                  </a:lnTo>
                  <a:lnTo>
                    <a:pt x="792" y="3383"/>
                  </a:lnTo>
                  <a:lnTo>
                    <a:pt x="742" y="3420"/>
                  </a:lnTo>
                  <a:lnTo>
                    <a:pt x="691" y="3456"/>
                  </a:lnTo>
                  <a:lnTo>
                    <a:pt x="639" y="3492"/>
                  </a:lnTo>
                  <a:lnTo>
                    <a:pt x="588" y="3529"/>
                  </a:lnTo>
                  <a:lnTo>
                    <a:pt x="535" y="3567"/>
                  </a:lnTo>
                  <a:lnTo>
                    <a:pt x="484" y="3604"/>
                  </a:lnTo>
                  <a:lnTo>
                    <a:pt x="432" y="3641"/>
                  </a:lnTo>
                  <a:lnTo>
                    <a:pt x="378" y="3679"/>
                  </a:lnTo>
                  <a:lnTo>
                    <a:pt x="325" y="3716"/>
                  </a:lnTo>
                  <a:lnTo>
                    <a:pt x="272" y="3754"/>
                  </a:lnTo>
                  <a:lnTo>
                    <a:pt x="218" y="3793"/>
                  </a:lnTo>
                  <a:lnTo>
                    <a:pt x="164" y="3831"/>
                  </a:lnTo>
                  <a:lnTo>
                    <a:pt x="110" y="3870"/>
                  </a:lnTo>
                  <a:lnTo>
                    <a:pt x="55" y="3908"/>
                  </a:lnTo>
                  <a:lnTo>
                    <a:pt x="0" y="3948"/>
                  </a:lnTo>
                  <a:lnTo>
                    <a:pt x="0" y="3787"/>
                  </a:lnTo>
                  <a:lnTo>
                    <a:pt x="0" y="3626"/>
                  </a:lnTo>
                  <a:lnTo>
                    <a:pt x="0" y="3465"/>
                  </a:lnTo>
                  <a:lnTo>
                    <a:pt x="0" y="3304"/>
                  </a:lnTo>
                  <a:lnTo>
                    <a:pt x="0" y="3142"/>
                  </a:lnTo>
                  <a:lnTo>
                    <a:pt x="0" y="2981"/>
                  </a:lnTo>
                  <a:lnTo>
                    <a:pt x="0" y="2820"/>
                  </a:lnTo>
                  <a:lnTo>
                    <a:pt x="0" y="2658"/>
                  </a:lnTo>
                  <a:lnTo>
                    <a:pt x="0" y="2497"/>
                  </a:lnTo>
                  <a:lnTo>
                    <a:pt x="0" y="2335"/>
                  </a:lnTo>
                  <a:lnTo>
                    <a:pt x="0" y="2174"/>
                  </a:lnTo>
                  <a:lnTo>
                    <a:pt x="0" y="2012"/>
                  </a:lnTo>
                  <a:lnTo>
                    <a:pt x="0" y="1850"/>
                  </a:lnTo>
                  <a:lnTo>
                    <a:pt x="0" y="1688"/>
                  </a:lnTo>
                  <a:lnTo>
                    <a:pt x="0" y="1525"/>
                  </a:lnTo>
                  <a:lnTo>
                    <a:pt x="0" y="1363"/>
                  </a:lnTo>
                  <a:close/>
                </a:path>
              </a:pathLst>
            </a:custGeom>
            <a:grpFill/>
            <a:ln>
              <a:noFill/>
            </a:ln>
          </p:spPr>
          <p:txBody>
            <a:bodyPr vert="horz" wrap="square" lIns="91416" tIns="45708" rIns="91416" bIns="45708" numCol="1" anchor="t" anchorCtr="0" compatLnSpc="1">
              <a:prstTxWarp prst="textNoShape">
                <a:avLst/>
              </a:prstTxWarp>
            </a:bodyPr>
            <a:lstStyle/>
            <a:p>
              <a:pPr>
                <a:defRPr/>
              </a:pPr>
              <a:endParaRPr lang="zh-CN" altLang="en-US" sz="1799" kern="0" dirty="0">
                <a:solidFill>
                  <a:srgbClr val="000000"/>
                </a:solidFill>
                <a:latin typeface="字魂105号-简雅黑" panose="00000500000000000000" pitchFamily="2" charset="-122"/>
              </a:endParaRPr>
            </a:p>
          </p:txBody>
        </p:sp>
      </p:grpSp>
      <p:sp>
        <p:nvSpPr>
          <p:cNvPr id="48" name="文本框 47">
            <a:extLst>
              <a:ext uri="{FF2B5EF4-FFF2-40B4-BE49-F238E27FC236}">
                <a16:creationId xmlns="" xmlns:a16="http://schemas.microsoft.com/office/drawing/2014/main" id="{91936652-62E3-42ED-A1D4-D9D7FC7B2FA2}"/>
              </a:ext>
            </a:extLst>
          </p:cNvPr>
          <p:cNvSpPr txBox="1">
            <a:spLocks/>
          </p:cNvSpPr>
          <p:nvPr/>
        </p:nvSpPr>
        <p:spPr>
          <a:xfrm>
            <a:off x="5689360" y="1739536"/>
            <a:ext cx="2188894" cy="507831"/>
          </a:xfrm>
          <a:prstGeom prst="rect">
            <a:avLst/>
          </a:prstGeom>
          <a:noFill/>
        </p:spPr>
        <p:txBody>
          <a:bodyPr wrap="square" rtlCol="0">
            <a:spAutoFit/>
          </a:bodyPr>
          <a:lstStyle/>
          <a:p>
            <a:pPr algn="just">
              <a:lnSpc>
                <a:spcPct val="150000"/>
              </a:lnSpc>
              <a:defRPr/>
            </a:pPr>
            <a:r>
              <a:rPr lang="en-US" altLang="zh-CN" kern="0" dirty="0">
                <a:solidFill>
                  <a:schemeClr val="tx1">
                    <a:lumMod val="50000"/>
                    <a:lumOff val="50000"/>
                  </a:schemeClr>
                </a:solidFill>
                <a:latin typeface="微软雅黑" panose="020B0503020204020204" pitchFamily="34" charset="-122"/>
                <a:ea typeface="微软雅黑" panose="020B0503020204020204" pitchFamily="34" charset="-122"/>
              </a:rPr>
              <a:t>365</a:t>
            </a:r>
            <a:r>
              <a:rPr lang="zh-CN" altLang="en-US" kern="0" dirty="0">
                <a:solidFill>
                  <a:schemeClr val="tx1">
                    <a:lumMod val="50000"/>
                    <a:lumOff val="50000"/>
                  </a:schemeClr>
                </a:solidFill>
                <a:latin typeface="微软雅黑" panose="020B0503020204020204" pitchFamily="34" charset="-122"/>
                <a:ea typeface="微软雅黑" panose="020B0503020204020204" pitchFamily="34" charset="-122"/>
              </a:rPr>
              <a:t>件</a:t>
            </a:r>
          </a:p>
        </p:txBody>
      </p:sp>
      <p:sp>
        <p:nvSpPr>
          <p:cNvPr id="49" name="文本框 48">
            <a:extLst>
              <a:ext uri="{FF2B5EF4-FFF2-40B4-BE49-F238E27FC236}">
                <a16:creationId xmlns="" xmlns:a16="http://schemas.microsoft.com/office/drawing/2014/main" id="{D81A9FEC-FA4C-4F0C-B046-5F9F74206C98}"/>
              </a:ext>
            </a:extLst>
          </p:cNvPr>
          <p:cNvSpPr txBox="1">
            <a:spLocks/>
          </p:cNvSpPr>
          <p:nvPr/>
        </p:nvSpPr>
        <p:spPr>
          <a:xfrm>
            <a:off x="6497150" y="2532083"/>
            <a:ext cx="1966681" cy="507831"/>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dirty="0"/>
              <a:t>72</a:t>
            </a:r>
            <a:r>
              <a:rPr lang="zh-CN" altLang="en-US" dirty="0"/>
              <a:t>件</a:t>
            </a:r>
          </a:p>
        </p:txBody>
      </p:sp>
      <p:sp>
        <p:nvSpPr>
          <p:cNvPr id="50" name="文本框 49">
            <a:extLst>
              <a:ext uri="{FF2B5EF4-FFF2-40B4-BE49-F238E27FC236}">
                <a16:creationId xmlns="" xmlns:a16="http://schemas.microsoft.com/office/drawing/2014/main" id="{296685E1-6D74-4500-92A8-0B47BE49CFEF}"/>
              </a:ext>
            </a:extLst>
          </p:cNvPr>
          <p:cNvSpPr txBox="1">
            <a:spLocks/>
          </p:cNvSpPr>
          <p:nvPr/>
        </p:nvSpPr>
        <p:spPr>
          <a:xfrm>
            <a:off x="7278822" y="3324628"/>
            <a:ext cx="2590392"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dirty="0"/>
              <a:t>56</a:t>
            </a:r>
            <a:r>
              <a:rPr lang="zh-CN" altLang="en-US" dirty="0"/>
              <a:t>件</a:t>
            </a:r>
          </a:p>
        </p:txBody>
      </p:sp>
      <p:sp>
        <p:nvSpPr>
          <p:cNvPr id="51" name="文本框 50">
            <a:extLst>
              <a:ext uri="{FF2B5EF4-FFF2-40B4-BE49-F238E27FC236}">
                <a16:creationId xmlns="" xmlns:a16="http://schemas.microsoft.com/office/drawing/2014/main" id="{1761BFC0-608A-43F7-86BE-6FABA9417A81}"/>
              </a:ext>
            </a:extLst>
          </p:cNvPr>
          <p:cNvSpPr txBox="1">
            <a:spLocks/>
          </p:cNvSpPr>
          <p:nvPr/>
        </p:nvSpPr>
        <p:spPr>
          <a:xfrm>
            <a:off x="6483508" y="4117174"/>
            <a:ext cx="2489023" cy="458908"/>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dirty="0"/>
              <a:t>32%</a:t>
            </a:r>
            <a:endParaRPr lang="zh-CN" altLang="en-US" dirty="0"/>
          </a:p>
        </p:txBody>
      </p:sp>
      <p:sp>
        <p:nvSpPr>
          <p:cNvPr id="52" name="文本框 51">
            <a:extLst>
              <a:ext uri="{FF2B5EF4-FFF2-40B4-BE49-F238E27FC236}">
                <a16:creationId xmlns="" xmlns:a16="http://schemas.microsoft.com/office/drawing/2014/main" id="{D51EE028-767F-49D0-9BD2-6383B003764D}"/>
              </a:ext>
            </a:extLst>
          </p:cNvPr>
          <p:cNvSpPr txBox="1">
            <a:spLocks/>
          </p:cNvSpPr>
          <p:nvPr/>
        </p:nvSpPr>
        <p:spPr>
          <a:xfrm>
            <a:off x="5677515" y="4909719"/>
            <a:ext cx="5968385" cy="507831"/>
          </a:xfrm>
          <a:prstGeom prst="rect">
            <a:avLst/>
          </a:prstGeom>
          <a:noFill/>
        </p:spPr>
        <p:txBody>
          <a:bodyPr wrap="square" rtlCol="0">
            <a:spAutoFit/>
          </a:bodyPr>
          <a:lstStyle>
            <a:defPPr>
              <a:defRPr lang="zh-CN"/>
            </a:defPPr>
            <a:lvl1pPr algn="just">
              <a:lnSpc>
                <a:spcPct val="150000"/>
              </a:lnSpc>
              <a:defRPr kern="0">
                <a:solidFill>
                  <a:schemeClr val="tx1">
                    <a:lumMod val="50000"/>
                    <a:lumOff val="50000"/>
                  </a:schemeClr>
                </a:solidFill>
                <a:latin typeface="微软雅黑" panose="020B0503020204020204" pitchFamily="34" charset="-122"/>
                <a:ea typeface="微软雅黑" panose="020B0503020204020204" pitchFamily="34" charset="-122"/>
              </a:defRPr>
            </a:lvl1pPr>
          </a:lstStyle>
          <a:p>
            <a:r>
              <a:rPr lang="en-US" altLang="zh-CN" dirty="0"/>
              <a:t>200</a:t>
            </a:r>
            <a:r>
              <a:rPr lang="zh-CN" altLang="en-US" dirty="0"/>
              <a:t>件（河北工业大学、天津大学、师范大学、民航大学）</a:t>
            </a:r>
          </a:p>
        </p:txBody>
      </p:sp>
      <p:cxnSp>
        <p:nvCxnSpPr>
          <p:cNvPr id="53" name="直接连接符 52">
            <a:extLst>
              <a:ext uri="{FF2B5EF4-FFF2-40B4-BE49-F238E27FC236}">
                <a16:creationId xmlns="" xmlns:a16="http://schemas.microsoft.com/office/drawing/2014/main" id="{1D1ED3C4-02C1-4926-95E7-FA6344A9ED90}"/>
              </a:ext>
            </a:extLst>
          </p:cNvPr>
          <p:cNvCxnSpPr/>
          <p:nvPr/>
        </p:nvCxnSpPr>
        <p:spPr>
          <a:xfrm>
            <a:off x="5641934" y="3612473"/>
            <a:ext cx="1439625" cy="0"/>
          </a:xfrm>
          <a:prstGeom prst="line">
            <a:avLst/>
          </a:prstGeom>
          <a:noFill/>
          <a:ln w="19050" cap="rnd" cmpd="sng" algn="ctr">
            <a:solidFill>
              <a:srgbClr val="7FBDAE"/>
            </a:solidFill>
            <a:prstDash val="sysDash"/>
            <a:miter lim="800000"/>
            <a:tailEnd type="oval" w="lg" len="lg"/>
          </a:ln>
          <a:effectLst/>
        </p:spPr>
      </p:cxnSp>
      <p:sp>
        <p:nvSpPr>
          <p:cNvPr id="54" name="Rectangle 35">
            <a:extLst>
              <a:ext uri="{FF2B5EF4-FFF2-40B4-BE49-F238E27FC236}">
                <a16:creationId xmlns="" xmlns:a16="http://schemas.microsoft.com/office/drawing/2014/main" id="{C55B252B-E058-4850-A20A-464FDA7C65D2}"/>
              </a:ext>
            </a:extLst>
          </p:cNvPr>
          <p:cNvSpPr>
            <a:spLocks noChangeArrowheads="1"/>
          </p:cNvSpPr>
          <p:nvPr/>
        </p:nvSpPr>
        <p:spPr bwMode="auto">
          <a:xfrm>
            <a:off x="1359026" y="1887592"/>
            <a:ext cx="1667123"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en-US" altLang="zh-CN" sz="1799" b="1" dirty="0">
                <a:solidFill>
                  <a:srgbClr val="FFFFFF"/>
                </a:solidFill>
                <a:ea typeface="字魂105号-简雅黑" panose="00000500000000000000" pitchFamily="2" charset="-122"/>
              </a:rPr>
              <a:t>2021</a:t>
            </a:r>
            <a:r>
              <a:rPr lang="zh-CN" altLang="en-US" sz="1799" b="1" dirty="0">
                <a:solidFill>
                  <a:srgbClr val="FFFFFF"/>
                </a:solidFill>
                <a:ea typeface="字魂105号-简雅黑" panose="00000500000000000000" pitchFamily="2" charset="-122"/>
              </a:rPr>
              <a:t>年发明代理</a:t>
            </a:r>
            <a:endParaRPr lang="zh-CN" altLang="en-US" sz="1799" b="1" dirty="0">
              <a:solidFill>
                <a:srgbClr val="FFFFFF"/>
              </a:solidFill>
              <a:ea typeface="宋体" panose="02010600030101010101" pitchFamily="2" charset="-122"/>
            </a:endParaRPr>
          </a:p>
        </p:txBody>
      </p:sp>
      <p:sp>
        <p:nvSpPr>
          <p:cNvPr id="55" name="Rectangle 35">
            <a:extLst>
              <a:ext uri="{FF2B5EF4-FFF2-40B4-BE49-F238E27FC236}">
                <a16:creationId xmlns="" xmlns:a16="http://schemas.microsoft.com/office/drawing/2014/main" id="{41DED885-41F2-4876-A81C-644EFC085740}"/>
              </a:ext>
            </a:extLst>
          </p:cNvPr>
          <p:cNvSpPr>
            <a:spLocks noChangeArrowheads="1"/>
          </p:cNvSpPr>
          <p:nvPr/>
        </p:nvSpPr>
        <p:spPr bwMode="auto">
          <a:xfrm>
            <a:off x="2282405" y="2680139"/>
            <a:ext cx="923331"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chemeClr val="bg1"/>
                </a:solidFill>
                <a:ea typeface="宋体" panose="02010600030101010101" pitchFamily="2" charset="-122"/>
              </a:rPr>
              <a:t>发明授权</a:t>
            </a:r>
          </a:p>
        </p:txBody>
      </p:sp>
      <p:sp>
        <p:nvSpPr>
          <p:cNvPr id="56" name="Rectangle 35">
            <a:extLst>
              <a:ext uri="{FF2B5EF4-FFF2-40B4-BE49-F238E27FC236}">
                <a16:creationId xmlns="" xmlns:a16="http://schemas.microsoft.com/office/drawing/2014/main" id="{1F2228F9-BA3F-4775-AA36-CA688CE1408E}"/>
              </a:ext>
            </a:extLst>
          </p:cNvPr>
          <p:cNvSpPr>
            <a:spLocks noChangeArrowheads="1"/>
          </p:cNvSpPr>
          <p:nvPr/>
        </p:nvSpPr>
        <p:spPr bwMode="auto">
          <a:xfrm>
            <a:off x="2833886" y="3472685"/>
            <a:ext cx="923331"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宋体" panose="02010600030101010101" pitchFamily="2" charset="-122"/>
              </a:rPr>
              <a:t>加快预审</a:t>
            </a:r>
          </a:p>
        </p:txBody>
      </p:sp>
      <p:sp>
        <p:nvSpPr>
          <p:cNvPr id="57" name="Rectangle 35">
            <a:extLst>
              <a:ext uri="{FF2B5EF4-FFF2-40B4-BE49-F238E27FC236}">
                <a16:creationId xmlns="" xmlns:a16="http://schemas.microsoft.com/office/drawing/2014/main" id="{D7DBFA60-F907-4CAD-ADE4-DED2F1C06AF0}"/>
              </a:ext>
            </a:extLst>
          </p:cNvPr>
          <p:cNvSpPr>
            <a:spLocks noChangeArrowheads="1"/>
          </p:cNvSpPr>
          <p:nvPr/>
        </p:nvSpPr>
        <p:spPr bwMode="auto">
          <a:xfrm>
            <a:off x="1936157" y="4265230"/>
            <a:ext cx="1615827"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chemeClr val="bg1"/>
                </a:solidFill>
                <a:ea typeface="宋体" panose="02010600030101010101" pitchFamily="2" charset="-122"/>
              </a:rPr>
              <a:t>案件授权增长率</a:t>
            </a:r>
          </a:p>
        </p:txBody>
      </p:sp>
      <p:sp>
        <p:nvSpPr>
          <p:cNvPr id="58" name="Rectangle 35">
            <a:extLst>
              <a:ext uri="{FF2B5EF4-FFF2-40B4-BE49-F238E27FC236}">
                <a16:creationId xmlns="" xmlns:a16="http://schemas.microsoft.com/office/drawing/2014/main" id="{4D02A0BA-B1F6-4024-BEC1-FEC98981E74E}"/>
              </a:ext>
            </a:extLst>
          </p:cNvPr>
          <p:cNvSpPr>
            <a:spLocks noChangeArrowheads="1"/>
          </p:cNvSpPr>
          <p:nvPr/>
        </p:nvSpPr>
        <p:spPr bwMode="auto">
          <a:xfrm>
            <a:off x="1038425" y="5057776"/>
            <a:ext cx="2308324" cy="27687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200">
                <a:solidFill>
                  <a:srgbClr val="5F5F5F"/>
                </a:solidFill>
                <a:latin typeface="Arial" panose="020B0604020202020204" pitchFamily="34" charset="0"/>
                <a:ea typeface="黑体" panose="02010609060101010101" pitchFamily="49" charset="-122"/>
              </a:defRPr>
            </a:lvl1pPr>
            <a:lvl2pPr marL="742950" indent="-285750" eaLnBrk="0" hangingPunct="0">
              <a:defRPr sz="1200">
                <a:solidFill>
                  <a:srgbClr val="5F5F5F"/>
                </a:solidFill>
                <a:latin typeface="Arial" panose="020B0604020202020204" pitchFamily="34" charset="0"/>
                <a:ea typeface="黑体" panose="02010609060101010101" pitchFamily="49" charset="-122"/>
              </a:defRPr>
            </a:lvl2pPr>
            <a:lvl3pPr marL="1143000" indent="-228600" eaLnBrk="0" hangingPunct="0">
              <a:defRPr sz="1200">
                <a:solidFill>
                  <a:srgbClr val="5F5F5F"/>
                </a:solidFill>
                <a:latin typeface="Arial" panose="020B0604020202020204" pitchFamily="34" charset="0"/>
                <a:ea typeface="黑体" panose="02010609060101010101" pitchFamily="49" charset="-122"/>
              </a:defRPr>
            </a:lvl3pPr>
            <a:lvl4pPr marL="1600200" indent="-228600" eaLnBrk="0" hangingPunct="0">
              <a:defRPr sz="1200">
                <a:solidFill>
                  <a:srgbClr val="5F5F5F"/>
                </a:solidFill>
                <a:latin typeface="Arial" panose="020B0604020202020204" pitchFamily="34" charset="0"/>
                <a:ea typeface="黑体" panose="02010609060101010101" pitchFamily="49" charset="-122"/>
              </a:defRPr>
            </a:lvl4pPr>
            <a:lvl5pPr marL="2057400" indent="-228600" eaLnBrk="0" hangingPunct="0">
              <a:defRPr sz="1200">
                <a:solidFill>
                  <a:srgbClr val="5F5F5F"/>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buClr>
                <a:srgbClr val="FF9900"/>
              </a:buClr>
              <a:buFont typeface="Wingdings" panose="05000000000000000000" pitchFamily="2" charset="2"/>
              <a:buChar char="n"/>
              <a:defRPr sz="1200">
                <a:solidFill>
                  <a:srgbClr val="5F5F5F"/>
                </a:solidFill>
                <a:latin typeface="Arial" panose="020B0604020202020204" pitchFamily="34" charset="0"/>
                <a:ea typeface="黑体" panose="02010609060101010101" pitchFamily="49" charset="-122"/>
              </a:defRPr>
            </a:lvl9pPr>
          </a:lstStyle>
          <a:p>
            <a:pPr algn="ctr" eaLnBrk="1" hangingPunct="1"/>
            <a:r>
              <a:rPr lang="zh-CN" altLang="en-US" sz="1799" b="1" dirty="0">
                <a:solidFill>
                  <a:srgbClr val="FFFFFF"/>
                </a:solidFill>
                <a:ea typeface="宋体" panose="02010600030101010101" pitchFamily="2" charset="-122"/>
              </a:rPr>
              <a:t>其中院校合作发明案件</a:t>
            </a:r>
          </a:p>
        </p:txBody>
      </p:sp>
      <p:cxnSp>
        <p:nvCxnSpPr>
          <p:cNvPr id="59" name="直接连接符 58">
            <a:extLst>
              <a:ext uri="{FF2B5EF4-FFF2-40B4-BE49-F238E27FC236}">
                <a16:creationId xmlns="" xmlns:a16="http://schemas.microsoft.com/office/drawing/2014/main" id="{2E4788DE-131C-4D07-A820-79DC26DFFA54}"/>
              </a:ext>
            </a:extLst>
          </p:cNvPr>
          <p:cNvCxnSpPr/>
          <p:nvPr/>
        </p:nvCxnSpPr>
        <p:spPr>
          <a:xfrm>
            <a:off x="4048132" y="2027381"/>
            <a:ext cx="1439625" cy="0"/>
          </a:xfrm>
          <a:prstGeom prst="line">
            <a:avLst/>
          </a:prstGeom>
          <a:noFill/>
          <a:ln w="19050" cap="rnd" cmpd="sng" algn="ctr">
            <a:solidFill>
              <a:srgbClr val="0E7779"/>
            </a:solidFill>
            <a:prstDash val="sysDash"/>
            <a:miter lim="800000"/>
            <a:tailEnd type="oval" w="lg" len="lg"/>
          </a:ln>
          <a:effectLst>
            <a:outerShdw blurRad="50800" dist="38100" dir="2700000" algn="tl" rotWithShape="0">
              <a:prstClr val="black">
                <a:alpha val="40000"/>
              </a:prstClr>
            </a:outerShdw>
          </a:effectLst>
        </p:spPr>
      </p:cxnSp>
      <p:cxnSp>
        <p:nvCxnSpPr>
          <p:cNvPr id="60" name="直接连接符 59">
            <a:extLst>
              <a:ext uri="{FF2B5EF4-FFF2-40B4-BE49-F238E27FC236}">
                <a16:creationId xmlns="" xmlns:a16="http://schemas.microsoft.com/office/drawing/2014/main" id="{E3B60E18-1D68-4617-AD21-EDF6ED4FBDD6}"/>
              </a:ext>
            </a:extLst>
          </p:cNvPr>
          <p:cNvCxnSpPr/>
          <p:nvPr/>
        </p:nvCxnSpPr>
        <p:spPr>
          <a:xfrm>
            <a:off x="4846149" y="2819928"/>
            <a:ext cx="1439625" cy="0"/>
          </a:xfrm>
          <a:prstGeom prst="line">
            <a:avLst/>
          </a:prstGeom>
          <a:noFill/>
          <a:ln w="19050" cap="rnd" cmpd="sng" algn="ctr">
            <a:solidFill>
              <a:srgbClr val="E45448"/>
            </a:solidFill>
            <a:prstDash val="sysDash"/>
            <a:miter lim="800000"/>
            <a:tailEnd type="oval" w="lg" len="lg"/>
          </a:ln>
          <a:effectLst/>
        </p:spPr>
      </p:cxnSp>
      <p:cxnSp>
        <p:nvCxnSpPr>
          <p:cNvPr id="61" name="直接连接符 60">
            <a:extLst>
              <a:ext uri="{FF2B5EF4-FFF2-40B4-BE49-F238E27FC236}">
                <a16:creationId xmlns="" xmlns:a16="http://schemas.microsoft.com/office/drawing/2014/main" id="{3AC49072-F84B-4DE7-8E12-69C9EA0E4A82}"/>
              </a:ext>
            </a:extLst>
          </p:cNvPr>
          <p:cNvCxnSpPr/>
          <p:nvPr/>
        </p:nvCxnSpPr>
        <p:spPr>
          <a:xfrm>
            <a:off x="4848154" y="4405019"/>
            <a:ext cx="1439625" cy="0"/>
          </a:xfrm>
          <a:prstGeom prst="line">
            <a:avLst/>
          </a:prstGeom>
          <a:noFill/>
          <a:ln w="19050" cap="rnd" cmpd="sng" algn="ctr">
            <a:solidFill>
              <a:srgbClr val="EFA32E"/>
            </a:solidFill>
            <a:prstDash val="sysDash"/>
            <a:miter lim="800000"/>
            <a:tailEnd type="oval" w="lg" len="lg"/>
          </a:ln>
          <a:effectLst/>
        </p:spPr>
      </p:cxnSp>
      <p:cxnSp>
        <p:nvCxnSpPr>
          <p:cNvPr id="62" name="直接连接符 61">
            <a:extLst>
              <a:ext uri="{FF2B5EF4-FFF2-40B4-BE49-F238E27FC236}">
                <a16:creationId xmlns="" xmlns:a16="http://schemas.microsoft.com/office/drawing/2014/main" id="{5D52ADBF-50FB-472C-A947-C739F519B99D}"/>
              </a:ext>
            </a:extLst>
          </p:cNvPr>
          <p:cNvCxnSpPr/>
          <p:nvPr/>
        </p:nvCxnSpPr>
        <p:spPr>
          <a:xfrm>
            <a:off x="4044836" y="5197564"/>
            <a:ext cx="1439625" cy="0"/>
          </a:xfrm>
          <a:prstGeom prst="line">
            <a:avLst/>
          </a:prstGeom>
          <a:noFill/>
          <a:ln w="19050" cap="rnd" cmpd="sng" algn="ctr">
            <a:solidFill>
              <a:srgbClr val="4E3F52"/>
            </a:solidFill>
            <a:prstDash val="sysDash"/>
            <a:miter lim="800000"/>
            <a:tailEnd type="oval" w="lg" len="lg"/>
          </a:ln>
          <a:effectLst>
            <a:outerShdw blurRad="50800" dist="38100" dir="2700000" algn="tl" rotWithShape="0">
              <a:prstClr val="black">
                <a:alpha val="40000"/>
              </a:prstClr>
            </a:outerShdw>
          </a:effectLst>
        </p:spPr>
      </p:cxnSp>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014364FD-A2F4-4968-A2EC-86037817797E}"/>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83E24B24-A7F0-4FDA-84CA-B3D5D918C61E}"/>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1E051D56-5FEA-42E1-9852-896298129224}"/>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ustDataLst>
      <p:tags r:id="rId1"/>
    </p:custDataLst>
    <p:extLst>
      <p:ext uri="{BB962C8B-B14F-4D97-AF65-F5344CB8AC3E}">
        <p14:creationId xmlns:p14="http://schemas.microsoft.com/office/powerpoint/2010/main" val="322113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0" y="-9466"/>
            <a:ext cx="5486401" cy="619066"/>
            <a:chOff x="0" y="-9466"/>
            <a:chExt cx="5486401" cy="619066"/>
          </a:xfrm>
        </p:grpSpPr>
        <p:sp>
          <p:nvSpPr>
            <p:cNvPr id="8" name="文本框 7"/>
            <p:cNvSpPr txBox="1"/>
            <p:nvPr/>
          </p:nvSpPr>
          <p:spPr>
            <a:xfrm>
              <a:off x="1412305" y="101696"/>
              <a:ext cx="4074096"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各大高校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13" name="iś1iḓè"/>
          <p:cNvSpPr/>
          <p:nvPr/>
        </p:nvSpPr>
        <p:spPr bwMode="auto">
          <a:xfrm>
            <a:off x="0" y="1486643"/>
            <a:ext cx="2351584" cy="4703168"/>
          </a:xfrm>
          <a:custGeom>
            <a:avLst/>
            <a:gdLst>
              <a:gd name="connsiteX0" fmla="*/ 0 w 2351584"/>
              <a:gd name="connsiteY0" fmla="*/ 0 h 4703168"/>
              <a:gd name="connsiteX1" fmla="*/ 2351584 w 2351584"/>
              <a:gd name="connsiteY1" fmla="*/ 2351584 h 4703168"/>
              <a:gd name="connsiteX2" fmla="*/ 0 w 2351584"/>
              <a:gd name="connsiteY2" fmla="*/ 4703168 h 4703168"/>
              <a:gd name="connsiteX3" fmla="*/ 0 w 2351584"/>
              <a:gd name="connsiteY3" fmla="*/ 3773472 h 4703168"/>
              <a:gd name="connsiteX4" fmla="*/ 1421888 w 2351584"/>
              <a:gd name="connsiteY4" fmla="*/ 2351584 h 4703168"/>
              <a:gd name="connsiteX5" fmla="*/ 0 w 2351584"/>
              <a:gd name="connsiteY5" fmla="*/ 929696 h 47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84" h="4703168">
                <a:moveTo>
                  <a:pt x="0" y="0"/>
                </a:moveTo>
                <a:cubicBezTo>
                  <a:pt x="1298744" y="0"/>
                  <a:pt x="2351584" y="1052840"/>
                  <a:pt x="2351584" y="2351584"/>
                </a:cubicBezTo>
                <a:cubicBezTo>
                  <a:pt x="2351584" y="3650328"/>
                  <a:pt x="1298744" y="4703168"/>
                  <a:pt x="0" y="4703168"/>
                </a:cubicBezTo>
                <a:lnTo>
                  <a:pt x="0" y="3773472"/>
                </a:lnTo>
                <a:cubicBezTo>
                  <a:pt x="785287" y="3773472"/>
                  <a:pt x="1421888" y="3136871"/>
                  <a:pt x="1421888" y="2351584"/>
                </a:cubicBezTo>
                <a:cubicBezTo>
                  <a:pt x="1421888" y="1566297"/>
                  <a:pt x="785287" y="929696"/>
                  <a:pt x="0" y="929696"/>
                </a:cubicBezTo>
                <a:close/>
              </a:path>
            </a:pathLst>
          </a:custGeom>
          <a:blipFill>
            <a:blip r:embed="rId9"/>
            <a:stretch>
              <a:fillRect/>
            </a:stretch>
          </a:blipFill>
          <a:ln w="9525">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solidFill>
                <a:schemeClr val="lt1"/>
              </a:solidFill>
            </a:endParaRPr>
          </a:p>
        </p:txBody>
      </p:sp>
      <p:sp>
        <p:nvSpPr>
          <p:cNvPr id="14" name="işliďé"/>
          <p:cNvSpPr/>
          <p:nvPr/>
        </p:nvSpPr>
        <p:spPr>
          <a:xfrm rot="5400000">
            <a:off x="-1159527" y="2356652"/>
            <a:ext cx="5145569" cy="2826516"/>
          </a:xfrm>
          <a:custGeom>
            <a:avLst/>
            <a:gdLst>
              <a:gd name="connsiteX0" fmla="*/ 0 w 5145569"/>
              <a:gd name="connsiteY0" fmla="*/ 2572763 h 2826516"/>
              <a:gd name="connsiteX1" fmla="*/ 1401101 w 5145569"/>
              <a:gd name="connsiteY1" fmla="*/ 282285 h 2826516"/>
              <a:gd name="connsiteX2" fmla="*/ 4078347 w 5145569"/>
              <a:gd name="connsiteY2" fmla="*/ 486561 h 2826516"/>
              <a:gd name="connsiteX3" fmla="*/ 5136829 w 5145569"/>
              <a:gd name="connsiteY3" fmla="*/ 2784148 h 2826516"/>
              <a:gd name="connsiteX4" fmla="*/ 5131832 w 5145569"/>
              <a:gd name="connsiteY4" fmla="*/ 2826516 h 2826516"/>
              <a:gd name="connsiteX5" fmla="*/ 4225921 w 5145569"/>
              <a:gd name="connsiteY5" fmla="*/ 2826516 h 2826516"/>
              <a:gd name="connsiteX6" fmla="*/ 3945955 w 5145569"/>
              <a:gd name="connsiteY6" fmla="*/ 2783542 h 2826516"/>
              <a:gd name="connsiteX7" fmla="*/ 3385773 w 5145569"/>
              <a:gd name="connsiteY7" fmla="*/ 1446213 h 2826516"/>
              <a:gd name="connsiteX8" fmla="*/ 1940060 w 5145569"/>
              <a:gd name="connsiteY8" fmla="*/ 1335904 h 2826516"/>
              <a:gd name="connsiteX9" fmla="*/ 1183466 w 5145569"/>
              <a:gd name="connsiteY9" fmla="*/ 2572762 h 2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5569" h="2826516">
                <a:moveTo>
                  <a:pt x="0" y="2572763"/>
                </a:moveTo>
                <a:cubicBezTo>
                  <a:pt x="0" y="1606781"/>
                  <a:pt x="541104" y="722201"/>
                  <a:pt x="1401101" y="282285"/>
                </a:cubicBezTo>
                <a:cubicBezTo>
                  <a:pt x="2261098" y="-157631"/>
                  <a:pt x="3295048" y="-78740"/>
                  <a:pt x="4078347" y="486561"/>
                </a:cubicBezTo>
                <a:cubicBezTo>
                  <a:pt x="4812689" y="1016530"/>
                  <a:pt x="5210704" y="1890270"/>
                  <a:pt x="5136829" y="2784148"/>
                </a:cubicBezTo>
                <a:lnTo>
                  <a:pt x="5131832" y="2826516"/>
                </a:lnTo>
                <a:lnTo>
                  <a:pt x="4225921" y="2826516"/>
                </a:lnTo>
                <a:lnTo>
                  <a:pt x="3945955" y="2783542"/>
                </a:lnTo>
                <a:cubicBezTo>
                  <a:pt x="4025096" y="2267950"/>
                  <a:pt x="3808754" y="1751475"/>
                  <a:pt x="3385773" y="1446213"/>
                </a:cubicBezTo>
                <a:cubicBezTo>
                  <a:pt x="2962792" y="1140950"/>
                  <a:pt x="2404459" y="1098349"/>
                  <a:pt x="1940060" y="1335904"/>
                </a:cubicBezTo>
                <a:cubicBezTo>
                  <a:pt x="1475662" y="1573459"/>
                  <a:pt x="1183466" y="2051132"/>
                  <a:pt x="1183466" y="2572762"/>
                </a:cubicBezTo>
                <a:close/>
              </a:path>
            </a:pathLst>
          </a:custGeom>
          <a:gradFill flip="none" rotWithShape="1">
            <a:gsLst>
              <a:gs pos="0">
                <a:schemeClr val="accent1">
                  <a:lumMod val="5000"/>
                  <a:lumOff val="95000"/>
                  <a:alpha val="0"/>
                </a:schemeClr>
              </a:gs>
              <a:gs pos="77000">
                <a:schemeClr val="accent1">
                  <a:alpha val="2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a:p>
        </p:txBody>
      </p:sp>
      <p:sp>
        <p:nvSpPr>
          <p:cNvPr id="15" name="îšḷîde"/>
          <p:cNvSpPr/>
          <p:nvPr/>
        </p:nvSpPr>
        <p:spPr>
          <a:xfrm>
            <a:off x="2250310" y="2150851"/>
            <a:ext cx="197787" cy="197787"/>
          </a:xfrm>
          <a:prstGeom prst="ellipse">
            <a:avLst/>
          </a:prstGeom>
          <a:solidFill>
            <a:srgbClr val="ED7D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î$ļïḋé"/>
          <p:cNvSpPr/>
          <p:nvPr/>
        </p:nvSpPr>
        <p:spPr>
          <a:xfrm>
            <a:off x="2728255" y="3666885"/>
            <a:ext cx="197787" cy="197787"/>
          </a:xfrm>
          <a:prstGeom prst="ellipse">
            <a:avLst/>
          </a:prstGeom>
          <a:solidFill>
            <a:srgbClr val="ED7D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17" name="i$1îḓe"/>
          <p:cNvSpPr/>
          <p:nvPr/>
        </p:nvSpPr>
        <p:spPr>
          <a:xfrm>
            <a:off x="2386147" y="4924602"/>
            <a:ext cx="197787" cy="197787"/>
          </a:xfrm>
          <a:prstGeom prst="ellipse">
            <a:avLst/>
          </a:prstGeom>
          <a:solidFill>
            <a:srgbClr val="ED7D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cxnSp>
        <p:nvCxnSpPr>
          <p:cNvPr id="18" name="直接连接符 17"/>
          <p:cNvCxnSpPr/>
          <p:nvPr/>
        </p:nvCxnSpPr>
        <p:spPr>
          <a:xfrm>
            <a:off x="3126000" y="3026451"/>
            <a:ext cx="839448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126000" y="4600404"/>
            <a:ext cx="839448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10"/>
          <a:srcRect/>
          <a:stretch>
            <a:fillRect/>
          </a:stretch>
        </p:blipFill>
        <p:spPr bwMode="auto">
          <a:xfrm>
            <a:off x="3832225" y="1692910"/>
            <a:ext cx="2891790" cy="1017270"/>
          </a:xfrm>
          <a:prstGeom prst="rect">
            <a:avLst/>
          </a:prstGeom>
          <a:noFill/>
          <a:ln w="9525">
            <a:noFill/>
            <a:miter lim="800000"/>
            <a:headEnd/>
            <a:tailEnd/>
          </a:ln>
          <a:effectLst/>
        </p:spPr>
      </p:pic>
      <p:pic>
        <p:nvPicPr>
          <p:cNvPr id="4099" name="Picture 3"/>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037705" y="1816735"/>
            <a:ext cx="2791460" cy="953135"/>
          </a:xfrm>
          <a:prstGeom prst="rect">
            <a:avLst/>
          </a:prstGeom>
          <a:noFill/>
          <a:ln w="9525">
            <a:noFill/>
            <a:miter lim="800000"/>
            <a:headEnd/>
            <a:tailEnd/>
          </a:ln>
          <a:effectLst/>
        </p:spPr>
      </p:pic>
      <p:pic>
        <p:nvPicPr>
          <p:cNvPr id="4102" name="Picture 6"/>
          <p:cNvPicPr>
            <a:picLocks noChangeAspect="1" noChangeArrowheads="1"/>
          </p:cNvPicPr>
          <p:nvPr/>
        </p:nvPicPr>
        <p:blipFill>
          <a:blip r:embed="rId12" cstate="print"/>
          <a:srcRect/>
          <a:stretch>
            <a:fillRect/>
          </a:stretch>
        </p:blipFill>
        <p:spPr bwMode="auto">
          <a:xfrm>
            <a:off x="3832225" y="3342640"/>
            <a:ext cx="3041650" cy="941705"/>
          </a:xfrm>
          <a:prstGeom prst="rect">
            <a:avLst/>
          </a:prstGeom>
          <a:noFill/>
          <a:ln w="9525">
            <a:noFill/>
            <a:miter lim="800000"/>
            <a:headEnd/>
            <a:tailEnd/>
          </a:ln>
          <a:effectLst/>
        </p:spPr>
      </p:pic>
      <p:pic>
        <p:nvPicPr>
          <p:cNvPr id="4103" name="Picture 7"/>
          <p:cNvPicPr>
            <a:picLocks noChangeAspect="1" noChangeArrowheads="1"/>
          </p:cNvPicPr>
          <p:nvPr/>
        </p:nvPicPr>
        <p:blipFill>
          <a:blip r:embed="rId13" cstate="print"/>
          <a:srcRect/>
          <a:stretch>
            <a:fillRect/>
          </a:stretch>
        </p:blipFill>
        <p:spPr bwMode="auto">
          <a:xfrm>
            <a:off x="7037705" y="3445510"/>
            <a:ext cx="3182620" cy="939165"/>
          </a:xfrm>
          <a:prstGeom prst="rect">
            <a:avLst/>
          </a:prstGeom>
          <a:noFill/>
          <a:ln w="9525">
            <a:noFill/>
            <a:miter lim="800000"/>
            <a:headEnd/>
            <a:tailEnd/>
          </a:ln>
          <a:effectLst/>
        </p:spPr>
      </p:pic>
      <p:pic>
        <p:nvPicPr>
          <p:cNvPr id="4106" name="Picture 10"/>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832225" y="4816475"/>
            <a:ext cx="2999740" cy="920115"/>
          </a:xfrm>
          <a:prstGeom prst="rect">
            <a:avLst/>
          </a:prstGeom>
          <a:noFill/>
          <a:ln w="9525">
            <a:noFill/>
            <a:miter lim="800000"/>
            <a:headEnd/>
            <a:tailEnd/>
          </a:ln>
          <a:effectLst/>
        </p:spPr>
      </p:pic>
      <p:grpSp>
        <p:nvGrpSpPr>
          <p:cNvPr id="6" name="组合 5"/>
          <p:cNvGrpSpPr/>
          <p:nvPr/>
        </p:nvGrpSpPr>
        <p:grpSpPr>
          <a:xfrm>
            <a:off x="7037705" y="4874895"/>
            <a:ext cx="3181985" cy="840105"/>
            <a:chOff x="11083" y="7985"/>
            <a:chExt cx="5011" cy="1254"/>
          </a:xfrm>
        </p:grpSpPr>
        <p:pic>
          <p:nvPicPr>
            <p:cNvPr id="4100" name="Picture 4"/>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1083" y="7985"/>
              <a:ext cx="1308" cy="1254"/>
            </a:xfrm>
            <a:prstGeom prst="rect">
              <a:avLst/>
            </a:prstGeom>
            <a:noFill/>
            <a:ln w="9525">
              <a:noFill/>
              <a:miter lim="800000"/>
              <a:headEnd/>
              <a:tailEnd/>
            </a:ln>
            <a:effectLst/>
          </p:spPr>
        </p:pic>
        <p:pic>
          <p:nvPicPr>
            <p:cNvPr id="4105" name="Picture 9"/>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2554" y="8211"/>
              <a:ext cx="3541" cy="849"/>
            </a:xfrm>
            <a:prstGeom prst="rect">
              <a:avLst/>
            </a:prstGeom>
            <a:noFill/>
            <a:ln w="9525">
              <a:noFill/>
              <a:miter lim="800000"/>
              <a:headEnd/>
              <a:tailEnd/>
            </a:ln>
            <a:effectLst/>
          </p:spPr>
        </p:pic>
      </p:grpSp>
      <p:sp>
        <p:nvSpPr>
          <p:cNvPr id="30" name="任意多边形: 形状 3">
            <a:extLst>
              <a:ext uri="{FF2B5EF4-FFF2-40B4-BE49-F238E27FC236}">
                <a16:creationId xmlns="" xmlns:a16="http://schemas.microsoft.com/office/drawing/2014/main" id="{DF20BDD3-B9BC-4325-A8DF-51CFCC04DE17}"/>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36" name="任意多边形: 形状 3">
            <a:extLst>
              <a:ext uri="{FF2B5EF4-FFF2-40B4-BE49-F238E27FC236}">
                <a16:creationId xmlns="" xmlns:a16="http://schemas.microsoft.com/office/drawing/2014/main" id="{1B65AB85-B33C-481D-9BAD-EA8267A3C058}"/>
              </a:ext>
            </a:extLst>
          </p:cNvPr>
          <p:cNvSpPr/>
          <p:nvPr>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37" name="组合 36">
            <a:extLst>
              <a:ext uri="{FF2B5EF4-FFF2-40B4-BE49-F238E27FC236}">
                <a16:creationId xmlns="" xmlns:a16="http://schemas.microsoft.com/office/drawing/2014/main" id="{835D9C0E-068E-4F41-AA28-DB5ACBA4C591}"/>
              </a:ext>
            </a:extLst>
          </p:cNvPr>
          <p:cNvGrpSpPr/>
          <p:nvPr/>
        </p:nvGrpSpPr>
        <p:grpSpPr>
          <a:xfrm>
            <a:off x="0" y="6148705"/>
            <a:ext cx="12192000" cy="720091"/>
            <a:chOff x="0" y="6148705"/>
            <a:chExt cx="12192000" cy="720091"/>
          </a:xfrm>
        </p:grpSpPr>
        <p:sp>
          <p:nvSpPr>
            <p:cNvPr id="38" name="任意多边形: 形状 4">
              <a:extLst>
                <a:ext uri="{FF2B5EF4-FFF2-40B4-BE49-F238E27FC236}">
                  <a16:creationId xmlns="" xmlns:a16="http://schemas.microsoft.com/office/drawing/2014/main" id="{90F4D38B-B686-4324-B429-27EAC339C693}"/>
                </a:ext>
              </a:extLst>
            </p:cNvPr>
            <p:cNvSpPr/>
            <p:nvPr userDrawn="1">
              <p:custDataLst>
                <p:tags r:id="rId3"/>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39" name="任意多边形: 形状 7">
              <a:extLst>
                <a:ext uri="{FF2B5EF4-FFF2-40B4-BE49-F238E27FC236}">
                  <a16:creationId xmlns="" xmlns:a16="http://schemas.microsoft.com/office/drawing/2014/main" id="{420FB5F1-79BF-4030-ACCF-1E0D32DD7AD2}"/>
                </a:ext>
              </a:extLst>
            </p:cNvPr>
            <p:cNvSpPr/>
            <p:nvPr userDrawn="1">
              <p:custDataLst>
                <p:tags r:id="rId4"/>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41" name="组合 40">
            <a:extLst>
              <a:ext uri="{FF2B5EF4-FFF2-40B4-BE49-F238E27FC236}">
                <a16:creationId xmlns="" xmlns:a16="http://schemas.microsoft.com/office/drawing/2014/main" id="{2646D447-C3E9-4BBE-BEED-519092C029A1}"/>
              </a:ext>
            </a:extLst>
          </p:cNvPr>
          <p:cNvGrpSpPr/>
          <p:nvPr/>
        </p:nvGrpSpPr>
        <p:grpSpPr>
          <a:xfrm>
            <a:off x="5181600" y="92446"/>
            <a:ext cx="7010400" cy="480164"/>
            <a:chOff x="5167600" y="113199"/>
            <a:chExt cx="7010400" cy="480164"/>
          </a:xfrm>
          <a:solidFill>
            <a:srgbClr val="005D61"/>
          </a:solidFill>
        </p:grpSpPr>
        <p:sp>
          <p:nvSpPr>
            <p:cNvPr id="42" name="矩形 41">
              <a:extLst>
                <a:ext uri="{FF2B5EF4-FFF2-40B4-BE49-F238E27FC236}">
                  <a16:creationId xmlns="" xmlns:a16="http://schemas.microsoft.com/office/drawing/2014/main" id="{B1FFF5A4-41B6-4287-8377-55451E375C58}"/>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a:extLst>
                <a:ext uri="{FF2B5EF4-FFF2-40B4-BE49-F238E27FC236}">
                  <a16:creationId xmlns="" xmlns:a16="http://schemas.microsoft.com/office/drawing/2014/main" id="{9BF82431-E772-417A-A25F-E5CB0AE3D2C0}"/>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0" name="组合 9"/>
          <p:cNvGrpSpPr/>
          <p:nvPr/>
        </p:nvGrpSpPr>
        <p:grpSpPr>
          <a:xfrm>
            <a:off x="0" y="-9466"/>
            <a:ext cx="5486401" cy="619066"/>
            <a:chOff x="0" y="-9466"/>
            <a:chExt cx="5486401" cy="619066"/>
          </a:xfrm>
        </p:grpSpPr>
        <p:sp>
          <p:nvSpPr>
            <p:cNvPr id="8" name="文本框 7"/>
            <p:cNvSpPr txBox="1"/>
            <p:nvPr/>
          </p:nvSpPr>
          <p:spPr>
            <a:xfrm>
              <a:off x="1412305" y="101696"/>
              <a:ext cx="4074096"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各大企业</a:t>
              </a:r>
              <a:endParaRPr lang="en-US" altLang="zh-CN"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4" name="图片 33"/>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13" name="iś1iḓè"/>
          <p:cNvSpPr/>
          <p:nvPr/>
        </p:nvSpPr>
        <p:spPr bwMode="auto">
          <a:xfrm>
            <a:off x="0" y="1319003"/>
            <a:ext cx="2351584" cy="4703168"/>
          </a:xfrm>
          <a:custGeom>
            <a:avLst/>
            <a:gdLst>
              <a:gd name="connsiteX0" fmla="*/ 0 w 2351584"/>
              <a:gd name="connsiteY0" fmla="*/ 0 h 4703168"/>
              <a:gd name="connsiteX1" fmla="*/ 2351584 w 2351584"/>
              <a:gd name="connsiteY1" fmla="*/ 2351584 h 4703168"/>
              <a:gd name="connsiteX2" fmla="*/ 0 w 2351584"/>
              <a:gd name="connsiteY2" fmla="*/ 4703168 h 4703168"/>
              <a:gd name="connsiteX3" fmla="*/ 0 w 2351584"/>
              <a:gd name="connsiteY3" fmla="*/ 3773472 h 4703168"/>
              <a:gd name="connsiteX4" fmla="*/ 1421888 w 2351584"/>
              <a:gd name="connsiteY4" fmla="*/ 2351584 h 4703168"/>
              <a:gd name="connsiteX5" fmla="*/ 0 w 2351584"/>
              <a:gd name="connsiteY5" fmla="*/ 929696 h 470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1584" h="4703168">
                <a:moveTo>
                  <a:pt x="0" y="0"/>
                </a:moveTo>
                <a:cubicBezTo>
                  <a:pt x="1298744" y="0"/>
                  <a:pt x="2351584" y="1052840"/>
                  <a:pt x="2351584" y="2351584"/>
                </a:cubicBezTo>
                <a:cubicBezTo>
                  <a:pt x="2351584" y="3650328"/>
                  <a:pt x="1298744" y="4703168"/>
                  <a:pt x="0" y="4703168"/>
                </a:cubicBezTo>
                <a:lnTo>
                  <a:pt x="0" y="3773472"/>
                </a:lnTo>
                <a:cubicBezTo>
                  <a:pt x="785287" y="3773472"/>
                  <a:pt x="1421888" y="3136871"/>
                  <a:pt x="1421888" y="2351584"/>
                </a:cubicBezTo>
                <a:cubicBezTo>
                  <a:pt x="1421888" y="1566297"/>
                  <a:pt x="785287" y="929696"/>
                  <a:pt x="0" y="929696"/>
                </a:cubicBezTo>
                <a:close/>
              </a:path>
            </a:pathLst>
          </a:custGeom>
          <a:blipFill>
            <a:blip r:embed="rId8"/>
            <a:stretch>
              <a:fillRect/>
            </a:stretch>
          </a:blipFill>
          <a:ln w="9525">
            <a:noFill/>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Autofit/>
          </a:bodyPr>
          <a:lstStyle/>
          <a:p>
            <a:pPr algn="ctr"/>
            <a:endParaRPr lang="zh-CN" altLang="en-US">
              <a:solidFill>
                <a:schemeClr val="lt1"/>
              </a:solidFill>
            </a:endParaRPr>
          </a:p>
        </p:txBody>
      </p:sp>
      <p:sp>
        <p:nvSpPr>
          <p:cNvPr id="14" name="işliďé"/>
          <p:cNvSpPr/>
          <p:nvPr/>
        </p:nvSpPr>
        <p:spPr>
          <a:xfrm rot="5400000">
            <a:off x="-1159527" y="2356652"/>
            <a:ext cx="5145569" cy="2826516"/>
          </a:xfrm>
          <a:custGeom>
            <a:avLst/>
            <a:gdLst>
              <a:gd name="connsiteX0" fmla="*/ 0 w 5145569"/>
              <a:gd name="connsiteY0" fmla="*/ 2572763 h 2826516"/>
              <a:gd name="connsiteX1" fmla="*/ 1401101 w 5145569"/>
              <a:gd name="connsiteY1" fmla="*/ 282285 h 2826516"/>
              <a:gd name="connsiteX2" fmla="*/ 4078347 w 5145569"/>
              <a:gd name="connsiteY2" fmla="*/ 486561 h 2826516"/>
              <a:gd name="connsiteX3" fmla="*/ 5136829 w 5145569"/>
              <a:gd name="connsiteY3" fmla="*/ 2784148 h 2826516"/>
              <a:gd name="connsiteX4" fmla="*/ 5131832 w 5145569"/>
              <a:gd name="connsiteY4" fmla="*/ 2826516 h 2826516"/>
              <a:gd name="connsiteX5" fmla="*/ 4225921 w 5145569"/>
              <a:gd name="connsiteY5" fmla="*/ 2826516 h 2826516"/>
              <a:gd name="connsiteX6" fmla="*/ 3945955 w 5145569"/>
              <a:gd name="connsiteY6" fmla="*/ 2783542 h 2826516"/>
              <a:gd name="connsiteX7" fmla="*/ 3385773 w 5145569"/>
              <a:gd name="connsiteY7" fmla="*/ 1446213 h 2826516"/>
              <a:gd name="connsiteX8" fmla="*/ 1940060 w 5145569"/>
              <a:gd name="connsiteY8" fmla="*/ 1335904 h 2826516"/>
              <a:gd name="connsiteX9" fmla="*/ 1183466 w 5145569"/>
              <a:gd name="connsiteY9" fmla="*/ 2572762 h 282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5569" h="2826516">
                <a:moveTo>
                  <a:pt x="0" y="2572763"/>
                </a:moveTo>
                <a:cubicBezTo>
                  <a:pt x="0" y="1606781"/>
                  <a:pt x="541104" y="722201"/>
                  <a:pt x="1401101" y="282285"/>
                </a:cubicBezTo>
                <a:cubicBezTo>
                  <a:pt x="2261098" y="-157631"/>
                  <a:pt x="3295048" y="-78740"/>
                  <a:pt x="4078347" y="486561"/>
                </a:cubicBezTo>
                <a:cubicBezTo>
                  <a:pt x="4812689" y="1016530"/>
                  <a:pt x="5210704" y="1890270"/>
                  <a:pt x="5136829" y="2784148"/>
                </a:cubicBezTo>
                <a:lnTo>
                  <a:pt x="5131832" y="2826516"/>
                </a:lnTo>
                <a:lnTo>
                  <a:pt x="4225921" y="2826516"/>
                </a:lnTo>
                <a:lnTo>
                  <a:pt x="3945955" y="2783542"/>
                </a:lnTo>
                <a:cubicBezTo>
                  <a:pt x="4025096" y="2267950"/>
                  <a:pt x="3808754" y="1751475"/>
                  <a:pt x="3385773" y="1446213"/>
                </a:cubicBezTo>
                <a:cubicBezTo>
                  <a:pt x="2962792" y="1140950"/>
                  <a:pt x="2404459" y="1098349"/>
                  <a:pt x="1940060" y="1335904"/>
                </a:cubicBezTo>
                <a:cubicBezTo>
                  <a:pt x="1475662" y="1573459"/>
                  <a:pt x="1183466" y="2051132"/>
                  <a:pt x="1183466" y="2572762"/>
                </a:cubicBezTo>
                <a:close/>
              </a:path>
            </a:pathLst>
          </a:custGeom>
          <a:gradFill flip="none" rotWithShape="1">
            <a:gsLst>
              <a:gs pos="0">
                <a:schemeClr val="accent1">
                  <a:lumMod val="5000"/>
                  <a:lumOff val="95000"/>
                  <a:alpha val="0"/>
                </a:schemeClr>
              </a:gs>
              <a:gs pos="77000">
                <a:schemeClr val="accent1">
                  <a:alpha val="2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a:p>
        </p:txBody>
      </p:sp>
      <p:sp>
        <p:nvSpPr>
          <p:cNvPr id="15" name="îšḷîde"/>
          <p:cNvSpPr/>
          <p:nvPr/>
        </p:nvSpPr>
        <p:spPr>
          <a:xfrm>
            <a:off x="1948502" y="1645375"/>
            <a:ext cx="197787" cy="197787"/>
          </a:xfrm>
          <a:prstGeom prst="ellipse">
            <a:avLst/>
          </a:prstGeom>
          <a:solidFill>
            <a:srgbClr val="ED7D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î$ļïḋé"/>
          <p:cNvSpPr/>
          <p:nvPr/>
        </p:nvSpPr>
        <p:spPr>
          <a:xfrm>
            <a:off x="2728255" y="3219970"/>
            <a:ext cx="197787" cy="197787"/>
          </a:xfrm>
          <a:prstGeom prst="ellipse">
            <a:avLst/>
          </a:prstGeom>
          <a:solidFill>
            <a:srgbClr val="ED7D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latin typeface="微软雅黑" panose="020B0503020204020204" pitchFamily="34" charset="-122"/>
              <a:ea typeface="微软雅黑" panose="020B0503020204020204" pitchFamily="34" charset="-122"/>
            </a:endParaRPr>
          </a:p>
        </p:txBody>
      </p:sp>
      <p:sp>
        <p:nvSpPr>
          <p:cNvPr id="17" name="i$1îḓe"/>
          <p:cNvSpPr/>
          <p:nvPr/>
        </p:nvSpPr>
        <p:spPr>
          <a:xfrm>
            <a:off x="2345611" y="4756962"/>
            <a:ext cx="197787" cy="197787"/>
          </a:xfrm>
          <a:prstGeom prst="ellipse">
            <a:avLst/>
          </a:prstGeom>
          <a:solidFill>
            <a:srgbClr val="ED7D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cxnSp>
        <p:nvCxnSpPr>
          <p:cNvPr id="18" name="直接连接符 17"/>
          <p:cNvCxnSpPr/>
          <p:nvPr/>
        </p:nvCxnSpPr>
        <p:spPr>
          <a:xfrm>
            <a:off x="3126000" y="2858811"/>
            <a:ext cx="839448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3126000" y="4432764"/>
            <a:ext cx="8394488"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9"/>
          <a:srcRect/>
          <a:stretch>
            <a:fillRect/>
          </a:stretch>
        </p:blipFill>
        <p:spPr bwMode="auto">
          <a:xfrm>
            <a:off x="5909417" y="1644968"/>
            <a:ext cx="3248025" cy="1114425"/>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a:srcRect/>
          <a:stretch>
            <a:fillRect/>
          </a:stretch>
        </p:blipFill>
        <p:spPr bwMode="auto">
          <a:xfrm>
            <a:off x="2826385" y="2858770"/>
            <a:ext cx="1473835" cy="1452245"/>
          </a:xfrm>
          <a:prstGeom prst="rect">
            <a:avLst/>
          </a:prstGeom>
          <a:noFill/>
          <a:ln w="9525">
            <a:noFill/>
            <a:miter lim="800000"/>
            <a:headEnd/>
            <a:tailEnd/>
          </a:ln>
          <a:effectLst/>
        </p:spPr>
      </p:pic>
      <p:pic>
        <p:nvPicPr>
          <p:cNvPr id="3" name="Picture 8" descr="C:\Users\Administrator\Desktop\s5bd66b1dc6e74.gif"/>
          <p:cNvPicPr>
            <a:picLocks noChangeAspect="1" noChangeArrowheads="1"/>
          </p:cNvPicPr>
          <p:nvPr/>
        </p:nvPicPr>
        <p:blipFill>
          <a:blip r:embed="rId11"/>
          <a:srcRect/>
          <a:stretch>
            <a:fillRect/>
          </a:stretch>
        </p:blipFill>
        <p:spPr bwMode="auto">
          <a:xfrm>
            <a:off x="2728165" y="1906905"/>
            <a:ext cx="3131820" cy="697542"/>
          </a:xfrm>
          <a:prstGeom prst="rect">
            <a:avLst/>
          </a:prstGeom>
          <a:noFill/>
        </p:spPr>
      </p:pic>
      <p:pic>
        <p:nvPicPr>
          <p:cNvPr id="4" name="Picture 5" descr="C:\Users\Administrator\Desktop\logo3.png"/>
          <p:cNvPicPr>
            <a:picLocks noChangeAspect="1" noChangeArrowheads="1"/>
          </p:cNvPicPr>
          <p:nvPr/>
        </p:nvPicPr>
        <p:blipFill>
          <a:blip r:embed="rId12"/>
          <a:srcRect/>
          <a:stretch>
            <a:fillRect/>
          </a:stretch>
        </p:blipFill>
        <p:spPr bwMode="auto">
          <a:xfrm>
            <a:off x="4300219" y="3290888"/>
            <a:ext cx="2419350" cy="771525"/>
          </a:xfrm>
          <a:prstGeom prst="rect">
            <a:avLst/>
          </a:prstGeom>
          <a:noFill/>
        </p:spPr>
      </p:pic>
      <p:pic>
        <p:nvPicPr>
          <p:cNvPr id="7" name="Picture 5"/>
          <p:cNvPicPr>
            <a:picLocks noChangeAspect="1" noChangeArrowheads="1"/>
          </p:cNvPicPr>
          <p:nvPr/>
        </p:nvPicPr>
        <p:blipFill>
          <a:blip r:embed="rId13" cstate="print"/>
          <a:srcRect/>
          <a:stretch>
            <a:fillRect/>
          </a:stretch>
        </p:blipFill>
        <p:spPr bwMode="auto">
          <a:xfrm>
            <a:off x="9157442" y="1134852"/>
            <a:ext cx="2797491" cy="1555215"/>
          </a:xfrm>
          <a:prstGeom prst="rect">
            <a:avLst/>
          </a:prstGeom>
          <a:noFill/>
          <a:ln w="9525">
            <a:noFill/>
            <a:miter lim="800000"/>
            <a:headEnd/>
            <a:tailEnd/>
          </a:ln>
          <a:effectLst/>
        </p:spPr>
      </p:pic>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719570" y="3113405"/>
            <a:ext cx="2811145" cy="1174750"/>
          </a:xfrm>
          <a:prstGeom prst="rect">
            <a:avLst/>
          </a:prstGeom>
          <a:noFill/>
          <a:ln w="9525">
            <a:noFill/>
            <a:miter lim="800000"/>
            <a:headEnd/>
            <a:tailEnd/>
          </a:ln>
          <a:effectLst/>
        </p:spPr>
      </p:pic>
      <p:pic>
        <p:nvPicPr>
          <p:cNvPr id="23" name="Picture 6" descr="C:\Users\Administrator\Desktop\logo.png"/>
          <p:cNvPicPr>
            <a:picLocks noChangeAspect="1" noChangeArrowheads="1"/>
          </p:cNvPicPr>
          <p:nvPr/>
        </p:nvPicPr>
        <p:blipFill>
          <a:blip r:embed="rId15"/>
          <a:srcRect/>
          <a:stretch>
            <a:fillRect/>
          </a:stretch>
        </p:blipFill>
        <p:spPr bwMode="auto">
          <a:xfrm>
            <a:off x="9537065" y="3519912"/>
            <a:ext cx="1992630" cy="555090"/>
          </a:xfrm>
          <a:prstGeom prst="rect">
            <a:avLst/>
          </a:prstGeom>
          <a:noFill/>
        </p:spPr>
      </p:pic>
      <p:pic>
        <p:nvPicPr>
          <p:cNvPr id="24" name="Picture 2"/>
          <p:cNvPicPr>
            <a:picLocks noChangeAspect="1" noChangeArrowheads="1"/>
          </p:cNvPicPr>
          <p:nvPr/>
        </p:nvPicPr>
        <p:blipFill>
          <a:blip r:embed="rId16"/>
          <a:srcRect/>
          <a:stretch>
            <a:fillRect/>
          </a:stretch>
        </p:blipFill>
        <p:spPr bwMode="auto">
          <a:xfrm>
            <a:off x="9530927" y="4427540"/>
            <a:ext cx="2352675" cy="1594591"/>
          </a:xfrm>
          <a:prstGeom prst="rect">
            <a:avLst/>
          </a:prstGeom>
          <a:noFill/>
          <a:ln w="9525">
            <a:noFill/>
            <a:miter lim="800000"/>
            <a:headEnd/>
            <a:tailEnd/>
          </a:ln>
          <a:effectLst/>
        </p:spPr>
      </p:pic>
      <p:pic>
        <p:nvPicPr>
          <p:cNvPr id="3075" name="Picture 3"/>
          <p:cNvPicPr>
            <a:picLocks noChangeAspect="1" noChangeArrowheads="1"/>
          </p:cNvPicPr>
          <p:nvPr/>
        </p:nvPicPr>
        <p:blipFill>
          <a:blip r:embed="rId17"/>
          <a:srcRect/>
          <a:stretch>
            <a:fillRect/>
          </a:stretch>
        </p:blipFill>
        <p:spPr bwMode="auto">
          <a:xfrm>
            <a:off x="2727960" y="4458970"/>
            <a:ext cx="2055495" cy="1457325"/>
          </a:xfrm>
          <a:prstGeom prst="rect">
            <a:avLst/>
          </a:prstGeom>
          <a:noFill/>
          <a:ln w="9525">
            <a:noFill/>
            <a:miter lim="800000"/>
            <a:headEnd/>
            <a:tailEnd/>
          </a:ln>
          <a:effectLst/>
        </p:spPr>
      </p:pic>
      <p:pic>
        <p:nvPicPr>
          <p:cNvPr id="3074" name="Picture 2"/>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723765" y="4709795"/>
            <a:ext cx="1335405" cy="1325245"/>
          </a:xfrm>
          <a:prstGeom prst="rect">
            <a:avLst/>
          </a:prstGeom>
          <a:noFill/>
          <a:ln w="9525">
            <a:noFill/>
            <a:miter lim="800000"/>
            <a:headEnd/>
            <a:tailEnd/>
          </a:ln>
          <a:effectLst/>
        </p:spPr>
      </p:pic>
      <p:pic>
        <p:nvPicPr>
          <p:cNvPr id="2052" name="Picture 4" descr="C:\Users\Administrator\Desktop\ABUIABAEGAAgtoqktwUo6oG5ywUw2QI4dA.png"/>
          <p:cNvPicPr>
            <a:picLocks noChangeAspect="1" noChangeArrowheads="1"/>
          </p:cNvPicPr>
          <p:nvPr/>
        </p:nvPicPr>
        <p:blipFill>
          <a:blip r:embed="rId19">
            <a:lum bright="-40000" contrast="-40000"/>
          </a:blip>
          <a:srcRect/>
          <a:stretch>
            <a:fillRect/>
          </a:stretch>
        </p:blipFill>
        <p:spPr bwMode="auto">
          <a:xfrm>
            <a:off x="6176328" y="4791111"/>
            <a:ext cx="3236912" cy="1088353"/>
          </a:xfrm>
          <a:prstGeom prst="rect">
            <a:avLst/>
          </a:prstGeom>
          <a:noFill/>
        </p:spPr>
      </p:pic>
      <p:sp>
        <p:nvSpPr>
          <p:cNvPr id="35" name="任意多边形: 形状 3">
            <a:extLst>
              <a:ext uri="{FF2B5EF4-FFF2-40B4-BE49-F238E27FC236}">
                <a16:creationId xmlns="" xmlns:a16="http://schemas.microsoft.com/office/drawing/2014/main" id="{BDD4BA59-EDF4-43CE-BC48-8BD57C8C2F96}"/>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36" name="组合 35">
            <a:extLst>
              <a:ext uri="{FF2B5EF4-FFF2-40B4-BE49-F238E27FC236}">
                <a16:creationId xmlns="" xmlns:a16="http://schemas.microsoft.com/office/drawing/2014/main" id="{09653525-F7F5-40AE-8956-241CCBB540D0}"/>
              </a:ext>
            </a:extLst>
          </p:cNvPr>
          <p:cNvGrpSpPr/>
          <p:nvPr/>
        </p:nvGrpSpPr>
        <p:grpSpPr>
          <a:xfrm>
            <a:off x="0" y="6148705"/>
            <a:ext cx="12192000" cy="720091"/>
            <a:chOff x="0" y="6148705"/>
            <a:chExt cx="12192000" cy="720091"/>
          </a:xfrm>
        </p:grpSpPr>
        <p:sp>
          <p:nvSpPr>
            <p:cNvPr id="37" name="任意多边形: 形状 4">
              <a:extLst>
                <a:ext uri="{FF2B5EF4-FFF2-40B4-BE49-F238E27FC236}">
                  <a16:creationId xmlns="" xmlns:a16="http://schemas.microsoft.com/office/drawing/2014/main" id="{0A600E49-357C-4CEE-9C0E-9A7473472E23}"/>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38" name="任意多边形: 形状 7">
              <a:extLst>
                <a:ext uri="{FF2B5EF4-FFF2-40B4-BE49-F238E27FC236}">
                  <a16:creationId xmlns="" xmlns:a16="http://schemas.microsoft.com/office/drawing/2014/main" id="{FB691D14-506A-43C6-9268-5620E42F0992}"/>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dirty="0">
                <a:solidFill>
                  <a:schemeClr val="dk1"/>
                </a:solidFill>
                <a:latin typeface="微软雅黑" panose="020B0503020204020204" pitchFamily="34" charset="-122"/>
                <a:ea typeface="微软雅黑" panose="020B0503020204020204" pitchFamily="34" charset="-122"/>
              </a:endParaRPr>
            </a:p>
          </p:txBody>
        </p:sp>
      </p:grpSp>
      <p:grpSp>
        <p:nvGrpSpPr>
          <p:cNvPr id="39" name="组合 38">
            <a:extLst>
              <a:ext uri="{FF2B5EF4-FFF2-40B4-BE49-F238E27FC236}">
                <a16:creationId xmlns="" xmlns:a16="http://schemas.microsoft.com/office/drawing/2014/main" id="{8CD85709-67C9-4925-93CE-D9E518606130}"/>
              </a:ext>
            </a:extLst>
          </p:cNvPr>
          <p:cNvGrpSpPr/>
          <p:nvPr/>
        </p:nvGrpSpPr>
        <p:grpSpPr>
          <a:xfrm>
            <a:off x="5181600" y="92446"/>
            <a:ext cx="7010400" cy="480164"/>
            <a:chOff x="5167600" y="113199"/>
            <a:chExt cx="7010400" cy="480164"/>
          </a:xfrm>
          <a:solidFill>
            <a:srgbClr val="005D61"/>
          </a:solidFill>
        </p:grpSpPr>
        <p:sp>
          <p:nvSpPr>
            <p:cNvPr id="41" name="矩形 40">
              <a:extLst>
                <a:ext uri="{FF2B5EF4-FFF2-40B4-BE49-F238E27FC236}">
                  <a16:creationId xmlns="" xmlns:a16="http://schemas.microsoft.com/office/drawing/2014/main" id="{3A05C727-8D89-4832-8D23-EA876BD87E53}"/>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矩形 41">
              <a:extLst>
                <a:ext uri="{FF2B5EF4-FFF2-40B4-BE49-F238E27FC236}">
                  <a16:creationId xmlns="" xmlns:a16="http://schemas.microsoft.com/office/drawing/2014/main" id="{176D48C1-8AD1-4C46-A527-11DA0DFB0B2E}"/>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1"/>
          <p:cNvSpPr>
            <a:spLocks noChangeArrowheads="1"/>
          </p:cNvSpPr>
          <p:nvPr/>
        </p:nvSpPr>
        <p:spPr bwMode="auto">
          <a:xfrm>
            <a:off x="4166845" y="2515219"/>
            <a:ext cx="136525" cy="138112"/>
          </a:xfrm>
          <a:custGeom>
            <a:avLst/>
            <a:gdLst>
              <a:gd name="T0" fmla="*/ 15657518 w 1064"/>
              <a:gd name="T1" fmla="*/ 9422906 h 1077"/>
              <a:gd name="T2" fmla="*/ 15410516 w 1064"/>
              <a:gd name="T3" fmla="*/ 8354045 h 1077"/>
              <a:gd name="T4" fmla="*/ 17139277 w 1064"/>
              <a:gd name="T5" fmla="*/ 7877129 h 1077"/>
              <a:gd name="T6" fmla="*/ 16167819 w 1064"/>
              <a:gd name="T7" fmla="*/ 6972668 h 1077"/>
              <a:gd name="T8" fmla="*/ 14850687 w 1064"/>
              <a:gd name="T9" fmla="*/ 6101037 h 1077"/>
              <a:gd name="T10" fmla="*/ 16299597 w 1064"/>
              <a:gd name="T11" fmla="*/ 5065004 h 1077"/>
              <a:gd name="T12" fmla="*/ 15064713 w 1064"/>
              <a:gd name="T13" fmla="*/ 4538845 h 1077"/>
              <a:gd name="T14" fmla="*/ 13533554 w 1064"/>
              <a:gd name="T15" fmla="*/ 4193501 h 1077"/>
              <a:gd name="T16" fmla="*/ 14554412 w 1064"/>
              <a:gd name="T17" fmla="*/ 2713381 h 1077"/>
              <a:gd name="T18" fmla="*/ 13220727 w 1064"/>
              <a:gd name="T19" fmla="*/ 2647595 h 1077"/>
              <a:gd name="T20" fmla="*/ 11656720 w 1064"/>
              <a:gd name="T21" fmla="*/ 2828539 h 1077"/>
              <a:gd name="T22" fmla="*/ 12101196 w 1064"/>
              <a:gd name="T23" fmla="*/ 1101818 h 1077"/>
              <a:gd name="T24" fmla="*/ 10833464 w 1064"/>
              <a:gd name="T25" fmla="*/ 1496534 h 1077"/>
              <a:gd name="T26" fmla="*/ 9417530 w 1064"/>
              <a:gd name="T27" fmla="*/ 2203637 h 1077"/>
              <a:gd name="T28" fmla="*/ 9252905 w 1064"/>
              <a:gd name="T29" fmla="*/ 427544 h 1077"/>
              <a:gd name="T30" fmla="*/ 8182775 w 1064"/>
              <a:gd name="T31" fmla="*/ 1233390 h 1077"/>
              <a:gd name="T32" fmla="*/ 7112516 w 1064"/>
              <a:gd name="T33" fmla="*/ 2368037 h 1077"/>
              <a:gd name="T34" fmla="*/ 6338661 w 1064"/>
              <a:gd name="T35" fmla="*/ 756474 h 1077"/>
              <a:gd name="T36" fmla="*/ 5614334 w 1064"/>
              <a:gd name="T37" fmla="*/ 1891121 h 1077"/>
              <a:gd name="T38" fmla="*/ 4988680 w 1064"/>
              <a:gd name="T39" fmla="*/ 3338284 h 1077"/>
              <a:gd name="T40" fmla="*/ 3720948 w 1064"/>
              <a:gd name="T41" fmla="*/ 2072065 h 1077"/>
              <a:gd name="T42" fmla="*/ 3424545 w 1064"/>
              <a:gd name="T43" fmla="*/ 3387655 h 1077"/>
              <a:gd name="T44" fmla="*/ 3342296 w 1064"/>
              <a:gd name="T45" fmla="*/ 4949975 h 1077"/>
              <a:gd name="T46" fmla="*/ 1712337 w 1064"/>
              <a:gd name="T47" fmla="*/ 4209915 h 1077"/>
              <a:gd name="T48" fmla="*/ 1876962 w 1064"/>
              <a:gd name="T49" fmla="*/ 5541920 h 1077"/>
              <a:gd name="T50" fmla="*/ 2337862 w 1064"/>
              <a:gd name="T51" fmla="*/ 7038454 h 1077"/>
              <a:gd name="T52" fmla="*/ 543277 w 1064"/>
              <a:gd name="T53" fmla="*/ 6906882 h 1077"/>
              <a:gd name="T54" fmla="*/ 1152507 w 1064"/>
              <a:gd name="T55" fmla="*/ 8090901 h 1077"/>
              <a:gd name="T56" fmla="*/ 2074436 w 1064"/>
              <a:gd name="T57" fmla="*/ 8847375 h 1077"/>
              <a:gd name="T58" fmla="*/ 1152507 w 1064"/>
              <a:gd name="T59" fmla="*/ 9620264 h 1077"/>
              <a:gd name="T60" fmla="*/ 543277 w 1064"/>
              <a:gd name="T61" fmla="*/ 10804282 h 1077"/>
              <a:gd name="T62" fmla="*/ 2337862 w 1064"/>
              <a:gd name="T63" fmla="*/ 10656296 h 1077"/>
              <a:gd name="T64" fmla="*/ 1876962 w 1064"/>
              <a:gd name="T65" fmla="*/ 12169245 h 1077"/>
              <a:gd name="T66" fmla="*/ 1712337 w 1064"/>
              <a:gd name="T67" fmla="*/ 13501249 h 1077"/>
              <a:gd name="T68" fmla="*/ 3342296 w 1064"/>
              <a:gd name="T69" fmla="*/ 12744775 h 1077"/>
              <a:gd name="T70" fmla="*/ 3424545 w 1064"/>
              <a:gd name="T71" fmla="*/ 14323510 h 1077"/>
              <a:gd name="T72" fmla="*/ 3720948 w 1064"/>
              <a:gd name="T73" fmla="*/ 15622686 h 1077"/>
              <a:gd name="T74" fmla="*/ 4988680 w 1064"/>
              <a:gd name="T75" fmla="*/ 14372881 h 1077"/>
              <a:gd name="T76" fmla="*/ 5614334 w 1064"/>
              <a:gd name="T77" fmla="*/ 15820044 h 1077"/>
              <a:gd name="T78" fmla="*/ 6338661 w 1064"/>
              <a:gd name="T79" fmla="*/ 16938276 h 1077"/>
              <a:gd name="T80" fmla="*/ 7112516 w 1064"/>
              <a:gd name="T81" fmla="*/ 15326713 h 1077"/>
              <a:gd name="T82" fmla="*/ 8182775 w 1064"/>
              <a:gd name="T83" fmla="*/ 16477775 h 1077"/>
              <a:gd name="T84" fmla="*/ 9252905 w 1064"/>
              <a:gd name="T85" fmla="*/ 17283620 h 1077"/>
              <a:gd name="T86" fmla="*/ 9417530 w 1064"/>
              <a:gd name="T87" fmla="*/ 15507528 h 1077"/>
              <a:gd name="T88" fmla="*/ 10833464 w 1064"/>
              <a:gd name="T89" fmla="*/ 16214631 h 1077"/>
              <a:gd name="T90" fmla="*/ 12101196 w 1064"/>
              <a:gd name="T91" fmla="*/ 16609347 h 1077"/>
              <a:gd name="T92" fmla="*/ 11656720 w 1064"/>
              <a:gd name="T93" fmla="*/ 14882626 h 1077"/>
              <a:gd name="T94" fmla="*/ 13220727 w 1064"/>
              <a:gd name="T95" fmla="*/ 15063569 h 1077"/>
              <a:gd name="T96" fmla="*/ 14554412 w 1064"/>
              <a:gd name="T97" fmla="*/ 14981369 h 1077"/>
              <a:gd name="T98" fmla="*/ 13533554 w 1064"/>
              <a:gd name="T99" fmla="*/ 13517664 h 1077"/>
              <a:gd name="T100" fmla="*/ 15064713 w 1064"/>
              <a:gd name="T101" fmla="*/ 13155905 h 1077"/>
              <a:gd name="T102" fmla="*/ 16299597 w 1064"/>
              <a:gd name="T103" fmla="*/ 12629746 h 1077"/>
              <a:gd name="T104" fmla="*/ 14850687 w 1064"/>
              <a:gd name="T105" fmla="*/ 11593714 h 1077"/>
              <a:gd name="T106" fmla="*/ 16167819 w 1064"/>
              <a:gd name="T107" fmla="*/ 10738497 h 1077"/>
              <a:gd name="T108" fmla="*/ 17139277 w 1064"/>
              <a:gd name="T109" fmla="*/ 9834036 h 10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64"/>
              <a:gd name="T166" fmla="*/ 0 h 1077"/>
              <a:gd name="T167" fmla="*/ 1064 w 1064"/>
              <a:gd name="T168" fmla="*/ 1077 h 10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solidFill>
            <a:srgbClr val="FFD860"/>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pPr fontAlgn="base">
              <a:spcBef>
                <a:spcPct val="0"/>
              </a:spcBef>
              <a:spcAft>
                <a:spcPct val="0"/>
              </a:spcAft>
              <a:buFont typeface="Arial" panose="020B0604020202020204" pitchFamily="34" charset="0"/>
              <a:buNone/>
            </a:pPr>
            <a:endParaRPr lang="zh-CN" altLang="en-US" sz="1355">
              <a:solidFill>
                <a:prstClr val="black"/>
              </a:solidFill>
              <a:latin typeface="Arial" panose="020B0604020202020204" pitchFamily="34" charset="0"/>
              <a:ea typeface="宋体" panose="02010600030101010101" pitchFamily="2" charset="-122"/>
            </a:endParaRPr>
          </a:p>
        </p:txBody>
      </p:sp>
      <p:sp>
        <p:nvSpPr>
          <p:cNvPr id="105" name="Freeform 6"/>
          <p:cNvSpPr>
            <a:spLocks noChangeArrowheads="1"/>
          </p:cNvSpPr>
          <p:nvPr/>
        </p:nvSpPr>
        <p:spPr bwMode="auto">
          <a:xfrm>
            <a:off x="597826" y="1345560"/>
            <a:ext cx="3954780" cy="1917700"/>
          </a:xfrm>
          <a:custGeom>
            <a:avLst/>
            <a:gdLst>
              <a:gd name="T0" fmla="*/ 119537221 w 1028"/>
              <a:gd name="T1" fmla="*/ 0 h 522"/>
              <a:gd name="T2" fmla="*/ 2147483647 w 1028"/>
              <a:gd name="T3" fmla="*/ 0 h 522"/>
              <a:gd name="T4" fmla="*/ 2147483647 w 1028"/>
              <a:gd name="T5" fmla="*/ 97811570 h 522"/>
              <a:gd name="T6" fmla="*/ 2147483647 w 1028"/>
              <a:gd name="T7" fmla="*/ 1375466542 h 522"/>
              <a:gd name="T8" fmla="*/ 2147483647 w 1028"/>
              <a:gd name="T9" fmla="*/ 1601654561 h 522"/>
              <a:gd name="T10" fmla="*/ 2147483647 w 1028"/>
              <a:gd name="T11" fmla="*/ 1846183484 h 522"/>
              <a:gd name="T12" fmla="*/ 2147483647 w 1028"/>
              <a:gd name="T13" fmla="*/ 2147483647 h 522"/>
              <a:gd name="T14" fmla="*/ 2147483647 w 1028"/>
              <a:gd name="T15" fmla="*/ 2147483647 h 522"/>
              <a:gd name="T16" fmla="*/ 119537221 w 1028"/>
              <a:gd name="T17" fmla="*/ 2147483647 h 522"/>
              <a:gd name="T18" fmla="*/ 0 w 1028"/>
              <a:gd name="T19" fmla="*/ 2147483647 h 522"/>
              <a:gd name="T20" fmla="*/ 0 w 1028"/>
              <a:gd name="T21" fmla="*/ 97811570 h 522"/>
              <a:gd name="T22" fmla="*/ 119537221 w 1028"/>
              <a:gd name="T23" fmla="*/ 0 h 5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8"/>
              <a:gd name="T37" fmla="*/ 0 h 522"/>
              <a:gd name="T38" fmla="*/ 1028 w 1028"/>
              <a:gd name="T39" fmla="*/ 522 h 5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solidFill>
            <a:schemeClr val="accent2">
              <a:lumMod val="60000"/>
              <a:lumOff val="40000"/>
            </a:schemeClr>
          </a:solidFill>
          <a:ln w="9525">
            <a:solidFill>
              <a:srgbClr val="FFD860"/>
            </a:solidFill>
            <a:bevel/>
          </a:ln>
        </p:spPr>
        <p:txBody>
          <a:bodyPr lIns="121920" tIns="60960" rIns="121920" bIns="60960"/>
          <a:lstStyle/>
          <a:p>
            <a:pPr fontAlgn="base">
              <a:spcBef>
                <a:spcPct val="0"/>
              </a:spcBef>
              <a:spcAft>
                <a:spcPct val="0"/>
              </a:spcAft>
              <a:buFont typeface="Arial" panose="020B0604020202020204" pitchFamily="34" charset="0"/>
              <a:buNone/>
            </a:pPr>
            <a:endParaRPr lang="zh-CN" altLang="en-US" sz="1355" dirty="0">
              <a:solidFill>
                <a:prstClr val="black"/>
              </a:solidFill>
              <a:latin typeface="Arial" panose="020B0604020202020204" pitchFamily="34" charset="0"/>
              <a:ea typeface="宋体" panose="02010600030101010101" pitchFamily="2" charset="-122"/>
            </a:endParaRPr>
          </a:p>
        </p:txBody>
      </p:sp>
      <p:sp>
        <p:nvSpPr>
          <p:cNvPr id="108" name="Freeform 6"/>
          <p:cNvSpPr>
            <a:spLocks noChangeArrowheads="1"/>
          </p:cNvSpPr>
          <p:nvPr/>
        </p:nvSpPr>
        <p:spPr bwMode="auto">
          <a:xfrm flipH="1">
            <a:off x="6991944" y="1346333"/>
            <a:ext cx="3979235" cy="1917700"/>
          </a:xfrm>
          <a:custGeom>
            <a:avLst/>
            <a:gdLst>
              <a:gd name="T0" fmla="*/ 119537221 w 1028"/>
              <a:gd name="T1" fmla="*/ 0 h 522"/>
              <a:gd name="T2" fmla="*/ 2147483647 w 1028"/>
              <a:gd name="T3" fmla="*/ 0 h 522"/>
              <a:gd name="T4" fmla="*/ 2147483647 w 1028"/>
              <a:gd name="T5" fmla="*/ 97811570 h 522"/>
              <a:gd name="T6" fmla="*/ 2147483647 w 1028"/>
              <a:gd name="T7" fmla="*/ 1375466542 h 522"/>
              <a:gd name="T8" fmla="*/ 2147483647 w 1028"/>
              <a:gd name="T9" fmla="*/ 1601654561 h 522"/>
              <a:gd name="T10" fmla="*/ 2147483647 w 1028"/>
              <a:gd name="T11" fmla="*/ 1846183484 h 522"/>
              <a:gd name="T12" fmla="*/ 2147483647 w 1028"/>
              <a:gd name="T13" fmla="*/ 2147483647 h 522"/>
              <a:gd name="T14" fmla="*/ 2147483647 w 1028"/>
              <a:gd name="T15" fmla="*/ 2147483647 h 522"/>
              <a:gd name="T16" fmla="*/ 119537221 w 1028"/>
              <a:gd name="T17" fmla="*/ 2147483647 h 522"/>
              <a:gd name="T18" fmla="*/ 0 w 1028"/>
              <a:gd name="T19" fmla="*/ 2147483647 h 522"/>
              <a:gd name="T20" fmla="*/ 0 w 1028"/>
              <a:gd name="T21" fmla="*/ 97811570 h 522"/>
              <a:gd name="T22" fmla="*/ 119537221 w 1028"/>
              <a:gd name="T23" fmla="*/ 0 h 5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8"/>
              <a:gd name="T37" fmla="*/ 0 h 522"/>
              <a:gd name="T38" fmla="*/ 1028 w 1028"/>
              <a:gd name="T39" fmla="*/ 522 h 5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solidFill>
            <a:schemeClr val="accent5">
              <a:lumMod val="20000"/>
              <a:lumOff val="80000"/>
            </a:schemeClr>
          </a:solidFill>
          <a:ln w="9525">
            <a:solidFill>
              <a:srgbClr val="FFD860"/>
            </a:solidFill>
            <a:bevel/>
          </a:ln>
        </p:spPr>
        <p:txBody>
          <a:bodyPr lIns="121920" tIns="60960" rIns="121920" bIns="60960"/>
          <a:lstStyle/>
          <a:p>
            <a:pPr fontAlgn="base">
              <a:spcBef>
                <a:spcPct val="0"/>
              </a:spcBef>
              <a:spcAft>
                <a:spcPct val="0"/>
              </a:spcAft>
              <a:buFont typeface="Arial" panose="020B0604020202020204" pitchFamily="34" charset="0"/>
              <a:buNone/>
            </a:pPr>
            <a:endParaRPr lang="zh-CN" altLang="en-US" sz="1355">
              <a:solidFill>
                <a:prstClr val="black"/>
              </a:solidFill>
              <a:latin typeface="Arial" panose="020B0604020202020204" pitchFamily="34" charset="0"/>
              <a:ea typeface="宋体" panose="02010600030101010101" pitchFamily="2" charset="-122"/>
            </a:endParaRPr>
          </a:p>
        </p:txBody>
      </p:sp>
      <p:sp>
        <p:nvSpPr>
          <p:cNvPr id="109" name="Freeform 6"/>
          <p:cNvSpPr>
            <a:spLocks noChangeArrowheads="1"/>
          </p:cNvSpPr>
          <p:nvPr/>
        </p:nvSpPr>
        <p:spPr bwMode="auto">
          <a:xfrm flipH="1">
            <a:off x="6991943" y="3683777"/>
            <a:ext cx="3979234" cy="1851183"/>
          </a:xfrm>
          <a:custGeom>
            <a:avLst/>
            <a:gdLst>
              <a:gd name="T0" fmla="*/ 119673150 w 1028"/>
              <a:gd name="T1" fmla="*/ 0 h 522"/>
              <a:gd name="T2" fmla="*/ 2147483647 w 1028"/>
              <a:gd name="T3" fmla="*/ 0 h 522"/>
              <a:gd name="T4" fmla="*/ 2147483647 w 1028"/>
              <a:gd name="T5" fmla="*/ 101697971 h 522"/>
              <a:gd name="T6" fmla="*/ 2147483647 w 1028"/>
              <a:gd name="T7" fmla="*/ 1430140007 h 522"/>
              <a:gd name="T8" fmla="*/ 2147483647 w 1028"/>
              <a:gd name="T9" fmla="*/ 1665317511 h 522"/>
              <a:gd name="T10" fmla="*/ 2147483647 w 1028"/>
              <a:gd name="T11" fmla="*/ 1919564959 h 522"/>
              <a:gd name="T12" fmla="*/ 2147483647 w 1028"/>
              <a:gd name="T13" fmla="*/ 2147483647 h 522"/>
              <a:gd name="T14" fmla="*/ 2147483647 w 1028"/>
              <a:gd name="T15" fmla="*/ 2147483647 h 522"/>
              <a:gd name="T16" fmla="*/ 119673150 w 1028"/>
              <a:gd name="T17" fmla="*/ 2147483647 h 522"/>
              <a:gd name="T18" fmla="*/ 0 w 1028"/>
              <a:gd name="T19" fmla="*/ 2147483647 h 522"/>
              <a:gd name="T20" fmla="*/ 0 w 1028"/>
              <a:gd name="T21" fmla="*/ 101697971 h 522"/>
              <a:gd name="T22" fmla="*/ 119673150 w 1028"/>
              <a:gd name="T23" fmla="*/ 0 h 5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8"/>
              <a:gd name="T37" fmla="*/ 0 h 522"/>
              <a:gd name="T38" fmla="*/ 1028 w 1028"/>
              <a:gd name="T39" fmla="*/ 522 h 5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solidFill>
            <a:srgbClr val="218F99">
              <a:alpha val="39999"/>
            </a:srgbClr>
          </a:solidFill>
          <a:ln>
            <a:noFill/>
          </a:ln>
        </p:spPr>
        <p:txBody>
          <a:bodyPr lIns="121920" tIns="60960" rIns="121920" bIns="60960"/>
          <a:lstStyle/>
          <a:p>
            <a:pPr fontAlgn="base">
              <a:spcBef>
                <a:spcPct val="0"/>
              </a:spcBef>
              <a:spcAft>
                <a:spcPct val="0"/>
              </a:spcAft>
              <a:buFont typeface="Arial" panose="020B0604020202020204" pitchFamily="34" charset="0"/>
              <a:buNone/>
            </a:pPr>
            <a:endParaRPr lang="zh-CN" altLang="en-US" sz="1355">
              <a:solidFill>
                <a:prstClr val="black"/>
              </a:solidFill>
              <a:latin typeface="Arial" panose="020B0604020202020204" pitchFamily="34" charset="0"/>
              <a:ea typeface="宋体" panose="02010600030101010101" pitchFamily="2" charset="-122"/>
            </a:endParaRPr>
          </a:p>
        </p:txBody>
      </p:sp>
      <p:sp>
        <p:nvSpPr>
          <p:cNvPr id="112" name="矩形 47"/>
          <p:cNvSpPr>
            <a:spLocks noChangeArrowheads="1"/>
          </p:cNvSpPr>
          <p:nvPr/>
        </p:nvSpPr>
        <p:spPr bwMode="auto">
          <a:xfrm>
            <a:off x="646933" y="1955253"/>
            <a:ext cx="3692313" cy="123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对重点领域联合产业研究院加快申请</a:t>
            </a:r>
            <a:endParaRPr sz="1600" b="1" dirty="0">
              <a:solidFill>
                <a:schemeClr val="tx1"/>
              </a:solidFill>
              <a:latin typeface="微软雅黑 Light" panose="020B0502040204020203" pitchFamily="34" charset="-122"/>
              <a:ea typeface="微软雅黑 Light" panose="020B0502040204020203" pitchFamily="34" charset="-122"/>
            </a:endParaRPr>
          </a:p>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对存量案件价值评估</a:t>
            </a:r>
            <a:endParaRPr sz="1600" b="1" dirty="0">
              <a:solidFill>
                <a:schemeClr val="tx1"/>
              </a:solidFill>
              <a:latin typeface="微软雅黑 Light" panose="020B0502040204020203" pitchFamily="34" charset="-122"/>
              <a:ea typeface="微软雅黑 Light" panose="020B0502040204020203" pitchFamily="34" charset="-122"/>
            </a:endParaRPr>
          </a:p>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对案件可专利性审查</a:t>
            </a:r>
            <a:endParaRPr sz="1600" b="1" dirty="0">
              <a:solidFill>
                <a:schemeClr val="tx1"/>
              </a:solidFill>
              <a:latin typeface="微软雅黑 Light" panose="020B0502040204020203" pitchFamily="34" charset="-122"/>
              <a:ea typeface="微软雅黑 Light" panose="020B0502040204020203" pitchFamily="34" charset="-122"/>
            </a:endParaRPr>
          </a:p>
          <a:p>
            <a:pPr algn="r" eaLnBrk="1" fontAlgn="base" hangingPunct="1">
              <a:lnSpc>
                <a:spcPct val="90000"/>
              </a:lnSpc>
              <a:spcBef>
                <a:spcPct val="0"/>
              </a:spcBef>
              <a:spcAft>
                <a:spcPct val="0"/>
              </a:spcAft>
              <a:buFont typeface="Arial" panose="020B0604020202020204" pitchFamily="34" charset="0"/>
              <a:buNone/>
            </a:pPr>
            <a:r>
              <a:rPr lang="zh-CN" altLang="en-US" sz="1600" b="1" dirty="0">
                <a:solidFill>
                  <a:schemeClr val="tx1"/>
                </a:solidFill>
                <a:sym typeface="方正兰亭黑_GBK" panose="02000000000000000000" pitchFamily="2" charset="-122"/>
              </a:rPr>
              <a:t>。</a:t>
            </a:r>
            <a:endParaRPr lang="zh-CN" altLang="en-US" sz="1600" b="1" dirty="0">
              <a:solidFill>
                <a:schemeClr val="tx1"/>
              </a:solidFill>
              <a:latin typeface="Arial" panose="020B0604020202020204" pitchFamily="34" charset="0"/>
              <a:ea typeface="宋体" panose="02010600030101010101" pitchFamily="2" charset="-122"/>
              <a:sym typeface="方正兰亭黑_GBK" panose="02000000000000000000" pitchFamily="2" charset="-122"/>
            </a:endParaRPr>
          </a:p>
        </p:txBody>
      </p:sp>
      <p:grpSp>
        <p:nvGrpSpPr>
          <p:cNvPr id="142" name="组合 141"/>
          <p:cNvGrpSpPr/>
          <p:nvPr/>
        </p:nvGrpSpPr>
        <p:grpSpPr>
          <a:xfrm>
            <a:off x="597826" y="3655700"/>
            <a:ext cx="3928466" cy="1856740"/>
            <a:chOff x="987" y="4488"/>
            <a:chExt cx="4500" cy="2193"/>
          </a:xfrm>
        </p:grpSpPr>
        <p:sp>
          <p:nvSpPr>
            <p:cNvPr id="106" name="Freeform 6"/>
            <p:cNvSpPr>
              <a:spLocks noChangeArrowheads="1"/>
            </p:cNvSpPr>
            <p:nvPr/>
          </p:nvSpPr>
          <p:spPr bwMode="auto">
            <a:xfrm>
              <a:off x="987" y="4488"/>
              <a:ext cx="4500" cy="2193"/>
            </a:xfrm>
            <a:custGeom>
              <a:avLst/>
              <a:gdLst>
                <a:gd name="T0" fmla="*/ 119537221 w 1028"/>
                <a:gd name="T1" fmla="*/ 0 h 522"/>
                <a:gd name="T2" fmla="*/ 2147483647 w 1028"/>
                <a:gd name="T3" fmla="*/ 0 h 522"/>
                <a:gd name="T4" fmla="*/ 2147483647 w 1028"/>
                <a:gd name="T5" fmla="*/ 101697971 h 522"/>
                <a:gd name="T6" fmla="*/ 2147483647 w 1028"/>
                <a:gd name="T7" fmla="*/ 1430140007 h 522"/>
                <a:gd name="T8" fmla="*/ 2147483647 w 1028"/>
                <a:gd name="T9" fmla="*/ 1665317511 h 522"/>
                <a:gd name="T10" fmla="*/ 2147483647 w 1028"/>
                <a:gd name="T11" fmla="*/ 1919564959 h 522"/>
                <a:gd name="T12" fmla="*/ 2147483647 w 1028"/>
                <a:gd name="T13" fmla="*/ 2147483647 h 522"/>
                <a:gd name="T14" fmla="*/ 2147483647 w 1028"/>
                <a:gd name="T15" fmla="*/ 2147483647 h 522"/>
                <a:gd name="T16" fmla="*/ 119537221 w 1028"/>
                <a:gd name="T17" fmla="*/ 2147483647 h 522"/>
                <a:gd name="T18" fmla="*/ 0 w 1028"/>
                <a:gd name="T19" fmla="*/ 2147483647 h 522"/>
                <a:gd name="T20" fmla="*/ 0 w 1028"/>
                <a:gd name="T21" fmla="*/ 101697971 h 522"/>
                <a:gd name="T22" fmla="*/ 119537221 w 1028"/>
                <a:gd name="T23" fmla="*/ 0 h 5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8"/>
                <a:gd name="T37" fmla="*/ 0 h 522"/>
                <a:gd name="T38" fmla="*/ 1028 w 1028"/>
                <a:gd name="T39" fmla="*/ 522 h 5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solidFill>
              <a:srgbClr val="FFD860">
                <a:alpha val="39999"/>
              </a:srgbClr>
            </a:solidFill>
            <a:ln>
              <a:noFill/>
            </a:ln>
            <a:extLst>
              <a:ext uri="{91240B29-F687-4F45-9708-019B960494DF}">
                <a14:hiddenLine xmlns:a14="http://schemas.microsoft.com/office/drawing/2010/main" w="9525">
                  <a:solidFill>
                    <a:srgbClr val="000000"/>
                  </a:solidFill>
                  <a:bevel/>
                </a14:hiddenLine>
              </a:ext>
            </a:extLst>
          </p:spPr>
          <p:txBody>
            <a:bodyPr lIns="121920" tIns="60960" rIns="121920" bIns="60960"/>
            <a:lstStyle/>
            <a:p>
              <a:pPr fontAlgn="base">
                <a:spcBef>
                  <a:spcPct val="0"/>
                </a:spcBef>
                <a:spcAft>
                  <a:spcPct val="0"/>
                </a:spcAft>
                <a:buFont typeface="Arial" panose="020B0604020202020204" pitchFamily="34" charset="0"/>
                <a:buNone/>
              </a:pPr>
              <a:endParaRPr lang="zh-CN" altLang="en-US" sz="1355">
                <a:solidFill>
                  <a:prstClr val="black"/>
                </a:solidFill>
                <a:latin typeface="Arial" panose="020B0604020202020204" pitchFamily="34" charset="0"/>
                <a:ea typeface="宋体" panose="02010600030101010101" pitchFamily="2" charset="-122"/>
              </a:endParaRPr>
            </a:p>
          </p:txBody>
        </p:sp>
        <p:sp>
          <p:nvSpPr>
            <p:cNvPr id="115" name="矩形 164"/>
            <p:cNvSpPr>
              <a:spLocks noChangeArrowheads="1"/>
            </p:cNvSpPr>
            <p:nvPr/>
          </p:nvSpPr>
          <p:spPr bwMode="auto">
            <a:xfrm>
              <a:off x="1378" y="4562"/>
              <a:ext cx="2246"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r" eaLnBrk="1" fontAlgn="base" hangingPunct="1">
                <a:lnSpc>
                  <a:spcPct val="100000"/>
                </a:lnSpc>
                <a:spcBef>
                  <a:spcPct val="0"/>
                </a:spcBef>
                <a:spcAft>
                  <a:spcPct val="0"/>
                </a:spcAft>
                <a:buFont typeface="Arial" panose="020B0604020202020204" pitchFamily="34" charset="0"/>
                <a:buNone/>
              </a:pPr>
              <a:r>
                <a:rPr lang="zh-CN" altLang="en-US" sz="2200">
                  <a:solidFill>
                    <a:srgbClr val="00595C"/>
                  </a:solidFill>
                  <a:sym typeface="方正兰亭黑_GBK" panose="02000000000000000000" pitchFamily="2" charset="-122"/>
                </a:rPr>
                <a:t>中国民航大学</a:t>
              </a:r>
            </a:p>
          </p:txBody>
        </p:sp>
        <p:sp>
          <p:nvSpPr>
            <p:cNvPr id="116" name="矩形 47"/>
            <p:cNvSpPr>
              <a:spLocks noChangeArrowheads="1"/>
            </p:cNvSpPr>
            <p:nvPr/>
          </p:nvSpPr>
          <p:spPr bwMode="auto">
            <a:xfrm>
              <a:off x="1122" y="5140"/>
              <a:ext cx="4041" cy="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110000"/>
                </a:lnSpc>
              </a:pP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对其进行专利分级讲座</a:t>
              </a:r>
              <a:endParaRPr lang="zh-CN" altLang="en-US" sz="1600" b="1" dirty="0">
                <a:solidFill>
                  <a:schemeClr val="tx1"/>
                </a:solidFill>
                <a:latin typeface="微软雅黑 Light" panose="020B0502040204020203" pitchFamily="34" charset="-122"/>
                <a:ea typeface="微软雅黑 Light" panose="020B0502040204020203" pitchFamily="34" charset="-122"/>
              </a:endParaRPr>
            </a:p>
            <a:p>
              <a:pPr>
                <a:lnSpc>
                  <a:spcPct val="110000"/>
                </a:lnSpc>
              </a:pPr>
              <a:r>
                <a:rPr lang="zh-CN" altLang="en-US" sz="1600" b="1" dirty="0" smtClean="0">
                  <a:solidFill>
                    <a:schemeClr val="tx1"/>
                  </a:solidFill>
                  <a:latin typeface="微软雅黑 Light" panose="020B0502040204020203" pitchFamily="34" charset="-122"/>
                  <a:ea typeface="微软雅黑 Light" panose="020B0502040204020203" pitchFamily="34" charset="-122"/>
                  <a:sym typeface="+mn-ea"/>
                </a:rPr>
                <a:t>对</a:t>
              </a:r>
              <a:r>
                <a:rPr lang="zh-CN" altLang="en-US" sz="1600" b="1" dirty="0">
                  <a:latin typeface="微软雅黑 Light" panose="020B0502040204020203" pitchFamily="34" charset="-122"/>
                  <a:ea typeface="微软雅黑 Light" panose="020B0502040204020203" pitchFamily="34" charset="-122"/>
                  <a:sym typeface="+mn-ea"/>
                </a:rPr>
                <a:t>预审</a:t>
              </a:r>
              <a:r>
                <a:rPr lang="zh-CN" altLang="en-US" sz="1600" b="1" dirty="0" smtClean="0">
                  <a:solidFill>
                    <a:schemeClr val="tx1"/>
                  </a:solidFill>
                  <a:latin typeface="微软雅黑 Light" panose="020B0502040204020203" pitchFamily="34" charset="-122"/>
                  <a:ea typeface="微软雅黑 Light" panose="020B0502040204020203" pitchFamily="34" charset="-122"/>
                  <a:sym typeface="+mn-ea"/>
                </a:rPr>
                <a:t>领域</a:t>
              </a: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进行加快申请，提高授权前景，缩短时间</a:t>
              </a:r>
            </a:p>
          </p:txBody>
        </p:sp>
      </p:grpSp>
      <p:sp>
        <p:nvSpPr>
          <p:cNvPr id="117" name="矩形 166"/>
          <p:cNvSpPr>
            <a:spLocks noChangeArrowheads="1"/>
          </p:cNvSpPr>
          <p:nvPr/>
        </p:nvSpPr>
        <p:spPr bwMode="auto">
          <a:xfrm>
            <a:off x="7381533" y="1380475"/>
            <a:ext cx="129921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00000"/>
              </a:lnSpc>
              <a:spcBef>
                <a:spcPct val="0"/>
              </a:spcBef>
              <a:spcAft>
                <a:spcPct val="0"/>
              </a:spcAft>
              <a:buFont typeface="Arial" panose="020B0604020202020204" pitchFamily="34" charset="0"/>
              <a:buNone/>
            </a:pPr>
            <a:r>
              <a:rPr lang="zh-CN" altLang="en-US" sz="2200">
                <a:solidFill>
                  <a:srgbClr val="00595C"/>
                </a:solidFill>
                <a:sym typeface="方正兰亭黑_GBK" panose="02000000000000000000" pitchFamily="2" charset="-122"/>
              </a:rPr>
              <a:t>天津大学</a:t>
            </a:r>
          </a:p>
        </p:txBody>
      </p:sp>
      <p:sp>
        <p:nvSpPr>
          <p:cNvPr id="118" name="矩形 47"/>
          <p:cNvSpPr>
            <a:spLocks noChangeArrowheads="1"/>
          </p:cNvSpPr>
          <p:nvPr/>
        </p:nvSpPr>
        <p:spPr bwMode="auto">
          <a:xfrm>
            <a:off x="7356131" y="1819577"/>
            <a:ext cx="2595563" cy="135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对其进行申请前评估</a:t>
            </a:r>
            <a:endParaRPr sz="1600" b="1" dirty="0">
              <a:solidFill>
                <a:schemeClr val="tx1"/>
              </a:solidFill>
              <a:latin typeface="微软雅黑 Light" panose="020B0502040204020203" pitchFamily="34" charset="-122"/>
              <a:ea typeface="微软雅黑 Light" panose="020B0502040204020203" pitchFamily="34" charset="-122"/>
            </a:endParaRPr>
          </a:p>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对存量案件价值评估</a:t>
            </a:r>
          </a:p>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对重点研发方向导航</a:t>
            </a:r>
            <a:endParaRPr sz="1600" b="1" dirty="0">
              <a:solidFill>
                <a:schemeClr val="tx1"/>
              </a:solidFill>
              <a:latin typeface="微软雅黑 Light" panose="020B0502040204020203" pitchFamily="34" charset="-122"/>
              <a:ea typeface="微软雅黑 Light" panose="020B0502040204020203" pitchFamily="34" charset="-122"/>
            </a:endParaRPr>
          </a:p>
          <a:p>
            <a:pPr>
              <a:lnSpc>
                <a:spcPct val="90000"/>
              </a:lnSpc>
            </a:pPr>
            <a:r>
              <a:rPr sz="1600" b="1" dirty="0">
                <a:solidFill>
                  <a:schemeClr val="tx1"/>
                </a:solidFill>
                <a:latin typeface="微软雅黑 Light" panose="020B0502040204020203" pitchFamily="34" charset="-122"/>
                <a:ea typeface="微软雅黑 Light" panose="020B0502040204020203" pitchFamily="34" charset="-122"/>
                <a:sym typeface="+mn-ea"/>
              </a:rPr>
              <a:t>进行产学研知识产权转化</a:t>
            </a:r>
            <a:endParaRPr lang="zh-CN" altLang="en-US" sz="1600" b="1" dirty="0">
              <a:solidFill>
                <a:schemeClr val="tx1"/>
              </a:solidFill>
              <a:latin typeface="微软雅黑 Light" panose="020B0502040204020203" pitchFamily="34" charset="-122"/>
              <a:ea typeface="微软雅黑 Light" panose="020B0502040204020203" pitchFamily="34" charset="-122"/>
              <a:sym typeface="+mn-ea"/>
            </a:endParaRPr>
          </a:p>
        </p:txBody>
      </p:sp>
      <p:sp>
        <p:nvSpPr>
          <p:cNvPr id="121" name="矩形 170"/>
          <p:cNvSpPr>
            <a:spLocks noChangeArrowheads="1"/>
          </p:cNvSpPr>
          <p:nvPr/>
        </p:nvSpPr>
        <p:spPr bwMode="auto">
          <a:xfrm>
            <a:off x="7355711" y="3782785"/>
            <a:ext cx="185801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00000"/>
              </a:lnSpc>
              <a:spcBef>
                <a:spcPct val="0"/>
              </a:spcBef>
              <a:spcAft>
                <a:spcPct val="0"/>
              </a:spcAft>
              <a:buFont typeface="Arial" panose="020B0604020202020204" pitchFamily="34" charset="0"/>
              <a:buNone/>
            </a:pPr>
            <a:r>
              <a:rPr lang="zh-CN" altLang="en-US" sz="2200">
                <a:solidFill>
                  <a:srgbClr val="00595C"/>
                </a:solidFill>
                <a:sym typeface="方正兰亭黑_GBK" panose="02000000000000000000" pitchFamily="2" charset="-122"/>
              </a:rPr>
              <a:t>天津工业大学</a:t>
            </a:r>
          </a:p>
        </p:txBody>
      </p:sp>
      <p:sp>
        <p:nvSpPr>
          <p:cNvPr id="122" name="矩形 47"/>
          <p:cNvSpPr>
            <a:spLocks noChangeArrowheads="1"/>
          </p:cNvSpPr>
          <p:nvPr/>
        </p:nvSpPr>
        <p:spPr bwMode="auto">
          <a:xfrm>
            <a:off x="7381321" y="4316820"/>
            <a:ext cx="2595563" cy="85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nSpc>
                <a:spcPct val="130000"/>
              </a:lnSpc>
            </a:pP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对老师案件进行辅导</a:t>
            </a:r>
            <a:endParaRPr lang="zh-CN" altLang="en-US" sz="1600" b="1" dirty="0">
              <a:solidFill>
                <a:schemeClr val="tx1"/>
              </a:solidFill>
              <a:latin typeface="微软雅黑 Light" panose="020B0502040204020203" pitchFamily="34" charset="-122"/>
              <a:ea typeface="微软雅黑 Light" panose="020B0502040204020203" pitchFamily="34" charset="-122"/>
            </a:endParaRPr>
          </a:p>
          <a:p>
            <a:pPr>
              <a:lnSpc>
                <a:spcPct val="130000"/>
              </a:lnSpc>
            </a:pP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以学院为单位进行培训。</a:t>
            </a:r>
          </a:p>
        </p:txBody>
      </p:sp>
      <p:grpSp>
        <p:nvGrpSpPr>
          <p:cNvPr id="3" name="组合 2" descr="7b0a202020202274657874626f78223a20227b5c2263617465676f72795f69645c223a31303533392c5c2269645c223a32303334323137307d220a7d0a"/>
          <p:cNvGrpSpPr/>
          <p:nvPr/>
        </p:nvGrpSpPr>
        <p:grpSpPr>
          <a:xfrm>
            <a:off x="4426863" y="2243208"/>
            <a:ext cx="2619889" cy="2645746"/>
            <a:chOff x="6769" y="2445"/>
            <a:chExt cx="5634" cy="5688"/>
          </a:xfrm>
        </p:grpSpPr>
        <p:grpSp>
          <p:nvGrpSpPr>
            <p:cNvPr id="2" name="组合 1"/>
            <p:cNvGrpSpPr/>
            <p:nvPr/>
          </p:nvGrpSpPr>
          <p:grpSpPr>
            <a:xfrm>
              <a:off x="6769" y="2445"/>
              <a:ext cx="5634" cy="5688"/>
              <a:chOff x="6521" y="1595"/>
              <a:chExt cx="6928" cy="6990"/>
            </a:xfrm>
          </p:grpSpPr>
          <p:sp>
            <p:nvSpPr>
              <p:cNvPr id="123" name="椭圆 122"/>
              <p:cNvSpPr/>
              <p:nvPr/>
            </p:nvSpPr>
            <p:spPr>
              <a:xfrm>
                <a:off x="6845" y="1932"/>
                <a:ext cx="6045" cy="6045"/>
              </a:xfrm>
              <a:prstGeom prst="ellipse">
                <a:avLst/>
              </a:prstGeom>
              <a:noFill/>
              <a:ln w="19050">
                <a:solidFill>
                  <a:srgbClr val="04DBF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124" name="任意多边形 123"/>
              <p:cNvSpPr/>
              <p:nvPr/>
            </p:nvSpPr>
            <p:spPr>
              <a:xfrm>
                <a:off x="7143" y="2231"/>
                <a:ext cx="5449" cy="5449"/>
              </a:xfrm>
              <a:custGeom>
                <a:avLst/>
                <a:gdLst>
                  <a:gd name="connsiteX0" fmla="*/ 3241 w 5551"/>
                  <a:gd name="connsiteY0" fmla="*/ 5512 h 5551"/>
                  <a:gd name="connsiteX1" fmla="*/ 3233 w 5551"/>
                  <a:gd name="connsiteY1" fmla="*/ 5514 h 5551"/>
                  <a:gd name="connsiteX2" fmla="*/ 2776 w 5551"/>
                  <a:gd name="connsiteY2" fmla="*/ 5551 h 5551"/>
                  <a:gd name="connsiteX3" fmla="*/ 0 w 5551"/>
                  <a:gd name="connsiteY3" fmla="*/ 2776 h 5551"/>
                  <a:gd name="connsiteX4" fmla="*/ 2776 w 5551"/>
                  <a:gd name="connsiteY4" fmla="*/ 0 h 5551"/>
                  <a:gd name="connsiteX5" fmla="*/ 5551 w 5551"/>
                  <a:gd name="connsiteY5" fmla="*/ 2776 h 5551"/>
                  <a:gd name="connsiteX6" fmla="*/ 5519 w 5551"/>
                  <a:gd name="connsiteY6" fmla="*/ 3198 h 5551"/>
                  <a:gd name="connsiteX7" fmla="*/ 5518 w 5551"/>
                  <a:gd name="connsiteY7" fmla="*/ 3206 h 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1" h="5551">
                    <a:moveTo>
                      <a:pt x="3241" y="5512"/>
                    </a:moveTo>
                    <a:lnTo>
                      <a:pt x="3233" y="5514"/>
                    </a:lnTo>
                    <a:cubicBezTo>
                      <a:pt x="3084" y="5538"/>
                      <a:pt x="2931" y="5551"/>
                      <a:pt x="2776" y="5551"/>
                    </a:cubicBezTo>
                    <a:cubicBezTo>
                      <a:pt x="1243" y="5551"/>
                      <a:pt x="0" y="4308"/>
                      <a:pt x="0" y="2776"/>
                    </a:cubicBezTo>
                    <a:cubicBezTo>
                      <a:pt x="0" y="1243"/>
                      <a:pt x="1243" y="0"/>
                      <a:pt x="2776" y="0"/>
                    </a:cubicBezTo>
                    <a:cubicBezTo>
                      <a:pt x="4308" y="0"/>
                      <a:pt x="5551" y="1243"/>
                      <a:pt x="5551" y="2776"/>
                    </a:cubicBezTo>
                    <a:cubicBezTo>
                      <a:pt x="5551" y="2919"/>
                      <a:pt x="5540" y="3060"/>
                      <a:pt x="5519" y="3198"/>
                    </a:cubicBezTo>
                    <a:lnTo>
                      <a:pt x="5518" y="3206"/>
                    </a:lnTo>
                  </a:path>
                </a:pathLst>
              </a:custGeom>
              <a:noFill/>
              <a:ln w="76200">
                <a:solidFill>
                  <a:srgbClr val="04D2E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125" name="任意多边形 124"/>
              <p:cNvSpPr/>
              <p:nvPr/>
            </p:nvSpPr>
            <p:spPr>
              <a:xfrm rot="8820000">
                <a:off x="11760" y="1595"/>
                <a:ext cx="730" cy="3742"/>
              </a:xfrm>
              <a:custGeom>
                <a:avLst/>
                <a:gdLst>
                  <a:gd name="connsiteX0" fmla="*/ 730 w 730"/>
                  <a:gd name="connsiteY0" fmla="*/ 3742 h 3742"/>
                  <a:gd name="connsiteX1" fmla="*/ 721 w 730"/>
                  <a:gd name="connsiteY1" fmla="*/ 3732 h 3742"/>
                  <a:gd name="connsiteX2" fmla="*/ 0 w 730"/>
                  <a:gd name="connsiteY2" fmla="*/ 1866 h 3742"/>
                  <a:gd name="connsiteX3" fmla="*/ 721 w 730"/>
                  <a:gd name="connsiteY3" fmla="*/ 0 h 3742"/>
                </a:gdLst>
                <a:ahLst/>
                <a:cxnLst>
                  <a:cxn ang="0">
                    <a:pos x="connsiteX0" y="connsiteY0"/>
                  </a:cxn>
                  <a:cxn ang="0">
                    <a:pos x="connsiteX1" y="connsiteY1"/>
                  </a:cxn>
                  <a:cxn ang="0">
                    <a:pos x="connsiteX2" y="connsiteY2"/>
                  </a:cxn>
                  <a:cxn ang="0">
                    <a:pos x="connsiteX3" y="connsiteY3"/>
                  </a:cxn>
                </a:cxnLst>
                <a:rect l="l" t="t" r="r" b="b"/>
                <a:pathLst>
                  <a:path w="730" h="3742">
                    <a:moveTo>
                      <a:pt x="730" y="3742"/>
                    </a:moveTo>
                    <a:lnTo>
                      <a:pt x="721" y="3732"/>
                    </a:lnTo>
                    <a:cubicBezTo>
                      <a:pt x="273" y="3239"/>
                      <a:pt x="0" y="2584"/>
                      <a:pt x="0" y="1866"/>
                    </a:cubicBezTo>
                    <a:cubicBezTo>
                      <a:pt x="0" y="1147"/>
                      <a:pt x="273" y="493"/>
                      <a:pt x="721" y="0"/>
                    </a:cubicBezTo>
                  </a:path>
                </a:pathLst>
              </a:custGeom>
              <a:noFill/>
              <a:ln w="57150">
                <a:solidFill>
                  <a:srgbClr val="04D2E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grpSp>
            <p:nvGrpSpPr>
              <p:cNvPr id="126" name="组合 125"/>
              <p:cNvGrpSpPr/>
              <p:nvPr/>
            </p:nvGrpSpPr>
            <p:grpSpPr>
              <a:xfrm rot="180000">
                <a:off x="6645" y="4843"/>
                <a:ext cx="2865" cy="3742"/>
                <a:chOff x="6645" y="4918"/>
                <a:chExt cx="2865" cy="3742"/>
              </a:xfrm>
            </p:grpSpPr>
            <p:sp>
              <p:nvSpPr>
                <p:cNvPr id="127" name="任意多边形 126"/>
                <p:cNvSpPr/>
                <p:nvPr/>
              </p:nvSpPr>
              <p:spPr>
                <a:xfrm rot="19080000">
                  <a:off x="7452" y="4918"/>
                  <a:ext cx="730" cy="3742"/>
                </a:xfrm>
                <a:custGeom>
                  <a:avLst/>
                  <a:gdLst>
                    <a:gd name="connsiteX0" fmla="*/ 730 w 730"/>
                    <a:gd name="connsiteY0" fmla="*/ 3742 h 3742"/>
                    <a:gd name="connsiteX1" fmla="*/ 721 w 730"/>
                    <a:gd name="connsiteY1" fmla="*/ 3732 h 3742"/>
                    <a:gd name="connsiteX2" fmla="*/ 0 w 730"/>
                    <a:gd name="connsiteY2" fmla="*/ 1866 h 3742"/>
                    <a:gd name="connsiteX3" fmla="*/ 721 w 730"/>
                    <a:gd name="connsiteY3" fmla="*/ 0 h 3742"/>
                  </a:gdLst>
                  <a:ahLst/>
                  <a:cxnLst>
                    <a:cxn ang="0">
                      <a:pos x="connsiteX0" y="connsiteY0"/>
                    </a:cxn>
                    <a:cxn ang="0">
                      <a:pos x="connsiteX1" y="connsiteY1"/>
                    </a:cxn>
                    <a:cxn ang="0">
                      <a:pos x="connsiteX2" y="connsiteY2"/>
                    </a:cxn>
                    <a:cxn ang="0">
                      <a:pos x="connsiteX3" y="connsiteY3"/>
                    </a:cxn>
                  </a:cxnLst>
                  <a:rect l="l" t="t" r="r" b="b"/>
                  <a:pathLst>
                    <a:path w="730" h="3742">
                      <a:moveTo>
                        <a:pt x="730" y="3742"/>
                      </a:moveTo>
                      <a:lnTo>
                        <a:pt x="721" y="3732"/>
                      </a:lnTo>
                      <a:cubicBezTo>
                        <a:pt x="273" y="3239"/>
                        <a:pt x="0" y="2584"/>
                        <a:pt x="0" y="1866"/>
                      </a:cubicBezTo>
                      <a:cubicBezTo>
                        <a:pt x="0" y="1147"/>
                        <a:pt x="273" y="493"/>
                        <a:pt x="721" y="0"/>
                      </a:cubicBezTo>
                    </a:path>
                  </a:pathLst>
                </a:custGeom>
                <a:noFill/>
                <a:ln w="57150">
                  <a:solidFill>
                    <a:srgbClr val="04D2E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128" name="椭圆 127"/>
                <p:cNvSpPr/>
                <p:nvPr/>
              </p:nvSpPr>
              <p:spPr>
                <a:xfrm>
                  <a:off x="6645" y="5010"/>
                  <a:ext cx="330" cy="330"/>
                </a:xfrm>
                <a:prstGeom prst="ellipse">
                  <a:avLst/>
                </a:prstGeom>
                <a:solidFill>
                  <a:srgbClr val="04D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129" name="椭圆 128"/>
                <p:cNvSpPr/>
                <p:nvPr/>
              </p:nvSpPr>
              <p:spPr>
                <a:xfrm>
                  <a:off x="9180" y="7770"/>
                  <a:ext cx="330" cy="330"/>
                </a:xfrm>
                <a:prstGeom prst="ellipse">
                  <a:avLst/>
                </a:prstGeom>
                <a:solidFill>
                  <a:srgbClr val="04D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grpSp>
          <p:sp>
            <p:nvSpPr>
              <p:cNvPr id="130" name="椭圆 129"/>
              <p:cNvSpPr/>
              <p:nvPr/>
            </p:nvSpPr>
            <p:spPr>
              <a:xfrm>
                <a:off x="10665" y="1922"/>
                <a:ext cx="330" cy="330"/>
              </a:xfrm>
              <a:prstGeom prst="ellipse">
                <a:avLst/>
              </a:prstGeom>
              <a:solidFill>
                <a:srgbClr val="04D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131" name="椭圆 130"/>
              <p:cNvSpPr/>
              <p:nvPr/>
            </p:nvSpPr>
            <p:spPr>
              <a:xfrm>
                <a:off x="12690" y="5154"/>
                <a:ext cx="330" cy="330"/>
              </a:xfrm>
              <a:prstGeom prst="ellipse">
                <a:avLst/>
              </a:prstGeom>
              <a:solidFill>
                <a:srgbClr val="04D2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132" name="椭圆 131"/>
              <p:cNvSpPr/>
              <p:nvPr/>
            </p:nvSpPr>
            <p:spPr>
              <a:xfrm>
                <a:off x="7317" y="2405"/>
                <a:ext cx="5100" cy="5100"/>
              </a:xfrm>
              <a:prstGeom prst="ellipse">
                <a:avLst/>
              </a:prstGeom>
              <a:noFill/>
              <a:ln w="19050">
                <a:solidFill>
                  <a:srgbClr val="04DBFA"/>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cxnSp>
            <p:nvCxnSpPr>
              <p:cNvPr id="133" name="直接连接符 132"/>
              <p:cNvCxnSpPr/>
              <p:nvPr/>
            </p:nvCxnSpPr>
            <p:spPr>
              <a:xfrm flipH="1">
                <a:off x="7070" y="6308"/>
                <a:ext cx="999" cy="1000"/>
              </a:xfrm>
              <a:prstGeom prst="line">
                <a:avLst/>
              </a:prstGeom>
              <a:ln w="76200" cap="rnd">
                <a:solidFill>
                  <a:srgbClr val="04D2EA"/>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6521" y="6505"/>
                <a:ext cx="999" cy="1000"/>
              </a:xfrm>
              <a:prstGeom prst="line">
                <a:avLst/>
              </a:prstGeom>
              <a:ln w="28575" cap="rnd">
                <a:solidFill>
                  <a:srgbClr val="04D2EA"/>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H="1">
                <a:off x="12451" y="2087"/>
                <a:ext cx="999" cy="1000"/>
              </a:xfrm>
              <a:prstGeom prst="line">
                <a:avLst/>
              </a:prstGeom>
              <a:ln w="76200" cap="rnd">
                <a:solidFill>
                  <a:srgbClr val="04D2EA"/>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a:off x="11902" y="2284"/>
                <a:ext cx="999" cy="1000"/>
              </a:xfrm>
              <a:prstGeom prst="line">
                <a:avLst/>
              </a:prstGeom>
              <a:ln w="28575" cap="rnd">
                <a:solidFill>
                  <a:srgbClr val="04D2EA"/>
                </a:solidFill>
              </a:ln>
            </p:spPr>
            <p:style>
              <a:lnRef idx="1">
                <a:schemeClr val="accent1"/>
              </a:lnRef>
              <a:fillRef idx="0">
                <a:schemeClr val="accent1"/>
              </a:fillRef>
              <a:effectRef idx="0">
                <a:schemeClr val="accent1"/>
              </a:effectRef>
              <a:fontRef idx="minor">
                <a:schemeClr val="tx1"/>
              </a:fontRef>
            </p:style>
          </p:cxnSp>
          <p:pic>
            <p:nvPicPr>
              <p:cNvPr id="137" name="图形 1"/>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2030" y="6308"/>
                <a:ext cx="743" cy="579"/>
              </a:xfrm>
              <a:prstGeom prst="rect">
                <a:avLst/>
              </a:prstGeom>
            </p:spPr>
          </p:pic>
        </p:grpSp>
        <p:sp>
          <p:nvSpPr>
            <p:cNvPr id="138" name="文本框 137"/>
            <p:cNvSpPr txBox="1"/>
            <p:nvPr/>
          </p:nvSpPr>
          <p:spPr>
            <a:xfrm>
              <a:off x="7499" y="4426"/>
              <a:ext cx="3980" cy="1856"/>
            </a:xfrm>
            <a:prstGeom prst="rect">
              <a:avLst/>
            </a:prstGeom>
            <a:noFill/>
          </p:spPr>
          <p:txBody>
            <a:bodyPr wrap="square" rtlCol="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2500"/>
                </a:lnSpc>
              </a:pPr>
              <a:r>
                <a:rPr lang="zh-CN" altLang="en-US" sz="2400" dirty="0">
                  <a:solidFill>
                    <a:srgbClr val="026E78"/>
                  </a:solidFill>
                  <a:latin typeface="汉仪超级战甲简" panose="00020600040101010101" charset="-122"/>
                  <a:ea typeface="汉仪超级战甲简" panose="00020600040101010101" charset="-122"/>
                </a:rPr>
                <a:t>各大</a:t>
              </a:r>
            </a:p>
            <a:p>
              <a:pPr algn="ctr" fontAlgn="auto">
                <a:lnSpc>
                  <a:spcPts val="2500"/>
                </a:lnSpc>
              </a:pPr>
              <a:r>
                <a:rPr lang="zh-CN" altLang="en-US" sz="2400" dirty="0">
                  <a:solidFill>
                    <a:srgbClr val="026E78"/>
                  </a:solidFill>
                  <a:latin typeface="汉仪超级战甲简" panose="00020600040101010101" charset="-122"/>
                  <a:ea typeface="汉仪超级战甲简" panose="00020600040101010101" charset="-122"/>
                </a:rPr>
                <a:t>高校</a:t>
              </a:r>
            </a:p>
          </p:txBody>
        </p:sp>
      </p:grpSp>
      <p:sp>
        <p:nvSpPr>
          <p:cNvPr id="141" name="矩形 166"/>
          <p:cNvSpPr>
            <a:spLocks noChangeArrowheads="1"/>
          </p:cNvSpPr>
          <p:nvPr/>
        </p:nvSpPr>
        <p:spPr bwMode="auto">
          <a:xfrm>
            <a:off x="769913" y="1420268"/>
            <a:ext cx="185801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00000"/>
              </a:lnSpc>
              <a:spcBef>
                <a:spcPct val="0"/>
              </a:spcBef>
              <a:spcAft>
                <a:spcPct val="0"/>
              </a:spcAft>
              <a:buFont typeface="Arial" panose="020B0604020202020204" pitchFamily="34" charset="0"/>
              <a:buNone/>
            </a:pPr>
            <a:r>
              <a:rPr lang="zh-CN" altLang="en-US" sz="2200">
                <a:solidFill>
                  <a:srgbClr val="00595C"/>
                </a:solidFill>
                <a:sym typeface="方正兰亭黑_GBK" panose="02000000000000000000" pitchFamily="2" charset="-122"/>
              </a:rPr>
              <a:t>河北工业大学</a:t>
            </a:r>
          </a:p>
        </p:txBody>
      </p:sp>
      <p:grpSp>
        <p:nvGrpSpPr>
          <p:cNvPr id="10" name="组合 9"/>
          <p:cNvGrpSpPr/>
          <p:nvPr/>
        </p:nvGrpSpPr>
        <p:grpSpPr>
          <a:xfrm>
            <a:off x="0" y="-9466"/>
            <a:ext cx="5486401" cy="619066"/>
            <a:chOff x="0" y="-9466"/>
            <a:chExt cx="5486401" cy="619066"/>
          </a:xfrm>
        </p:grpSpPr>
        <p:sp>
          <p:nvSpPr>
            <p:cNvPr id="9" name="文本框 8"/>
            <p:cNvSpPr txBox="1"/>
            <p:nvPr/>
          </p:nvSpPr>
          <p:spPr>
            <a:xfrm>
              <a:off x="1412305" y="101696"/>
              <a:ext cx="4074096"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7" name="任意多边形: 形状 3">
            <a:extLst>
              <a:ext uri="{FF2B5EF4-FFF2-40B4-BE49-F238E27FC236}">
                <a16:creationId xmlns="" xmlns:a16="http://schemas.microsoft.com/office/drawing/2014/main" id="{3D98DA9B-CBA0-4F12-A3BF-189A63DCEF60}"/>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8" name="组合 47">
            <a:extLst>
              <a:ext uri="{FF2B5EF4-FFF2-40B4-BE49-F238E27FC236}">
                <a16:creationId xmlns="" xmlns:a16="http://schemas.microsoft.com/office/drawing/2014/main" id="{238459B3-52B2-469E-95C5-1A29A3893ED1}"/>
              </a:ext>
            </a:extLst>
          </p:cNvPr>
          <p:cNvGrpSpPr/>
          <p:nvPr/>
        </p:nvGrpSpPr>
        <p:grpSpPr>
          <a:xfrm>
            <a:off x="0" y="6148705"/>
            <a:ext cx="12192000" cy="720091"/>
            <a:chOff x="0" y="6148705"/>
            <a:chExt cx="12192000" cy="720091"/>
          </a:xfrm>
        </p:grpSpPr>
        <p:sp>
          <p:nvSpPr>
            <p:cNvPr id="49" name="任意多边形: 形状 4">
              <a:extLst>
                <a:ext uri="{FF2B5EF4-FFF2-40B4-BE49-F238E27FC236}">
                  <a16:creationId xmlns="" xmlns:a16="http://schemas.microsoft.com/office/drawing/2014/main" id="{AA34A7C5-8428-4091-884C-251AA68F15F3}"/>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50" name="任意多边形: 形状 7">
              <a:extLst>
                <a:ext uri="{FF2B5EF4-FFF2-40B4-BE49-F238E27FC236}">
                  <a16:creationId xmlns="" xmlns:a16="http://schemas.microsoft.com/office/drawing/2014/main" id="{079215EC-7E20-4B97-9CCC-D57B8DFB75C6}"/>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 xmlns:a16="http://schemas.microsoft.com/office/drawing/2014/main" id="{CEB78756-DD0D-4ADE-93B2-89203084F436}"/>
              </a:ext>
            </a:extLst>
          </p:cNvPr>
          <p:cNvGrpSpPr/>
          <p:nvPr/>
        </p:nvGrpSpPr>
        <p:grpSpPr>
          <a:xfrm>
            <a:off x="5181600" y="92446"/>
            <a:ext cx="7010400" cy="480164"/>
            <a:chOff x="5167600" y="113199"/>
            <a:chExt cx="7010400" cy="480164"/>
          </a:xfrm>
          <a:solidFill>
            <a:srgbClr val="005D61"/>
          </a:solidFill>
        </p:grpSpPr>
        <p:sp>
          <p:nvSpPr>
            <p:cNvPr id="52" name="矩形 51">
              <a:extLst>
                <a:ext uri="{FF2B5EF4-FFF2-40B4-BE49-F238E27FC236}">
                  <a16:creationId xmlns="" xmlns:a16="http://schemas.microsoft.com/office/drawing/2014/main" id="{17F47626-2AFF-4EA5-98B7-E2A7E540928C}"/>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52">
              <a:extLst>
                <a:ext uri="{FF2B5EF4-FFF2-40B4-BE49-F238E27FC236}">
                  <a16:creationId xmlns="" xmlns:a16="http://schemas.microsoft.com/office/drawing/2014/main" id="{4F8CF4E9-C8C5-430C-9FAF-0031F06D4F7C}"/>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文本框 57"/>
          <p:cNvSpPr txBox="1"/>
          <p:nvPr/>
        </p:nvSpPr>
        <p:spPr>
          <a:xfrm>
            <a:off x="7779550" y="2983865"/>
            <a:ext cx="3396873" cy="379335"/>
          </a:xfrm>
          <a:prstGeom prst="rect">
            <a:avLst/>
          </a:prstGeom>
          <a:solidFill>
            <a:schemeClr val="accent5">
              <a:lumMod val="75000"/>
            </a:schemeClr>
          </a:solidFill>
        </p:spPr>
        <p:txBody>
          <a:bodyPr wrap="square" rtlCol="0">
            <a:spAutoFit/>
          </a:bodyPr>
          <a:lstStyle>
            <a:defPPr>
              <a:defRPr lang="zh-CN"/>
            </a:defPPr>
            <a:lvl1pPr>
              <a:defRPr sz="1865" b="1">
                <a:solidFill>
                  <a:schemeClr val="bg1">
                    <a:lumMod val="95000"/>
                  </a:schemeClr>
                </a:solidFill>
              </a:defRPr>
            </a:lvl1pPr>
          </a:lstStyle>
          <a:p>
            <a:r>
              <a:rPr lang="zh-CN" altLang="en-US" dirty="0"/>
              <a:t>天津市金锚家具用品有限公司</a:t>
            </a:r>
          </a:p>
        </p:txBody>
      </p:sp>
      <p:sp>
        <p:nvSpPr>
          <p:cNvPr id="62" name="文本框 61"/>
          <p:cNvSpPr txBox="1"/>
          <p:nvPr/>
        </p:nvSpPr>
        <p:spPr>
          <a:xfrm>
            <a:off x="7779550" y="4729423"/>
            <a:ext cx="3396873" cy="378460"/>
          </a:xfrm>
          <a:prstGeom prst="rect">
            <a:avLst/>
          </a:prstGeom>
          <a:solidFill>
            <a:schemeClr val="accent5">
              <a:lumMod val="75000"/>
            </a:schemeClr>
          </a:solidFill>
        </p:spPr>
        <p:txBody>
          <a:bodyPr wrap="square" rtlCol="0">
            <a:spAutoFit/>
          </a:bodyPr>
          <a:lstStyle>
            <a:defPPr>
              <a:defRPr lang="zh-CN"/>
            </a:defPPr>
            <a:lvl1pPr>
              <a:defRPr sz="1865" b="1">
                <a:solidFill>
                  <a:schemeClr val="bg1">
                    <a:lumMod val="95000"/>
                  </a:schemeClr>
                </a:solidFill>
              </a:defRPr>
            </a:lvl1pPr>
          </a:lstStyle>
          <a:p>
            <a:r>
              <a:rPr lang="zh-CN" altLang="en-US" dirty="0"/>
              <a:t>航天环境工程有限公司</a:t>
            </a:r>
          </a:p>
        </p:txBody>
      </p:sp>
      <p:sp>
        <p:nvSpPr>
          <p:cNvPr id="56" name="文本框 55"/>
          <p:cNvSpPr txBox="1"/>
          <p:nvPr/>
        </p:nvSpPr>
        <p:spPr>
          <a:xfrm>
            <a:off x="439420" y="2948093"/>
            <a:ext cx="3723640" cy="378460"/>
          </a:xfrm>
          <a:prstGeom prst="rect">
            <a:avLst/>
          </a:prstGeom>
          <a:solidFill>
            <a:schemeClr val="accent5">
              <a:lumMod val="75000"/>
            </a:schemeClr>
          </a:solidFill>
        </p:spPr>
        <p:txBody>
          <a:bodyPr wrap="square" rtlCol="0">
            <a:spAutoFit/>
          </a:bodyPr>
          <a:lstStyle>
            <a:defPPr>
              <a:defRPr lang="zh-CN"/>
            </a:defPPr>
            <a:lvl1pPr>
              <a:defRPr sz="1865" b="1">
                <a:solidFill>
                  <a:schemeClr val="bg1">
                    <a:lumMod val="95000"/>
                  </a:schemeClr>
                </a:solidFill>
              </a:defRPr>
            </a:lvl1pPr>
          </a:lstStyle>
          <a:p>
            <a:r>
              <a:rPr lang="zh-CN" altLang="en-US" dirty="0"/>
              <a:t>天津七所高科技有限公司</a:t>
            </a:r>
          </a:p>
        </p:txBody>
      </p:sp>
      <p:sp>
        <p:nvSpPr>
          <p:cNvPr id="60" name="文本框 59"/>
          <p:cNvSpPr txBox="1"/>
          <p:nvPr/>
        </p:nvSpPr>
        <p:spPr>
          <a:xfrm>
            <a:off x="446405" y="4747895"/>
            <a:ext cx="3973830" cy="378460"/>
          </a:xfrm>
          <a:prstGeom prst="rect">
            <a:avLst/>
          </a:prstGeom>
          <a:solidFill>
            <a:schemeClr val="accent5">
              <a:lumMod val="75000"/>
            </a:schemeClr>
          </a:solidFill>
        </p:spPr>
        <p:txBody>
          <a:bodyPr wrap="square" rtlCol="0">
            <a:spAutoFit/>
          </a:bodyPr>
          <a:lstStyle>
            <a:defPPr>
              <a:defRPr lang="zh-CN"/>
            </a:defPPr>
            <a:lvl1pPr>
              <a:defRPr sz="1865" b="1">
                <a:solidFill>
                  <a:schemeClr val="bg1">
                    <a:lumMod val="95000"/>
                  </a:schemeClr>
                </a:solidFill>
              </a:defRPr>
            </a:lvl1pPr>
          </a:lstStyle>
          <a:p>
            <a:r>
              <a:rPr lang="zh-CN" altLang="en-US" dirty="0"/>
              <a:t>天津南洋胡氏家具制造有限公司</a:t>
            </a:r>
          </a:p>
        </p:txBody>
      </p:sp>
      <p:cxnSp>
        <p:nvCxnSpPr>
          <p:cNvPr id="9" name="直接连接符 8"/>
          <p:cNvCxnSpPr/>
          <p:nvPr/>
        </p:nvCxnSpPr>
        <p:spPr>
          <a:xfrm>
            <a:off x="1058333" y="2799927"/>
            <a:ext cx="3304540" cy="0"/>
          </a:xfrm>
          <a:prstGeom prst="line">
            <a:avLst/>
          </a:prstGeom>
          <a:ln>
            <a:solidFill>
              <a:schemeClr val="bg1"/>
            </a:solidFill>
          </a:ln>
          <a:effectLst>
            <a:outerShdw blurRad="241300" dist="127000" dir="5400000" algn="ctr" rotWithShape="0">
              <a:srgbClr val="000000">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376160" y="2799927"/>
            <a:ext cx="3304540" cy="0"/>
          </a:xfrm>
          <a:prstGeom prst="line">
            <a:avLst/>
          </a:prstGeom>
          <a:ln>
            <a:solidFill>
              <a:schemeClr val="bg1"/>
            </a:solidFill>
          </a:ln>
          <a:effectLst>
            <a:outerShdw blurRad="241300" dist="127000" dir="5400000" algn="ctr" rotWithShape="0">
              <a:srgbClr val="000000">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7377007" y="4693212"/>
            <a:ext cx="4101253" cy="31327"/>
          </a:xfrm>
          <a:prstGeom prst="line">
            <a:avLst/>
          </a:prstGeom>
          <a:ln>
            <a:solidFill>
              <a:schemeClr val="bg1"/>
            </a:solidFill>
          </a:ln>
          <a:effectLst>
            <a:outerShdw blurRad="241300" dist="127000" dir="5400000" algn="ctr" rotWithShape="0">
              <a:srgbClr val="000000">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764020" y="6166273"/>
            <a:ext cx="3302000" cy="0"/>
          </a:xfrm>
          <a:prstGeom prst="line">
            <a:avLst/>
          </a:prstGeom>
          <a:ln>
            <a:solidFill>
              <a:schemeClr val="bg1"/>
            </a:solidFill>
          </a:ln>
          <a:effectLst>
            <a:outerShdw blurRad="241300" dist="127000" dir="5400000" algn="ctr" rotWithShape="0">
              <a:srgbClr val="000000">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691640" y="6163733"/>
            <a:ext cx="3403600" cy="0"/>
          </a:xfrm>
          <a:prstGeom prst="line">
            <a:avLst/>
          </a:prstGeom>
          <a:ln>
            <a:solidFill>
              <a:schemeClr val="bg1"/>
            </a:solidFill>
          </a:ln>
          <a:effectLst>
            <a:outerShdw blurRad="241300" dist="127000" dir="5400000" algn="ctr" rotWithShape="0">
              <a:srgbClr val="000000">
                <a:alpha val="88000"/>
              </a:srgb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399627" y="4580467"/>
            <a:ext cx="4019973" cy="47413"/>
          </a:xfrm>
          <a:prstGeom prst="line">
            <a:avLst/>
          </a:prstGeom>
          <a:ln>
            <a:solidFill>
              <a:schemeClr val="bg1"/>
            </a:solidFill>
          </a:ln>
          <a:effectLst>
            <a:outerShdw blurRad="241300" dist="127000" dir="5400000" algn="ctr" rotWithShape="0">
              <a:srgbClr val="000000">
                <a:alpha val="88000"/>
              </a:srgbClr>
            </a:outerShdw>
          </a:effectLst>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7545693" y="1644439"/>
            <a:ext cx="3831167" cy="1223092"/>
          </a:xfrm>
          <a:prstGeom prst="rect">
            <a:avLst/>
          </a:prstGeom>
          <a:noFill/>
          <a:effectLst/>
        </p:spPr>
        <p:txBody>
          <a:bodyPr wrap="square" rtlCol="0">
            <a:spAutoFit/>
          </a:bodyPr>
          <a:lstStyle>
            <a:defPPr>
              <a:defRPr lang="zh-CN"/>
            </a:defPPr>
            <a:lvl1pPr>
              <a:lnSpc>
                <a:spcPct val="130000"/>
              </a:lnSpc>
              <a:buClrTx/>
              <a:buSzTx/>
              <a:buNone/>
              <a:defRPr sz="1400">
                <a:latin typeface="微软雅黑 Light" panose="020B0502040204020203" pitchFamily="34" charset="-122"/>
                <a:ea typeface="微软雅黑 Light" panose="020B0502040204020203" pitchFamily="34" charset="-122"/>
              </a:defRPr>
            </a:lvl1pPr>
          </a:lstStyle>
          <a:p>
            <a:r>
              <a:rPr lang="zh-CN" altLang="en-US" dirty="0">
                <a:sym typeface="+mn-ea"/>
              </a:rPr>
              <a:t>对其市级试点，高价值专利培育辅导</a:t>
            </a:r>
            <a:endParaRPr lang="zh-CN" altLang="en-US" dirty="0"/>
          </a:p>
          <a:p>
            <a:r>
              <a:rPr lang="zh-CN" altLang="en-US" dirty="0">
                <a:sym typeface="+mn-ea"/>
              </a:rPr>
              <a:t>多次侵权培训辅导</a:t>
            </a:r>
            <a:endParaRPr lang="zh-CN" altLang="en-US" dirty="0"/>
          </a:p>
          <a:p>
            <a:r>
              <a:rPr lang="zh-CN" altLang="en-US" dirty="0">
                <a:sym typeface="+mn-ea"/>
              </a:rPr>
              <a:t>无效维权辅导</a:t>
            </a:r>
            <a:endParaRPr lang="zh-CN" altLang="en-US" dirty="0"/>
          </a:p>
          <a:p>
            <a:r>
              <a:rPr lang="zh-CN" altLang="en-US" dirty="0">
                <a:sym typeface="+mn-ea"/>
              </a:rPr>
              <a:t>对产品挖掘布局，并产出多项发明专利</a:t>
            </a:r>
          </a:p>
        </p:txBody>
      </p:sp>
      <p:sp>
        <p:nvSpPr>
          <p:cNvPr id="16" name="文本框 15"/>
          <p:cNvSpPr txBox="1"/>
          <p:nvPr/>
        </p:nvSpPr>
        <p:spPr>
          <a:xfrm>
            <a:off x="7779550" y="3389592"/>
            <a:ext cx="3165475" cy="1223092"/>
          </a:xfrm>
          <a:prstGeom prst="rect">
            <a:avLst/>
          </a:prstGeom>
          <a:noFill/>
          <a:effectLst/>
        </p:spPr>
        <p:txBody>
          <a:bodyPr wrap="square" rtlCol="0">
            <a:spAutoFit/>
          </a:bodyPr>
          <a:lstStyle>
            <a:defPPr>
              <a:defRPr lang="zh-CN"/>
            </a:defPPr>
            <a:lvl1pPr>
              <a:lnSpc>
                <a:spcPct val="130000"/>
              </a:lnSpc>
              <a:buClrTx/>
              <a:buSzTx/>
              <a:buNone/>
              <a:defRPr sz="1400">
                <a:latin typeface="微软雅黑 Light" panose="020B0502040204020203" pitchFamily="34" charset="-122"/>
                <a:ea typeface="微软雅黑 Light" panose="020B0502040204020203" pitchFamily="34" charset="-122"/>
              </a:defRPr>
            </a:lvl1pPr>
          </a:lstStyle>
          <a:p>
            <a:r>
              <a:rPr lang="zh-CN" altLang="en-US" dirty="0">
                <a:sym typeface="+mn-ea"/>
              </a:rPr>
              <a:t>对其产品进行全球侵权风险检索</a:t>
            </a:r>
            <a:endParaRPr lang="zh-CN" altLang="en-US" dirty="0"/>
          </a:p>
          <a:p>
            <a:r>
              <a:rPr lang="zh-CN" altLang="en-US" dirty="0">
                <a:sym typeface="+mn-ea"/>
              </a:rPr>
              <a:t>对竞争对手案件进行预警</a:t>
            </a:r>
            <a:endParaRPr lang="zh-CN" altLang="en-US" dirty="0"/>
          </a:p>
          <a:p>
            <a:r>
              <a:rPr lang="zh-CN" altLang="en-US" dirty="0">
                <a:sym typeface="+mn-ea"/>
              </a:rPr>
              <a:t>辅导其进行产品改造升级</a:t>
            </a:r>
            <a:endParaRPr lang="zh-CN" altLang="en-US" dirty="0"/>
          </a:p>
          <a:p>
            <a:r>
              <a:rPr lang="zh-CN" altLang="en-US" dirty="0">
                <a:sym typeface="+mn-ea"/>
              </a:rPr>
              <a:t>进行涉外知识产权布局</a:t>
            </a:r>
          </a:p>
        </p:txBody>
      </p:sp>
      <p:sp>
        <p:nvSpPr>
          <p:cNvPr id="17" name="文本框 16"/>
          <p:cNvSpPr txBox="1"/>
          <p:nvPr/>
        </p:nvSpPr>
        <p:spPr>
          <a:xfrm>
            <a:off x="7768005" y="5140113"/>
            <a:ext cx="3880460" cy="906723"/>
          </a:xfrm>
          <a:prstGeom prst="rect">
            <a:avLst/>
          </a:prstGeom>
          <a:noFill/>
          <a:effectLst/>
        </p:spPr>
        <p:txBody>
          <a:bodyPr wrap="square" rtlCol="0">
            <a:spAutoFit/>
          </a:bodyPr>
          <a:lstStyle>
            <a:defPPr>
              <a:defRPr lang="zh-CN"/>
            </a:defPPr>
            <a:lvl1pPr>
              <a:lnSpc>
                <a:spcPct val="130000"/>
              </a:lnSpc>
              <a:buClrTx/>
              <a:buSzTx/>
              <a:buNone/>
              <a:defRPr sz="1400">
                <a:latin typeface="微软雅黑 Light" panose="020B0502040204020203" pitchFamily="34" charset="-122"/>
                <a:ea typeface="微软雅黑 Light" panose="020B0502040204020203" pitchFamily="34" charset="-122"/>
              </a:defRPr>
            </a:lvl1pPr>
          </a:lstStyle>
          <a:p>
            <a:r>
              <a:rPr lang="zh-CN" altLang="en-US" dirty="0">
                <a:sym typeface="+mn-ea"/>
              </a:rPr>
              <a:t>对其炭黑发展及利用进行导航，并辅助其实施</a:t>
            </a:r>
            <a:endParaRPr lang="zh-CN" altLang="en-US" dirty="0"/>
          </a:p>
          <a:p>
            <a:r>
              <a:rPr lang="zh-CN" altLang="en-US" dirty="0">
                <a:sym typeface="+mn-ea"/>
              </a:rPr>
              <a:t>对产品布局，产生专利</a:t>
            </a:r>
            <a:endParaRPr lang="zh-CN" altLang="en-US" dirty="0"/>
          </a:p>
          <a:p>
            <a:r>
              <a:rPr lang="zh-CN" altLang="en-US" dirty="0">
                <a:sym typeface="+mn-ea"/>
              </a:rPr>
              <a:t>积极配合申报各种项目</a:t>
            </a:r>
          </a:p>
        </p:txBody>
      </p:sp>
      <p:sp>
        <p:nvSpPr>
          <p:cNvPr id="18" name="文本框 17"/>
          <p:cNvSpPr txBox="1"/>
          <p:nvPr/>
        </p:nvSpPr>
        <p:spPr>
          <a:xfrm>
            <a:off x="438967" y="1597132"/>
            <a:ext cx="3987032" cy="1209675"/>
          </a:xfrm>
          <a:prstGeom prst="rect">
            <a:avLst/>
          </a:prstGeom>
          <a:noFill/>
          <a:effectLst/>
        </p:spPr>
        <p:txBody>
          <a:bodyPr wrap="square" rtlCol="0">
            <a:spAutoFit/>
          </a:bodyPr>
          <a:lstStyle/>
          <a:p>
            <a:pPr algn="l">
              <a:lnSpc>
                <a:spcPct val="130000"/>
              </a:lnSpc>
              <a:buClrTx/>
              <a:buSzTx/>
              <a:buNone/>
            </a:pPr>
            <a:r>
              <a:rPr lang="zh-CN" altLang="en-US" sz="1400" dirty="0">
                <a:latin typeface="微软雅黑 Light" panose="020B0502040204020203" pitchFamily="34" charset="-122"/>
                <a:ea typeface="微软雅黑 Light" panose="020B0502040204020203" pitchFamily="34" charset="-122"/>
                <a:sym typeface="+mn-ea"/>
              </a:rPr>
              <a:t>为其进行多次产品布局及研发相关工作</a:t>
            </a:r>
            <a:endParaRPr lang="zh-CN" altLang="en-US" sz="1400" dirty="0">
              <a:latin typeface="微软雅黑 Light" panose="020B0502040204020203" pitchFamily="34" charset="-122"/>
              <a:ea typeface="微软雅黑 Light" panose="020B0502040204020203" pitchFamily="34" charset="-122"/>
            </a:endParaRPr>
          </a:p>
          <a:p>
            <a:pPr algn="l">
              <a:lnSpc>
                <a:spcPct val="130000"/>
              </a:lnSpc>
              <a:buClrTx/>
              <a:buSzTx/>
              <a:buNone/>
            </a:pPr>
            <a:r>
              <a:rPr lang="zh-CN" altLang="en-US" sz="1400" dirty="0">
                <a:latin typeface="微软雅黑 Light" panose="020B0502040204020203" pitchFamily="34" charset="-122"/>
                <a:ea typeface="微软雅黑 Light" panose="020B0502040204020203" pitchFamily="34" charset="-122"/>
                <a:sym typeface="+mn-ea"/>
              </a:rPr>
              <a:t>多次进行专利稳定性无效答复，客户意向优</a:t>
            </a:r>
            <a:endParaRPr lang="zh-CN" altLang="en-US" sz="1400" dirty="0">
              <a:latin typeface="微软雅黑 Light" panose="020B0502040204020203" pitchFamily="34" charset="-122"/>
              <a:ea typeface="微软雅黑 Light" panose="020B0502040204020203" pitchFamily="34" charset="-122"/>
            </a:endParaRPr>
          </a:p>
          <a:p>
            <a:pPr algn="l">
              <a:lnSpc>
                <a:spcPct val="130000"/>
              </a:lnSpc>
              <a:buClrTx/>
              <a:buSzTx/>
              <a:buNone/>
            </a:pPr>
            <a:r>
              <a:rPr lang="zh-CN" altLang="en-US" sz="1400" dirty="0">
                <a:latin typeface="微软雅黑 Light" panose="020B0502040204020203" pitchFamily="34" charset="-122"/>
                <a:ea typeface="微软雅黑 Light" panose="020B0502040204020203" pitchFamily="34" charset="-122"/>
                <a:sym typeface="+mn-ea"/>
              </a:rPr>
              <a:t>为其与北京化工大学建立产学研合作</a:t>
            </a:r>
            <a:endParaRPr lang="zh-CN" altLang="en-US" sz="1400" dirty="0">
              <a:latin typeface="微软雅黑 Light" panose="020B0502040204020203" pitchFamily="34" charset="-122"/>
              <a:ea typeface="微软雅黑 Light" panose="020B0502040204020203" pitchFamily="34" charset="-122"/>
            </a:endParaRPr>
          </a:p>
          <a:p>
            <a:pPr algn="l">
              <a:lnSpc>
                <a:spcPct val="130000"/>
              </a:lnSpc>
              <a:buClrTx/>
              <a:buSzTx/>
              <a:buNone/>
            </a:pPr>
            <a:r>
              <a:rPr lang="zh-CN" altLang="en-US" sz="1400" dirty="0">
                <a:latin typeface="微软雅黑 Light" panose="020B0502040204020203" pitchFamily="34" charset="-122"/>
                <a:ea typeface="微软雅黑 Light" panose="020B0502040204020203" pitchFamily="34" charset="-122"/>
                <a:sym typeface="+mn-ea"/>
              </a:rPr>
              <a:t>对热交互皮套材料研发及市场占有产生积极效果</a:t>
            </a:r>
          </a:p>
        </p:txBody>
      </p:sp>
      <p:sp>
        <p:nvSpPr>
          <p:cNvPr id="19" name="文本框 18"/>
          <p:cNvSpPr txBox="1"/>
          <p:nvPr/>
        </p:nvSpPr>
        <p:spPr>
          <a:xfrm>
            <a:off x="467360" y="3347720"/>
            <a:ext cx="3122507" cy="1050925"/>
          </a:xfrm>
          <a:prstGeom prst="rect">
            <a:avLst/>
          </a:prstGeom>
          <a:noFill/>
          <a:effectLst/>
        </p:spPr>
        <p:txBody>
          <a:bodyPr wrap="square" rtlCol="0">
            <a:spAutoFit/>
          </a:bodyPr>
          <a:lstStyle>
            <a:defPPr>
              <a:defRPr lang="zh-CN"/>
            </a:defPPr>
            <a:lvl1pPr>
              <a:lnSpc>
                <a:spcPct val="130000"/>
              </a:lnSpc>
              <a:buClrTx/>
              <a:buSzTx/>
              <a:buNone/>
              <a:defRPr sz="1400">
                <a:latin typeface="微软雅黑 Light" panose="020B0502040204020203" pitchFamily="34" charset="-122"/>
                <a:ea typeface="微软雅黑 Light" panose="020B0502040204020203" pitchFamily="34" charset="-122"/>
              </a:defRPr>
            </a:lvl1pPr>
          </a:lstStyle>
          <a:p>
            <a:r>
              <a:rPr lang="zh-CN" altLang="en-US" dirty="0">
                <a:sym typeface="+mn-ea"/>
              </a:rPr>
              <a:t>科研项目辅导</a:t>
            </a:r>
            <a:endParaRPr lang="zh-CN" altLang="en-US" dirty="0"/>
          </a:p>
          <a:p>
            <a:r>
              <a:rPr lang="zh-CN" altLang="en-US" dirty="0">
                <a:sym typeface="+mn-ea"/>
              </a:rPr>
              <a:t>重点研发领域导航</a:t>
            </a:r>
            <a:endParaRPr lang="zh-CN" altLang="en-US" dirty="0"/>
          </a:p>
          <a:p>
            <a:r>
              <a:rPr lang="zh-CN" altLang="en-US" dirty="0">
                <a:sym typeface="+mn-ea"/>
              </a:rPr>
              <a:t>高价值专利培育辅导</a:t>
            </a:r>
          </a:p>
        </p:txBody>
      </p:sp>
      <p:sp>
        <p:nvSpPr>
          <p:cNvPr id="20" name="文本框 19"/>
          <p:cNvSpPr txBox="1"/>
          <p:nvPr/>
        </p:nvSpPr>
        <p:spPr>
          <a:xfrm>
            <a:off x="486833" y="5140113"/>
            <a:ext cx="4037753" cy="1050925"/>
          </a:xfrm>
          <a:prstGeom prst="rect">
            <a:avLst/>
          </a:prstGeom>
          <a:noFill/>
          <a:effectLst/>
        </p:spPr>
        <p:txBody>
          <a:bodyPr wrap="square" rtlCol="0">
            <a:spAutoFit/>
          </a:bodyPr>
          <a:lstStyle>
            <a:defPPr>
              <a:defRPr lang="zh-CN"/>
            </a:defPPr>
            <a:lvl1pPr>
              <a:lnSpc>
                <a:spcPct val="130000"/>
              </a:lnSpc>
              <a:buClrTx/>
              <a:buSzTx/>
              <a:buNone/>
              <a:defRPr sz="1400">
                <a:latin typeface="微软雅黑 Light" panose="020B0502040204020203" pitchFamily="34" charset="-122"/>
                <a:ea typeface="微软雅黑 Light" panose="020B0502040204020203" pitchFamily="34" charset="-122"/>
              </a:defRPr>
            </a:lvl1pPr>
          </a:lstStyle>
          <a:p>
            <a:r>
              <a:rPr lang="zh-CN" altLang="en-US" dirty="0">
                <a:sym typeface="+mn-ea"/>
              </a:rPr>
              <a:t>对其产品进行外观设计及商标布局</a:t>
            </a:r>
            <a:endParaRPr lang="zh-CN" altLang="en-US" dirty="0"/>
          </a:p>
          <a:p>
            <a:r>
              <a:rPr lang="zh-CN" altLang="en-US" dirty="0">
                <a:sym typeface="+mn-ea"/>
              </a:rPr>
              <a:t>对其产品进行检索，提出合理化规划意见</a:t>
            </a:r>
            <a:endParaRPr lang="zh-CN" altLang="en-US" dirty="0"/>
          </a:p>
          <a:p>
            <a:r>
              <a:rPr lang="zh-CN" altLang="en-US" dirty="0">
                <a:sym typeface="+mn-ea"/>
              </a:rPr>
              <a:t>积极参与其全国维权活动</a:t>
            </a:r>
          </a:p>
        </p:txBody>
      </p:sp>
      <p:grpSp>
        <p:nvGrpSpPr>
          <p:cNvPr id="4" name="组合 3">
            <a:extLst>
              <a:ext uri="{FF2B5EF4-FFF2-40B4-BE49-F238E27FC236}">
                <a16:creationId xmlns="" xmlns:a16="http://schemas.microsoft.com/office/drawing/2014/main" id="{521272C5-A956-4A0C-B6BE-F965501FE888}"/>
              </a:ext>
            </a:extLst>
          </p:cNvPr>
          <p:cNvGrpSpPr/>
          <p:nvPr/>
        </p:nvGrpSpPr>
        <p:grpSpPr>
          <a:xfrm>
            <a:off x="4218553" y="1884787"/>
            <a:ext cx="3439854" cy="3248447"/>
            <a:chOff x="3484033" y="1535853"/>
            <a:chExt cx="4792980" cy="4526280"/>
          </a:xfrm>
        </p:grpSpPr>
        <p:sp>
          <p:nvSpPr>
            <p:cNvPr id="22" name="任意多边形 21"/>
            <p:cNvSpPr/>
            <p:nvPr/>
          </p:nvSpPr>
          <p:spPr>
            <a:xfrm rot="9000000">
              <a:off x="4214707" y="1535853"/>
              <a:ext cx="1689100" cy="1641687"/>
            </a:xfrm>
            <a:custGeom>
              <a:avLst/>
              <a:gdLst>
                <a:gd name="connsiteX0" fmla="*/ 28988 w 3761891"/>
                <a:gd name="connsiteY0" fmla="*/ 1549518 h 3329262"/>
                <a:gd name="connsiteX1" fmla="*/ 857080 w 3761891"/>
                <a:gd name="connsiteY1" fmla="*/ 115221 h 3329262"/>
                <a:gd name="connsiteX2" fmla="*/ 913826 w 3761891"/>
                <a:gd name="connsiteY2" fmla="*/ 50888 h 3329262"/>
                <a:gd name="connsiteX3" fmla="*/ 929030 w 3761891"/>
                <a:gd name="connsiteY3" fmla="*/ 43468 h 3329262"/>
                <a:gd name="connsiteX4" fmla="*/ 953509 w 3761891"/>
                <a:gd name="connsiteY4" fmla="*/ 26073 h 3329262"/>
                <a:gd name="connsiteX5" fmla="*/ 1056478 w 3761891"/>
                <a:gd name="connsiteY5" fmla="*/ 0 h 3329262"/>
                <a:gd name="connsiteX6" fmla="*/ 2712663 w 3761891"/>
                <a:gd name="connsiteY6" fmla="*/ 0 h 3329262"/>
                <a:gd name="connsiteX7" fmla="*/ 2796749 w 3761891"/>
                <a:gd name="connsiteY7" fmla="*/ 16976 h 3329262"/>
                <a:gd name="connsiteX8" fmla="*/ 2821386 w 3761891"/>
                <a:gd name="connsiteY8" fmla="*/ 33587 h 3329262"/>
                <a:gd name="connsiteX9" fmla="*/ 2848078 w 3761891"/>
                <a:gd name="connsiteY9" fmla="*/ 46612 h 3329262"/>
                <a:gd name="connsiteX10" fmla="*/ 2904822 w 3761891"/>
                <a:gd name="connsiteY10" fmla="*/ 110945 h 3329262"/>
                <a:gd name="connsiteX11" fmla="*/ 3732914 w 3761891"/>
                <a:gd name="connsiteY11" fmla="*/ 1545242 h 3329262"/>
                <a:gd name="connsiteX12" fmla="*/ 3761354 w 3761891"/>
                <a:gd name="connsiteY12" fmla="*/ 1668288 h 3329262"/>
                <a:gd name="connsiteX13" fmla="*/ 3759241 w 3761891"/>
                <a:gd name="connsiteY13" fmla="*/ 1680884 h 3329262"/>
                <a:gd name="connsiteX14" fmla="*/ 3760171 w 3761891"/>
                <a:gd name="connsiteY14" fmla="*/ 1694227 h 3329262"/>
                <a:gd name="connsiteX15" fmla="*/ 3732830 w 3761891"/>
                <a:gd name="connsiteY15" fmla="*/ 1775536 h 3329262"/>
                <a:gd name="connsiteX16" fmla="*/ 2904738 w 3761891"/>
                <a:gd name="connsiteY16" fmla="*/ 3209833 h 3329262"/>
                <a:gd name="connsiteX17" fmla="*/ 2847993 w 3761891"/>
                <a:gd name="connsiteY17" fmla="*/ 3274166 h 3329262"/>
                <a:gd name="connsiteX18" fmla="*/ 2842511 w 3761891"/>
                <a:gd name="connsiteY18" fmla="*/ 3276841 h 3329262"/>
                <a:gd name="connsiteX19" fmla="*/ 2823691 w 3761891"/>
                <a:gd name="connsiteY19" fmla="*/ 3292368 h 3329262"/>
                <a:gd name="connsiteX20" fmla="*/ 2702910 w 3761891"/>
                <a:gd name="connsiteY20" fmla="*/ 3329262 h 3329262"/>
                <a:gd name="connsiteX21" fmla="*/ 1046726 w 3761891"/>
                <a:gd name="connsiteY21" fmla="*/ 3329262 h 3329262"/>
                <a:gd name="connsiteX22" fmla="*/ 893974 w 3761891"/>
                <a:gd name="connsiteY22" fmla="*/ 3265990 h 3329262"/>
                <a:gd name="connsiteX23" fmla="*/ 883550 w 3761891"/>
                <a:gd name="connsiteY23" fmla="*/ 3250529 h 3329262"/>
                <a:gd name="connsiteX24" fmla="*/ 882566 w 3761891"/>
                <a:gd name="connsiteY24" fmla="*/ 3249619 h 3329262"/>
                <a:gd name="connsiteX25" fmla="*/ 856997 w 3761891"/>
                <a:gd name="connsiteY25" fmla="*/ 3214110 h 3329262"/>
                <a:gd name="connsiteX26" fmla="*/ 28905 w 3761891"/>
                <a:gd name="connsiteY26" fmla="*/ 1779812 h 3329262"/>
                <a:gd name="connsiteX27" fmla="*/ 0 w 3761891"/>
                <a:gd name="connsiteY27" fmla="*/ 1677601 h 3329262"/>
                <a:gd name="connsiteX28" fmla="*/ 2825 w 3761891"/>
                <a:gd name="connsiteY28" fmla="*/ 1647714 h 3329262"/>
                <a:gd name="connsiteX29" fmla="*/ 1647 w 3761891"/>
                <a:gd name="connsiteY29" fmla="*/ 1630828 h 3329262"/>
                <a:gd name="connsiteX30" fmla="*/ 28988 w 3761891"/>
                <a:gd name="connsiteY30" fmla="*/ 1549518 h 33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891" h="3329262">
                  <a:moveTo>
                    <a:pt x="28988" y="1549518"/>
                  </a:moveTo>
                  <a:lnTo>
                    <a:pt x="857080" y="115221"/>
                  </a:lnTo>
                  <a:cubicBezTo>
                    <a:pt x="871994" y="89390"/>
                    <a:pt x="891436" y="67805"/>
                    <a:pt x="913826" y="50888"/>
                  </a:cubicBezTo>
                  <a:lnTo>
                    <a:pt x="929030" y="43468"/>
                  </a:lnTo>
                  <a:lnTo>
                    <a:pt x="953509" y="26073"/>
                  </a:lnTo>
                  <a:cubicBezTo>
                    <a:pt x="984118" y="9445"/>
                    <a:pt x="1019195" y="0"/>
                    <a:pt x="1056478" y="0"/>
                  </a:cubicBezTo>
                  <a:lnTo>
                    <a:pt x="2712663" y="0"/>
                  </a:lnTo>
                  <a:cubicBezTo>
                    <a:pt x="2742490" y="0"/>
                    <a:pt x="2770904" y="6045"/>
                    <a:pt x="2796749" y="16976"/>
                  </a:cubicBezTo>
                  <a:lnTo>
                    <a:pt x="2821386" y="33587"/>
                  </a:lnTo>
                  <a:lnTo>
                    <a:pt x="2848078" y="46612"/>
                  </a:lnTo>
                  <a:cubicBezTo>
                    <a:pt x="2870467" y="63528"/>
                    <a:pt x="2889909" y="85114"/>
                    <a:pt x="2904822" y="110945"/>
                  </a:cubicBezTo>
                  <a:lnTo>
                    <a:pt x="3732914" y="1545242"/>
                  </a:lnTo>
                  <a:cubicBezTo>
                    <a:pt x="3755284" y="1583988"/>
                    <a:pt x="3764287" y="1626784"/>
                    <a:pt x="3761354" y="1668288"/>
                  </a:cubicBezTo>
                  <a:lnTo>
                    <a:pt x="3759241" y="1680884"/>
                  </a:lnTo>
                  <a:lnTo>
                    <a:pt x="3760171" y="1694227"/>
                  </a:lnTo>
                  <a:cubicBezTo>
                    <a:pt x="3756715" y="1722074"/>
                    <a:pt x="3747743" y="1749705"/>
                    <a:pt x="3732830" y="1775536"/>
                  </a:cubicBezTo>
                  <a:lnTo>
                    <a:pt x="2904738" y="3209833"/>
                  </a:lnTo>
                  <a:cubicBezTo>
                    <a:pt x="2889824" y="3235664"/>
                    <a:pt x="2870382" y="3257249"/>
                    <a:pt x="2847993" y="3274166"/>
                  </a:cubicBezTo>
                  <a:lnTo>
                    <a:pt x="2842511" y="3276841"/>
                  </a:lnTo>
                  <a:lnTo>
                    <a:pt x="2823691" y="3292368"/>
                  </a:lnTo>
                  <a:cubicBezTo>
                    <a:pt x="2789213" y="3315661"/>
                    <a:pt x="2747650" y="3329261"/>
                    <a:pt x="2702910" y="3329262"/>
                  </a:cubicBezTo>
                  <a:lnTo>
                    <a:pt x="1046726" y="3329262"/>
                  </a:lnTo>
                  <a:cubicBezTo>
                    <a:pt x="987073" y="3329262"/>
                    <a:pt x="933067" y="3305083"/>
                    <a:pt x="893974" y="3265990"/>
                  </a:cubicBezTo>
                  <a:lnTo>
                    <a:pt x="883550" y="3250529"/>
                  </a:lnTo>
                  <a:lnTo>
                    <a:pt x="882566" y="3249619"/>
                  </a:lnTo>
                  <a:cubicBezTo>
                    <a:pt x="873042" y="3238879"/>
                    <a:pt x="864454" y="3227025"/>
                    <a:pt x="856997" y="3214110"/>
                  </a:cubicBezTo>
                  <a:lnTo>
                    <a:pt x="28905" y="1779812"/>
                  </a:lnTo>
                  <a:cubicBezTo>
                    <a:pt x="10263" y="1747524"/>
                    <a:pt x="904" y="1712423"/>
                    <a:pt x="0" y="1677601"/>
                  </a:cubicBezTo>
                  <a:lnTo>
                    <a:pt x="2825" y="1647714"/>
                  </a:lnTo>
                  <a:lnTo>
                    <a:pt x="1647" y="1630828"/>
                  </a:lnTo>
                  <a:cubicBezTo>
                    <a:pt x="5103" y="1602980"/>
                    <a:pt x="14075" y="1575349"/>
                    <a:pt x="28988" y="1549518"/>
                  </a:cubicBezTo>
                  <a:close/>
                </a:path>
              </a:pathLst>
            </a:custGeom>
            <a:solidFill>
              <a:srgbClr val="ED7D31"/>
            </a:solidFill>
            <a:ln>
              <a:noFill/>
            </a:ln>
            <a:effectLst>
              <a:outerShdw blurRad="381000" dist="381000" dir="750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p>
          </p:txBody>
        </p:sp>
        <p:sp>
          <p:nvSpPr>
            <p:cNvPr id="27" name="任意多边形 26"/>
            <p:cNvSpPr/>
            <p:nvPr/>
          </p:nvSpPr>
          <p:spPr>
            <a:xfrm rot="9000000">
              <a:off x="5759027" y="1579033"/>
              <a:ext cx="1689100" cy="1640840"/>
            </a:xfrm>
            <a:custGeom>
              <a:avLst/>
              <a:gdLst>
                <a:gd name="connsiteX0" fmla="*/ 28988 w 3761891"/>
                <a:gd name="connsiteY0" fmla="*/ 1549518 h 3329262"/>
                <a:gd name="connsiteX1" fmla="*/ 857080 w 3761891"/>
                <a:gd name="connsiteY1" fmla="*/ 115221 h 3329262"/>
                <a:gd name="connsiteX2" fmla="*/ 913826 w 3761891"/>
                <a:gd name="connsiteY2" fmla="*/ 50888 h 3329262"/>
                <a:gd name="connsiteX3" fmla="*/ 929030 w 3761891"/>
                <a:gd name="connsiteY3" fmla="*/ 43468 h 3329262"/>
                <a:gd name="connsiteX4" fmla="*/ 953509 w 3761891"/>
                <a:gd name="connsiteY4" fmla="*/ 26073 h 3329262"/>
                <a:gd name="connsiteX5" fmla="*/ 1056478 w 3761891"/>
                <a:gd name="connsiteY5" fmla="*/ 0 h 3329262"/>
                <a:gd name="connsiteX6" fmla="*/ 2712663 w 3761891"/>
                <a:gd name="connsiteY6" fmla="*/ 0 h 3329262"/>
                <a:gd name="connsiteX7" fmla="*/ 2796749 w 3761891"/>
                <a:gd name="connsiteY7" fmla="*/ 16976 h 3329262"/>
                <a:gd name="connsiteX8" fmla="*/ 2821386 w 3761891"/>
                <a:gd name="connsiteY8" fmla="*/ 33587 h 3329262"/>
                <a:gd name="connsiteX9" fmla="*/ 2848078 w 3761891"/>
                <a:gd name="connsiteY9" fmla="*/ 46612 h 3329262"/>
                <a:gd name="connsiteX10" fmla="*/ 2904822 w 3761891"/>
                <a:gd name="connsiteY10" fmla="*/ 110945 h 3329262"/>
                <a:gd name="connsiteX11" fmla="*/ 3732914 w 3761891"/>
                <a:gd name="connsiteY11" fmla="*/ 1545242 h 3329262"/>
                <a:gd name="connsiteX12" fmla="*/ 3761354 w 3761891"/>
                <a:gd name="connsiteY12" fmla="*/ 1668288 h 3329262"/>
                <a:gd name="connsiteX13" fmla="*/ 3759241 w 3761891"/>
                <a:gd name="connsiteY13" fmla="*/ 1680884 h 3329262"/>
                <a:gd name="connsiteX14" fmla="*/ 3760171 w 3761891"/>
                <a:gd name="connsiteY14" fmla="*/ 1694227 h 3329262"/>
                <a:gd name="connsiteX15" fmla="*/ 3732830 w 3761891"/>
                <a:gd name="connsiteY15" fmla="*/ 1775536 h 3329262"/>
                <a:gd name="connsiteX16" fmla="*/ 2904738 w 3761891"/>
                <a:gd name="connsiteY16" fmla="*/ 3209833 h 3329262"/>
                <a:gd name="connsiteX17" fmla="*/ 2847993 w 3761891"/>
                <a:gd name="connsiteY17" fmla="*/ 3274166 h 3329262"/>
                <a:gd name="connsiteX18" fmla="*/ 2842511 w 3761891"/>
                <a:gd name="connsiteY18" fmla="*/ 3276841 h 3329262"/>
                <a:gd name="connsiteX19" fmla="*/ 2823691 w 3761891"/>
                <a:gd name="connsiteY19" fmla="*/ 3292368 h 3329262"/>
                <a:gd name="connsiteX20" fmla="*/ 2702910 w 3761891"/>
                <a:gd name="connsiteY20" fmla="*/ 3329262 h 3329262"/>
                <a:gd name="connsiteX21" fmla="*/ 1046726 w 3761891"/>
                <a:gd name="connsiteY21" fmla="*/ 3329262 h 3329262"/>
                <a:gd name="connsiteX22" fmla="*/ 893974 w 3761891"/>
                <a:gd name="connsiteY22" fmla="*/ 3265990 h 3329262"/>
                <a:gd name="connsiteX23" fmla="*/ 883550 w 3761891"/>
                <a:gd name="connsiteY23" fmla="*/ 3250529 h 3329262"/>
                <a:gd name="connsiteX24" fmla="*/ 882566 w 3761891"/>
                <a:gd name="connsiteY24" fmla="*/ 3249619 h 3329262"/>
                <a:gd name="connsiteX25" fmla="*/ 856997 w 3761891"/>
                <a:gd name="connsiteY25" fmla="*/ 3214110 h 3329262"/>
                <a:gd name="connsiteX26" fmla="*/ 28905 w 3761891"/>
                <a:gd name="connsiteY26" fmla="*/ 1779812 h 3329262"/>
                <a:gd name="connsiteX27" fmla="*/ 0 w 3761891"/>
                <a:gd name="connsiteY27" fmla="*/ 1677601 h 3329262"/>
                <a:gd name="connsiteX28" fmla="*/ 2825 w 3761891"/>
                <a:gd name="connsiteY28" fmla="*/ 1647714 h 3329262"/>
                <a:gd name="connsiteX29" fmla="*/ 1647 w 3761891"/>
                <a:gd name="connsiteY29" fmla="*/ 1630828 h 3329262"/>
                <a:gd name="connsiteX30" fmla="*/ 28988 w 3761891"/>
                <a:gd name="connsiteY30" fmla="*/ 1549518 h 33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891" h="3329262">
                  <a:moveTo>
                    <a:pt x="28988" y="1549518"/>
                  </a:moveTo>
                  <a:lnTo>
                    <a:pt x="857080" y="115221"/>
                  </a:lnTo>
                  <a:cubicBezTo>
                    <a:pt x="871994" y="89390"/>
                    <a:pt x="891436" y="67805"/>
                    <a:pt x="913826" y="50888"/>
                  </a:cubicBezTo>
                  <a:lnTo>
                    <a:pt x="929030" y="43468"/>
                  </a:lnTo>
                  <a:lnTo>
                    <a:pt x="953509" y="26073"/>
                  </a:lnTo>
                  <a:cubicBezTo>
                    <a:pt x="984118" y="9445"/>
                    <a:pt x="1019195" y="0"/>
                    <a:pt x="1056478" y="0"/>
                  </a:cubicBezTo>
                  <a:lnTo>
                    <a:pt x="2712663" y="0"/>
                  </a:lnTo>
                  <a:cubicBezTo>
                    <a:pt x="2742490" y="0"/>
                    <a:pt x="2770904" y="6045"/>
                    <a:pt x="2796749" y="16976"/>
                  </a:cubicBezTo>
                  <a:lnTo>
                    <a:pt x="2821386" y="33587"/>
                  </a:lnTo>
                  <a:lnTo>
                    <a:pt x="2848078" y="46612"/>
                  </a:lnTo>
                  <a:cubicBezTo>
                    <a:pt x="2870467" y="63528"/>
                    <a:pt x="2889909" y="85114"/>
                    <a:pt x="2904822" y="110945"/>
                  </a:cubicBezTo>
                  <a:lnTo>
                    <a:pt x="3732914" y="1545242"/>
                  </a:lnTo>
                  <a:cubicBezTo>
                    <a:pt x="3755284" y="1583988"/>
                    <a:pt x="3764287" y="1626784"/>
                    <a:pt x="3761354" y="1668288"/>
                  </a:cubicBezTo>
                  <a:lnTo>
                    <a:pt x="3759241" y="1680884"/>
                  </a:lnTo>
                  <a:lnTo>
                    <a:pt x="3760171" y="1694227"/>
                  </a:lnTo>
                  <a:cubicBezTo>
                    <a:pt x="3756715" y="1722074"/>
                    <a:pt x="3747743" y="1749705"/>
                    <a:pt x="3732830" y="1775536"/>
                  </a:cubicBezTo>
                  <a:lnTo>
                    <a:pt x="2904738" y="3209833"/>
                  </a:lnTo>
                  <a:cubicBezTo>
                    <a:pt x="2889824" y="3235664"/>
                    <a:pt x="2870382" y="3257249"/>
                    <a:pt x="2847993" y="3274166"/>
                  </a:cubicBezTo>
                  <a:lnTo>
                    <a:pt x="2842511" y="3276841"/>
                  </a:lnTo>
                  <a:lnTo>
                    <a:pt x="2823691" y="3292368"/>
                  </a:lnTo>
                  <a:cubicBezTo>
                    <a:pt x="2789213" y="3315661"/>
                    <a:pt x="2747650" y="3329261"/>
                    <a:pt x="2702910" y="3329262"/>
                  </a:cubicBezTo>
                  <a:lnTo>
                    <a:pt x="1046726" y="3329262"/>
                  </a:lnTo>
                  <a:cubicBezTo>
                    <a:pt x="987073" y="3329262"/>
                    <a:pt x="933067" y="3305083"/>
                    <a:pt x="893974" y="3265990"/>
                  </a:cubicBezTo>
                  <a:lnTo>
                    <a:pt x="883550" y="3250529"/>
                  </a:lnTo>
                  <a:lnTo>
                    <a:pt x="882566" y="3249619"/>
                  </a:lnTo>
                  <a:cubicBezTo>
                    <a:pt x="873042" y="3238879"/>
                    <a:pt x="864454" y="3227025"/>
                    <a:pt x="856997" y="3214110"/>
                  </a:cubicBezTo>
                  <a:lnTo>
                    <a:pt x="28905" y="1779812"/>
                  </a:lnTo>
                  <a:cubicBezTo>
                    <a:pt x="10263" y="1747524"/>
                    <a:pt x="904" y="1712423"/>
                    <a:pt x="0" y="1677601"/>
                  </a:cubicBezTo>
                  <a:lnTo>
                    <a:pt x="2825" y="1647714"/>
                  </a:lnTo>
                  <a:lnTo>
                    <a:pt x="1647" y="1630828"/>
                  </a:lnTo>
                  <a:cubicBezTo>
                    <a:pt x="5103" y="1602980"/>
                    <a:pt x="14075" y="1575349"/>
                    <a:pt x="28988" y="1549518"/>
                  </a:cubicBezTo>
                  <a:close/>
                </a:path>
              </a:pathLst>
            </a:custGeom>
            <a:solidFill>
              <a:schemeClr val="accent1">
                <a:lumMod val="40000"/>
                <a:lumOff val="60000"/>
              </a:schemeClr>
            </a:solidFill>
            <a:ln>
              <a:noFill/>
            </a:ln>
            <a:effectLst>
              <a:outerShdw blurRad="381000" dist="190500" dir="1806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5" name="任意多边形 34"/>
            <p:cNvSpPr/>
            <p:nvPr/>
          </p:nvSpPr>
          <p:spPr>
            <a:xfrm rot="9000000">
              <a:off x="6587913" y="3036147"/>
              <a:ext cx="1689100" cy="1640840"/>
            </a:xfrm>
            <a:custGeom>
              <a:avLst/>
              <a:gdLst>
                <a:gd name="connsiteX0" fmla="*/ 28988 w 3761891"/>
                <a:gd name="connsiteY0" fmla="*/ 1549518 h 3329262"/>
                <a:gd name="connsiteX1" fmla="*/ 857080 w 3761891"/>
                <a:gd name="connsiteY1" fmla="*/ 115221 h 3329262"/>
                <a:gd name="connsiteX2" fmla="*/ 913826 w 3761891"/>
                <a:gd name="connsiteY2" fmla="*/ 50888 h 3329262"/>
                <a:gd name="connsiteX3" fmla="*/ 929030 w 3761891"/>
                <a:gd name="connsiteY3" fmla="*/ 43468 h 3329262"/>
                <a:gd name="connsiteX4" fmla="*/ 953509 w 3761891"/>
                <a:gd name="connsiteY4" fmla="*/ 26073 h 3329262"/>
                <a:gd name="connsiteX5" fmla="*/ 1056478 w 3761891"/>
                <a:gd name="connsiteY5" fmla="*/ 0 h 3329262"/>
                <a:gd name="connsiteX6" fmla="*/ 2712663 w 3761891"/>
                <a:gd name="connsiteY6" fmla="*/ 0 h 3329262"/>
                <a:gd name="connsiteX7" fmla="*/ 2796749 w 3761891"/>
                <a:gd name="connsiteY7" fmla="*/ 16976 h 3329262"/>
                <a:gd name="connsiteX8" fmla="*/ 2821386 w 3761891"/>
                <a:gd name="connsiteY8" fmla="*/ 33587 h 3329262"/>
                <a:gd name="connsiteX9" fmla="*/ 2848078 w 3761891"/>
                <a:gd name="connsiteY9" fmla="*/ 46612 h 3329262"/>
                <a:gd name="connsiteX10" fmla="*/ 2904822 w 3761891"/>
                <a:gd name="connsiteY10" fmla="*/ 110945 h 3329262"/>
                <a:gd name="connsiteX11" fmla="*/ 3732914 w 3761891"/>
                <a:gd name="connsiteY11" fmla="*/ 1545242 h 3329262"/>
                <a:gd name="connsiteX12" fmla="*/ 3761354 w 3761891"/>
                <a:gd name="connsiteY12" fmla="*/ 1668288 h 3329262"/>
                <a:gd name="connsiteX13" fmla="*/ 3759241 w 3761891"/>
                <a:gd name="connsiteY13" fmla="*/ 1680884 h 3329262"/>
                <a:gd name="connsiteX14" fmla="*/ 3760171 w 3761891"/>
                <a:gd name="connsiteY14" fmla="*/ 1694227 h 3329262"/>
                <a:gd name="connsiteX15" fmla="*/ 3732830 w 3761891"/>
                <a:gd name="connsiteY15" fmla="*/ 1775536 h 3329262"/>
                <a:gd name="connsiteX16" fmla="*/ 2904738 w 3761891"/>
                <a:gd name="connsiteY16" fmla="*/ 3209833 h 3329262"/>
                <a:gd name="connsiteX17" fmla="*/ 2847993 w 3761891"/>
                <a:gd name="connsiteY17" fmla="*/ 3274166 h 3329262"/>
                <a:gd name="connsiteX18" fmla="*/ 2842511 w 3761891"/>
                <a:gd name="connsiteY18" fmla="*/ 3276841 h 3329262"/>
                <a:gd name="connsiteX19" fmla="*/ 2823691 w 3761891"/>
                <a:gd name="connsiteY19" fmla="*/ 3292368 h 3329262"/>
                <a:gd name="connsiteX20" fmla="*/ 2702910 w 3761891"/>
                <a:gd name="connsiteY20" fmla="*/ 3329262 h 3329262"/>
                <a:gd name="connsiteX21" fmla="*/ 1046726 w 3761891"/>
                <a:gd name="connsiteY21" fmla="*/ 3329262 h 3329262"/>
                <a:gd name="connsiteX22" fmla="*/ 893974 w 3761891"/>
                <a:gd name="connsiteY22" fmla="*/ 3265990 h 3329262"/>
                <a:gd name="connsiteX23" fmla="*/ 883550 w 3761891"/>
                <a:gd name="connsiteY23" fmla="*/ 3250529 h 3329262"/>
                <a:gd name="connsiteX24" fmla="*/ 882566 w 3761891"/>
                <a:gd name="connsiteY24" fmla="*/ 3249619 h 3329262"/>
                <a:gd name="connsiteX25" fmla="*/ 856997 w 3761891"/>
                <a:gd name="connsiteY25" fmla="*/ 3214110 h 3329262"/>
                <a:gd name="connsiteX26" fmla="*/ 28905 w 3761891"/>
                <a:gd name="connsiteY26" fmla="*/ 1779812 h 3329262"/>
                <a:gd name="connsiteX27" fmla="*/ 0 w 3761891"/>
                <a:gd name="connsiteY27" fmla="*/ 1677601 h 3329262"/>
                <a:gd name="connsiteX28" fmla="*/ 2825 w 3761891"/>
                <a:gd name="connsiteY28" fmla="*/ 1647714 h 3329262"/>
                <a:gd name="connsiteX29" fmla="*/ 1647 w 3761891"/>
                <a:gd name="connsiteY29" fmla="*/ 1630828 h 3329262"/>
                <a:gd name="connsiteX30" fmla="*/ 28988 w 3761891"/>
                <a:gd name="connsiteY30" fmla="*/ 1549518 h 33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891" h="3329262">
                  <a:moveTo>
                    <a:pt x="28988" y="1549518"/>
                  </a:moveTo>
                  <a:lnTo>
                    <a:pt x="857080" y="115221"/>
                  </a:lnTo>
                  <a:cubicBezTo>
                    <a:pt x="871994" y="89390"/>
                    <a:pt x="891436" y="67805"/>
                    <a:pt x="913826" y="50888"/>
                  </a:cubicBezTo>
                  <a:lnTo>
                    <a:pt x="929030" y="43468"/>
                  </a:lnTo>
                  <a:lnTo>
                    <a:pt x="953509" y="26073"/>
                  </a:lnTo>
                  <a:cubicBezTo>
                    <a:pt x="984118" y="9445"/>
                    <a:pt x="1019195" y="0"/>
                    <a:pt x="1056478" y="0"/>
                  </a:cubicBezTo>
                  <a:lnTo>
                    <a:pt x="2712663" y="0"/>
                  </a:lnTo>
                  <a:cubicBezTo>
                    <a:pt x="2742490" y="0"/>
                    <a:pt x="2770904" y="6045"/>
                    <a:pt x="2796749" y="16976"/>
                  </a:cubicBezTo>
                  <a:lnTo>
                    <a:pt x="2821386" y="33587"/>
                  </a:lnTo>
                  <a:lnTo>
                    <a:pt x="2848078" y="46612"/>
                  </a:lnTo>
                  <a:cubicBezTo>
                    <a:pt x="2870467" y="63528"/>
                    <a:pt x="2889909" y="85114"/>
                    <a:pt x="2904822" y="110945"/>
                  </a:cubicBezTo>
                  <a:lnTo>
                    <a:pt x="3732914" y="1545242"/>
                  </a:lnTo>
                  <a:cubicBezTo>
                    <a:pt x="3755284" y="1583988"/>
                    <a:pt x="3764287" y="1626784"/>
                    <a:pt x="3761354" y="1668288"/>
                  </a:cubicBezTo>
                  <a:lnTo>
                    <a:pt x="3759241" y="1680884"/>
                  </a:lnTo>
                  <a:lnTo>
                    <a:pt x="3760171" y="1694227"/>
                  </a:lnTo>
                  <a:cubicBezTo>
                    <a:pt x="3756715" y="1722074"/>
                    <a:pt x="3747743" y="1749705"/>
                    <a:pt x="3732830" y="1775536"/>
                  </a:cubicBezTo>
                  <a:lnTo>
                    <a:pt x="2904738" y="3209833"/>
                  </a:lnTo>
                  <a:cubicBezTo>
                    <a:pt x="2889824" y="3235664"/>
                    <a:pt x="2870382" y="3257249"/>
                    <a:pt x="2847993" y="3274166"/>
                  </a:cubicBezTo>
                  <a:lnTo>
                    <a:pt x="2842511" y="3276841"/>
                  </a:lnTo>
                  <a:lnTo>
                    <a:pt x="2823691" y="3292368"/>
                  </a:lnTo>
                  <a:cubicBezTo>
                    <a:pt x="2789213" y="3315661"/>
                    <a:pt x="2747650" y="3329261"/>
                    <a:pt x="2702910" y="3329262"/>
                  </a:cubicBezTo>
                  <a:lnTo>
                    <a:pt x="1046726" y="3329262"/>
                  </a:lnTo>
                  <a:cubicBezTo>
                    <a:pt x="987073" y="3329262"/>
                    <a:pt x="933067" y="3305083"/>
                    <a:pt x="893974" y="3265990"/>
                  </a:cubicBezTo>
                  <a:lnTo>
                    <a:pt x="883550" y="3250529"/>
                  </a:lnTo>
                  <a:lnTo>
                    <a:pt x="882566" y="3249619"/>
                  </a:lnTo>
                  <a:cubicBezTo>
                    <a:pt x="873042" y="3238879"/>
                    <a:pt x="864454" y="3227025"/>
                    <a:pt x="856997" y="3214110"/>
                  </a:cubicBezTo>
                  <a:lnTo>
                    <a:pt x="28905" y="1779812"/>
                  </a:lnTo>
                  <a:cubicBezTo>
                    <a:pt x="10263" y="1747524"/>
                    <a:pt x="904" y="1712423"/>
                    <a:pt x="0" y="1677601"/>
                  </a:cubicBezTo>
                  <a:lnTo>
                    <a:pt x="2825" y="1647714"/>
                  </a:lnTo>
                  <a:lnTo>
                    <a:pt x="1647" y="1630828"/>
                  </a:lnTo>
                  <a:cubicBezTo>
                    <a:pt x="5103" y="1602980"/>
                    <a:pt x="14075" y="1575349"/>
                    <a:pt x="28988" y="1549518"/>
                  </a:cubicBezTo>
                  <a:close/>
                </a:path>
              </a:pathLst>
            </a:custGeom>
            <a:solidFill>
              <a:srgbClr val="ED7D31"/>
            </a:solidFill>
            <a:ln>
              <a:noFill/>
            </a:ln>
            <a:effectLst>
              <a:outerShdw blurRad="381000" dist="342900" dir="372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dirty="0"/>
            </a:p>
          </p:txBody>
        </p:sp>
        <p:sp>
          <p:nvSpPr>
            <p:cNvPr id="41" name="任意多边形 40"/>
            <p:cNvSpPr/>
            <p:nvPr/>
          </p:nvSpPr>
          <p:spPr>
            <a:xfrm rot="9000000">
              <a:off x="5845387" y="4421293"/>
              <a:ext cx="1689100" cy="1640840"/>
            </a:xfrm>
            <a:custGeom>
              <a:avLst/>
              <a:gdLst>
                <a:gd name="connsiteX0" fmla="*/ 28988 w 3761891"/>
                <a:gd name="connsiteY0" fmla="*/ 1549518 h 3329262"/>
                <a:gd name="connsiteX1" fmla="*/ 857080 w 3761891"/>
                <a:gd name="connsiteY1" fmla="*/ 115221 h 3329262"/>
                <a:gd name="connsiteX2" fmla="*/ 913826 w 3761891"/>
                <a:gd name="connsiteY2" fmla="*/ 50888 h 3329262"/>
                <a:gd name="connsiteX3" fmla="*/ 929030 w 3761891"/>
                <a:gd name="connsiteY3" fmla="*/ 43468 h 3329262"/>
                <a:gd name="connsiteX4" fmla="*/ 953509 w 3761891"/>
                <a:gd name="connsiteY4" fmla="*/ 26073 h 3329262"/>
                <a:gd name="connsiteX5" fmla="*/ 1056478 w 3761891"/>
                <a:gd name="connsiteY5" fmla="*/ 0 h 3329262"/>
                <a:gd name="connsiteX6" fmla="*/ 2712663 w 3761891"/>
                <a:gd name="connsiteY6" fmla="*/ 0 h 3329262"/>
                <a:gd name="connsiteX7" fmla="*/ 2796749 w 3761891"/>
                <a:gd name="connsiteY7" fmla="*/ 16976 h 3329262"/>
                <a:gd name="connsiteX8" fmla="*/ 2821386 w 3761891"/>
                <a:gd name="connsiteY8" fmla="*/ 33587 h 3329262"/>
                <a:gd name="connsiteX9" fmla="*/ 2848078 w 3761891"/>
                <a:gd name="connsiteY9" fmla="*/ 46612 h 3329262"/>
                <a:gd name="connsiteX10" fmla="*/ 2904822 w 3761891"/>
                <a:gd name="connsiteY10" fmla="*/ 110945 h 3329262"/>
                <a:gd name="connsiteX11" fmla="*/ 3732914 w 3761891"/>
                <a:gd name="connsiteY11" fmla="*/ 1545242 h 3329262"/>
                <a:gd name="connsiteX12" fmla="*/ 3761354 w 3761891"/>
                <a:gd name="connsiteY12" fmla="*/ 1668288 h 3329262"/>
                <a:gd name="connsiteX13" fmla="*/ 3759241 w 3761891"/>
                <a:gd name="connsiteY13" fmla="*/ 1680884 h 3329262"/>
                <a:gd name="connsiteX14" fmla="*/ 3760171 w 3761891"/>
                <a:gd name="connsiteY14" fmla="*/ 1694227 h 3329262"/>
                <a:gd name="connsiteX15" fmla="*/ 3732830 w 3761891"/>
                <a:gd name="connsiteY15" fmla="*/ 1775536 h 3329262"/>
                <a:gd name="connsiteX16" fmla="*/ 2904738 w 3761891"/>
                <a:gd name="connsiteY16" fmla="*/ 3209833 h 3329262"/>
                <a:gd name="connsiteX17" fmla="*/ 2847993 w 3761891"/>
                <a:gd name="connsiteY17" fmla="*/ 3274166 h 3329262"/>
                <a:gd name="connsiteX18" fmla="*/ 2842511 w 3761891"/>
                <a:gd name="connsiteY18" fmla="*/ 3276841 h 3329262"/>
                <a:gd name="connsiteX19" fmla="*/ 2823691 w 3761891"/>
                <a:gd name="connsiteY19" fmla="*/ 3292368 h 3329262"/>
                <a:gd name="connsiteX20" fmla="*/ 2702910 w 3761891"/>
                <a:gd name="connsiteY20" fmla="*/ 3329262 h 3329262"/>
                <a:gd name="connsiteX21" fmla="*/ 1046726 w 3761891"/>
                <a:gd name="connsiteY21" fmla="*/ 3329262 h 3329262"/>
                <a:gd name="connsiteX22" fmla="*/ 893974 w 3761891"/>
                <a:gd name="connsiteY22" fmla="*/ 3265990 h 3329262"/>
                <a:gd name="connsiteX23" fmla="*/ 883550 w 3761891"/>
                <a:gd name="connsiteY23" fmla="*/ 3250529 h 3329262"/>
                <a:gd name="connsiteX24" fmla="*/ 882566 w 3761891"/>
                <a:gd name="connsiteY24" fmla="*/ 3249619 h 3329262"/>
                <a:gd name="connsiteX25" fmla="*/ 856997 w 3761891"/>
                <a:gd name="connsiteY25" fmla="*/ 3214110 h 3329262"/>
                <a:gd name="connsiteX26" fmla="*/ 28905 w 3761891"/>
                <a:gd name="connsiteY26" fmla="*/ 1779812 h 3329262"/>
                <a:gd name="connsiteX27" fmla="*/ 0 w 3761891"/>
                <a:gd name="connsiteY27" fmla="*/ 1677601 h 3329262"/>
                <a:gd name="connsiteX28" fmla="*/ 2825 w 3761891"/>
                <a:gd name="connsiteY28" fmla="*/ 1647714 h 3329262"/>
                <a:gd name="connsiteX29" fmla="*/ 1647 w 3761891"/>
                <a:gd name="connsiteY29" fmla="*/ 1630828 h 3329262"/>
                <a:gd name="connsiteX30" fmla="*/ 28988 w 3761891"/>
                <a:gd name="connsiteY30" fmla="*/ 1549518 h 33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891" h="3329262">
                  <a:moveTo>
                    <a:pt x="28988" y="1549518"/>
                  </a:moveTo>
                  <a:lnTo>
                    <a:pt x="857080" y="115221"/>
                  </a:lnTo>
                  <a:cubicBezTo>
                    <a:pt x="871994" y="89390"/>
                    <a:pt x="891436" y="67805"/>
                    <a:pt x="913826" y="50888"/>
                  </a:cubicBezTo>
                  <a:lnTo>
                    <a:pt x="929030" y="43468"/>
                  </a:lnTo>
                  <a:lnTo>
                    <a:pt x="953509" y="26073"/>
                  </a:lnTo>
                  <a:cubicBezTo>
                    <a:pt x="984118" y="9445"/>
                    <a:pt x="1019195" y="0"/>
                    <a:pt x="1056478" y="0"/>
                  </a:cubicBezTo>
                  <a:lnTo>
                    <a:pt x="2712663" y="0"/>
                  </a:lnTo>
                  <a:cubicBezTo>
                    <a:pt x="2742490" y="0"/>
                    <a:pt x="2770904" y="6045"/>
                    <a:pt x="2796749" y="16976"/>
                  </a:cubicBezTo>
                  <a:lnTo>
                    <a:pt x="2821386" y="33587"/>
                  </a:lnTo>
                  <a:lnTo>
                    <a:pt x="2848078" y="46612"/>
                  </a:lnTo>
                  <a:cubicBezTo>
                    <a:pt x="2870467" y="63528"/>
                    <a:pt x="2889909" y="85114"/>
                    <a:pt x="2904822" y="110945"/>
                  </a:cubicBezTo>
                  <a:lnTo>
                    <a:pt x="3732914" y="1545242"/>
                  </a:lnTo>
                  <a:cubicBezTo>
                    <a:pt x="3755284" y="1583988"/>
                    <a:pt x="3764287" y="1626784"/>
                    <a:pt x="3761354" y="1668288"/>
                  </a:cubicBezTo>
                  <a:lnTo>
                    <a:pt x="3759241" y="1680884"/>
                  </a:lnTo>
                  <a:lnTo>
                    <a:pt x="3760171" y="1694227"/>
                  </a:lnTo>
                  <a:cubicBezTo>
                    <a:pt x="3756715" y="1722074"/>
                    <a:pt x="3747743" y="1749705"/>
                    <a:pt x="3732830" y="1775536"/>
                  </a:cubicBezTo>
                  <a:lnTo>
                    <a:pt x="2904738" y="3209833"/>
                  </a:lnTo>
                  <a:cubicBezTo>
                    <a:pt x="2889824" y="3235664"/>
                    <a:pt x="2870382" y="3257249"/>
                    <a:pt x="2847993" y="3274166"/>
                  </a:cubicBezTo>
                  <a:lnTo>
                    <a:pt x="2842511" y="3276841"/>
                  </a:lnTo>
                  <a:lnTo>
                    <a:pt x="2823691" y="3292368"/>
                  </a:lnTo>
                  <a:cubicBezTo>
                    <a:pt x="2789213" y="3315661"/>
                    <a:pt x="2747650" y="3329261"/>
                    <a:pt x="2702910" y="3329262"/>
                  </a:cubicBezTo>
                  <a:lnTo>
                    <a:pt x="1046726" y="3329262"/>
                  </a:lnTo>
                  <a:cubicBezTo>
                    <a:pt x="987073" y="3329262"/>
                    <a:pt x="933067" y="3305083"/>
                    <a:pt x="893974" y="3265990"/>
                  </a:cubicBezTo>
                  <a:lnTo>
                    <a:pt x="883550" y="3250529"/>
                  </a:lnTo>
                  <a:lnTo>
                    <a:pt x="882566" y="3249619"/>
                  </a:lnTo>
                  <a:cubicBezTo>
                    <a:pt x="873042" y="3238879"/>
                    <a:pt x="864454" y="3227025"/>
                    <a:pt x="856997" y="3214110"/>
                  </a:cubicBezTo>
                  <a:lnTo>
                    <a:pt x="28905" y="1779812"/>
                  </a:lnTo>
                  <a:cubicBezTo>
                    <a:pt x="10263" y="1747524"/>
                    <a:pt x="904" y="1712423"/>
                    <a:pt x="0" y="1677601"/>
                  </a:cubicBezTo>
                  <a:lnTo>
                    <a:pt x="2825" y="1647714"/>
                  </a:lnTo>
                  <a:lnTo>
                    <a:pt x="1647" y="1630828"/>
                  </a:lnTo>
                  <a:cubicBezTo>
                    <a:pt x="5103" y="1602980"/>
                    <a:pt x="14075" y="1575349"/>
                    <a:pt x="28988" y="1549518"/>
                  </a:cubicBezTo>
                  <a:close/>
                </a:path>
              </a:pathLst>
            </a:custGeom>
            <a:solidFill>
              <a:schemeClr val="accent1">
                <a:lumMod val="40000"/>
                <a:lumOff val="60000"/>
              </a:schemeClr>
            </a:solidFill>
            <a:ln>
              <a:noFill/>
            </a:ln>
            <a:effectLst>
              <a:outerShdw blurRad="381000" dist="381000" dir="750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47" name="任意多边形 46"/>
            <p:cNvSpPr/>
            <p:nvPr/>
          </p:nvSpPr>
          <p:spPr>
            <a:xfrm rot="9000000">
              <a:off x="4301067" y="4378113"/>
              <a:ext cx="1689100" cy="1640840"/>
            </a:xfrm>
            <a:custGeom>
              <a:avLst/>
              <a:gdLst>
                <a:gd name="connsiteX0" fmla="*/ 28988 w 3761891"/>
                <a:gd name="connsiteY0" fmla="*/ 1549518 h 3329262"/>
                <a:gd name="connsiteX1" fmla="*/ 857080 w 3761891"/>
                <a:gd name="connsiteY1" fmla="*/ 115221 h 3329262"/>
                <a:gd name="connsiteX2" fmla="*/ 913826 w 3761891"/>
                <a:gd name="connsiteY2" fmla="*/ 50888 h 3329262"/>
                <a:gd name="connsiteX3" fmla="*/ 929030 w 3761891"/>
                <a:gd name="connsiteY3" fmla="*/ 43468 h 3329262"/>
                <a:gd name="connsiteX4" fmla="*/ 953509 w 3761891"/>
                <a:gd name="connsiteY4" fmla="*/ 26073 h 3329262"/>
                <a:gd name="connsiteX5" fmla="*/ 1056478 w 3761891"/>
                <a:gd name="connsiteY5" fmla="*/ 0 h 3329262"/>
                <a:gd name="connsiteX6" fmla="*/ 2712663 w 3761891"/>
                <a:gd name="connsiteY6" fmla="*/ 0 h 3329262"/>
                <a:gd name="connsiteX7" fmla="*/ 2796749 w 3761891"/>
                <a:gd name="connsiteY7" fmla="*/ 16976 h 3329262"/>
                <a:gd name="connsiteX8" fmla="*/ 2821386 w 3761891"/>
                <a:gd name="connsiteY8" fmla="*/ 33587 h 3329262"/>
                <a:gd name="connsiteX9" fmla="*/ 2848078 w 3761891"/>
                <a:gd name="connsiteY9" fmla="*/ 46612 h 3329262"/>
                <a:gd name="connsiteX10" fmla="*/ 2904822 w 3761891"/>
                <a:gd name="connsiteY10" fmla="*/ 110945 h 3329262"/>
                <a:gd name="connsiteX11" fmla="*/ 3732914 w 3761891"/>
                <a:gd name="connsiteY11" fmla="*/ 1545242 h 3329262"/>
                <a:gd name="connsiteX12" fmla="*/ 3761354 w 3761891"/>
                <a:gd name="connsiteY12" fmla="*/ 1668288 h 3329262"/>
                <a:gd name="connsiteX13" fmla="*/ 3759241 w 3761891"/>
                <a:gd name="connsiteY13" fmla="*/ 1680884 h 3329262"/>
                <a:gd name="connsiteX14" fmla="*/ 3760171 w 3761891"/>
                <a:gd name="connsiteY14" fmla="*/ 1694227 h 3329262"/>
                <a:gd name="connsiteX15" fmla="*/ 3732830 w 3761891"/>
                <a:gd name="connsiteY15" fmla="*/ 1775536 h 3329262"/>
                <a:gd name="connsiteX16" fmla="*/ 2904738 w 3761891"/>
                <a:gd name="connsiteY16" fmla="*/ 3209833 h 3329262"/>
                <a:gd name="connsiteX17" fmla="*/ 2847993 w 3761891"/>
                <a:gd name="connsiteY17" fmla="*/ 3274166 h 3329262"/>
                <a:gd name="connsiteX18" fmla="*/ 2842511 w 3761891"/>
                <a:gd name="connsiteY18" fmla="*/ 3276841 h 3329262"/>
                <a:gd name="connsiteX19" fmla="*/ 2823691 w 3761891"/>
                <a:gd name="connsiteY19" fmla="*/ 3292368 h 3329262"/>
                <a:gd name="connsiteX20" fmla="*/ 2702910 w 3761891"/>
                <a:gd name="connsiteY20" fmla="*/ 3329262 h 3329262"/>
                <a:gd name="connsiteX21" fmla="*/ 1046726 w 3761891"/>
                <a:gd name="connsiteY21" fmla="*/ 3329262 h 3329262"/>
                <a:gd name="connsiteX22" fmla="*/ 893974 w 3761891"/>
                <a:gd name="connsiteY22" fmla="*/ 3265990 h 3329262"/>
                <a:gd name="connsiteX23" fmla="*/ 883550 w 3761891"/>
                <a:gd name="connsiteY23" fmla="*/ 3250529 h 3329262"/>
                <a:gd name="connsiteX24" fmla="*/ 882566 w 3761891"/>
                <a:gd name="connsiteY24" fmla="*/ 3249619 h 3329262"/>
                <a:gd name="connsiteX25" fmla="*/ 856997 w 3761891"/>
                <a:gd name="connsiteY25" fmla="*/ 3214110 h 3329262"/>
                <a:gd name="connsiteX26" fmla="*/ 28905 w 3761891"/>
                <a:gd name="connsiteY26" fmla="*/ 1779812 h 3329262"/>
                <a:gd name="connsiteX27" fmla="*/ 0 w 3761891"/>
                <a:gd name="connsiteY27" fmla="*/ 1677601 h 3329262"/>
                <a:gd name="connsiteX28" fmla="*/ 2825 w 3761891"/>
                <a:gd name="connsiteY28" fmla="*/ 1647714 h 3329262"/>
                <a:gd name="connsiteX29" fmla="*/ 1647 w 3761891"/>
                <a:gd name="connsiteY29" fmla="*/ 1630828 h 3329262"/>
                <a:gd name="connsiteX30" fmla="*/ 28988 w 3761891"/>
                <a:gd name="connsiteY30" fmla="*/ 1549518 h 33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891" h="3329262">
                  <a:moveTo>
                    <a:pt x="28988" y="1549518"/>
                  </a:moveTo>
                  <a:lnTo>
                    <a:pt x="857080" y="115221"/>
                  </a:lnTo>
                  <a:cubicBezTo>
                    <a:pt x="871994" y="89390"/>
                    <a:pt x="891436" y="67805"/>
                    <a:pt x="913826" y="50888"/>
                  </a:cubicBezTo>
                  <a:lnTo>
                    <a:pt x="929030" y="43468"/>
                  </a:lnTo>
                  <a:lnTo>
                    <a:pt x="953509" y="26073"/>
                  </a:lnTo>
                  <a:cubicBezTo>
                    <a:pt x="984118" y="9445"/>
                    <a:pt x="1019195" y="0"/>
                    <a:pt x="1056478" y="0"/>
                  </a:cubicBezTo>
                  <a:lnTo>
                    <a:pt x="2712663" y="0"/>
                  </a:lnTo>
                  <a:cubicBezTo>
                    <a:pt x="2742490" y="0"/>
                    <a:pt x="2770904" y="6045"/>
                    <a:pt x="2796749" y="16976"/>
                  </a:cubicBezTo>
                  <a:lnTo>
                    <a:pt x="2821386" y="33587"/>
                  </a:lnTo>
                  <a:lnTo>
                    <a:pt x="2848078" y="46612"/>
                  </a:lnTo>
                  <a:cubicBezTo>
                    <a:pt x="2870467" y="63528"/>
                    <a:pt x="2889909" y="85114"/>
                    <a:pt x="2904822" y="110945"/>
                  </a:cubicBezTo>
                  <a:lnTo>
                    <a:pt x="3732914" y="1545242"/>
                  </a:lnTo>
                  <a:cubicBezTo>
                    <a:pt x="3755284" y="1583988"/>
                    <a:pt x="3764287" y="1626784"/>
                    <a:pt x="3761354" y="1668288"/>
                  </a:cubicBezTo>
                  <a:lnTo>
                    <a:pt x="3759241" y="1680884"/>
                  </a:lnTo>
                  <a:lnTo>
                    <a:pt x="3760171" y="1694227"/>
                  </a:lnTo>
                  <a:cubicBezTo>
                    <a:pt x="3756715" y="1722074"/>
                    <a:pt x="3747743" y="1749705"/>
                    <a:pt x="3732830" y="1775536"/>
                  </a:cubicBezTo>
                  <a:lnTo>
                    <a:pt x="2904738" y="3209833"/>
                  </a:lnTo>
                  <a:cubicBezTo>
                    <a:pt x="2889824" y="3235664"/>
                    <a:pt x="2870382" y="3257249"/>
                    <a:pt x="2847993" y="3274166"/>
                  </a:cubicBezTo>
                  <a:lnTo>
                    <a:pt x="2842511" y="3276841"/>
                  </a:lnTo>
                  <a:lnTo>
                    <a:pt x="2823691" y="3292368"/>
                  </a:lnTo>
                  <a:cubicBezTo>
                    <a:pt x="2789213" y="3315661"/>
                    <a:pt x="2747650" y="3329261"/>
                    <a:pt x="2702910" y="3329262"/>
                  </a:cubicBezTo>
                  <a:lnTo>
                    <a:pt x="1046726" y="3329262"/>
                  </a:lnTo>
                  <a:cubicBezTo>
                    <a:pt x="987073" y="3329262"/>
                    <a:pt x="933067" y="3305083"/>
                    <a:pt x="893974" y="3265990"/>
                  </a:cubicBezTo>
                  <a:lnTo>
                    <a:pt x="883550" y="3250529"/>
                  </a:lnTo>
                  <a:lnTo>
                    <a:pt x="882566" y="3249619"/>
                  </a:lnTo>
                  <a:cubicBezTo>
                    <a:pt x="873042" y="3238879"/>
                    <a:pt x="864454" y="3227025"/>
                    <a:pt x="856997" y="3214110"/>
                  </a:cubicBezTo>
                  <a:lnTo>
                    <a:pt x="28905" y="1779812"/>
                  </a:lnTo>
                  <a:cubicBezTo>
                    <a:pt x="10263" y="1747524"/>
                    <a:pt x="904" y="1712423"/>
                    <a:pt x="0" y="1677601"/>
                  </a:cubicBezTo>
                  <a:lnTo>
                    <a:pt x="2825" y="1647714"/>
                  </a:lnTo>
                  <a:lnTo>
                    <a:pt x="1647" y="1630828"/>
                  </a:lnTo>
                  <a:cubicBezTo>
                    <a:pt x="5103" y="1602980"/>
                    <a:pt x="14075" y="1575349"/>
                    <a:pt x="28988" y="1549518"/>
                  </a:cubicBezTo>
                  <a:close/>
                </a:path>
              </a:pathLst>
            </a:custGeom>
            <a:solidFill>
              <a:srgbClr val="ED7D31"/>
            </a:solidFill>
            <a:ln>
              <a:noFill/>
            </a:ln>
            <a:effectLst>
              <a:outerShdw blurRad="381000" dist="330200" dir="834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任意多边形 49"/>
            <p:cNvSpPr/>
            <p:nvPr/>
          </p:nvSpPr>
          <p:spPr>
            <a:xfrm rot="9000000">
              <a:off x="3498427" y="2921000"/>
              <a:ext cx="1689100" cy="1640840"/>
            </a:xfrm>
            <a:custGeom>
              <a:avLst/>
              <a:gdLst>
                <a:gd name="connsiteX0" fmla="*/ 28988 w 3761891"/>
                <a:gd name="connsiteY0" fmla="*/ 1549518 h 3329262"/>
                <a:gd name="connsiteX1" fmla="*/ 857080 w 3761891"/>
                <a:gd name="connsiteY1" fmla="*/ 115221 h 3329262"/>
                <a:gd name="connsiteX2" fmla="*/ 913826 w 3761891"/>
                <a:gd name="connsiteY2" fmla="*/ 50888 h 3329262"/>
                <a:gd name="connsiteX3" fmla="*/ 929030 w 3761891"/>
                <a:gd name="connsiteY3" fmla="*/ 43468 h 3329262"/>
                <a:gd name="connsiteX4" fmla="*/ 953509 w 3761891"/>
                <a:gd name="connsiteY4" fmla="*/ 26073 h 3329262"/>
                <a:gd name="connsiteX5" fmla="*/ 1056478 w 3761891"/>
                <a:gd name="connsiteY5" fmla="*/ 0 h 3329262"/>
                <a:gd name="connsiteX6" fmla="*/ 2712663 w 3761891"/>
                <a:gd name="connsiteY6" fmla="*/ 0 h 3329262"/>
                <a:gd name="connsiteX7" fmla="*/ 2796749 w 3761891"/>
                <a:gd name="connsiteY7" fmla="*/ 16976 h 3329262"/>
                <a:gd name="connsiteX8" fmla="*/ 2821386 w 3761891"/>
                <a:gd name="connsiteY8" fmla="*/ 33587 h 3329262"/>
                <a:gd name="connsiteX9" fmla="*/ 2848078 w 3761891"/>
                <a:gd name="connsiteY9" fmla="*/ 46612 h 3329262"/>
                <a:gd name="connsiteX10" fmla="*/ 2904822 w 3761891"/>
                <a:gd name="connsiteY10" fmla="*/ 110945 h 3329262"/>
                <a:gd name="connsiteX11" fmla="*/ 3732914 w 3761891"/>
                <a:gd name="connsiteY11" fmla="*/ 1545242 h 3329262"/>
                <a:gd name="connsiteX12" fmla="*/ 3761354 w 3761891"/>
                <a:gd name="connsiteY12" fmla="*/ 1668288 h 3329262"/>
                <a:gd name="connsiteX13" fmla="*/ 3759241 w 3761891"/>
                <a:gd name="connsiteY13" fmla="*/ 1680884 h 3329262"/>
                <a:gd name="connsiteX14" fmla="*/ 3760171 w 3761891"/>
                <a:gd name="connsiteY14" fmla="*/ 1694227 h 3329262"/>
                <a:gd name="connsiteX15" fmla="*/ 3732830 w 3761891"/>
                <a:gd name="connsiteY15" fmla="*/ 1775536 h 3329262"/>
                <a:gd name="connsiteX16" fmla="*/ 2904738 w 3761891"/>
                <a:gd name="connsiteY16" fmla="*/ 3209833 h 3329262"/>
                <a:gd name="connsiteX17" fmla="*/ 2847993 w 3761891"/>
                <a:gd name="connsiteY17" fmla="*/ 3274166 h 3329262"/>
                <a:gd name="connsiteX18" fmla="*/ 2842511 w 3761891"/>
                <a:gd name="connsiteY18" fmla="*/ 3276841 h 3329262"/>
                <a:gd name="connsiteX19" fmla="*/ 2823691 w 3761891"/>
                <a:gd name="connsiteY19" fmla="*/ 3292368 h 3329262"/>
                <a:gd name="connsiteX20" fmla="*/ 2702910 w 3761891"/>
                <a:gd name="connsiteY20" fmla="*/ 3329262 h 3329262"/>
                <a:gd name="connsiteX21" fmla="*/ 1046726 w 3761891"/>
                <a:gd name="connsiteY21" fmla="*/ 3329262 h 3329262"/>
                <a:gd name="connsiteX22" fmla="*/ 893974 w 3761891"/>
                <a:gd name="connsiteY22" fmla="*/ 3265990 h 3329262"/>
                <a:gd name="connsiteX23" fmla="*/ 883550 w 3761891"/>
                <a:gd name="connsiteY23" fmla="*/ 3250529 h 3329262"/>
                <a:gd name="connsiteX24" fmla="*/ 882566 w 3761891"/>
                <a:gd name="connsiteY24" fmla="*/ 3249619 h 3329262"/>
                <a:gd name="connsiteX25" fmla="*/ 856997 w 3761891"/>
                <a:gd name="connsiteY25" fmla="*/ 3214110 h 3329262"/>
                <a:gd name="connsiteX26" fmla="*/ 28905 w 3761891"/>
                <a:gd name="connsiteY26" fmla="*/ 1779812 h 3329262"/>
                <a:gd name="connsiteX27" fmla="*/ 0 w 3761891"/>
                <a:gd name="connsiteY27" fmla="*/ 1677601 h 3329262"/>
                <a:gd name="connsiteX28" fmla="*/ 2825 w 3761891"/>
                <a:gd name="connsiteY28" fmla="*/ 1647714 h 3329262"/>
                <a:gd name="connsiteX29" fmla="*/ 1647 w 3761891"/>
                <a:gd name="connsiteY29" fmla="*/ 1630828 h 3329262"/>
                <a:gd name="connsiteX30" fmla="*/ 28988 w 3761891"/>
                <a:gd name="connsiteY30" fmla="*/ 1549518 h 33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61891" h="3329262">
                  <a:moveTo>
                    <a:pt x="28988" y="1549518"/>
                  </a:moveTo>
                  <a:lnTo>
                    <a:pt x="857080" y="115221"/>
                  </a:lnTo>
                  <a:cubicBezTo>
                    <a:pt x="871994" y="89390"/>
                    <a:pt x="891436" y="67805"/>
                    <a:pt x="913826" y="50888"/>
                  </a:cubicBezTo>
                  <a:lnTo>
                    <a:pt x="929030" y="43468"/>
                  </a:lnTo>
                  <a:lnTo>
                    <a:pt x="953509" y="26073"/>
                  </a:lnTo>
                  <a:cubicBezTo>
                    <a:pt x="984118" y="9445"/>
                    <a:pt x="1019195" y="0"/>
                    <a:pt x="1056478" y="0"/>
                  </a:cubicBezTo>
                  <a:lnTo>
                    <a:pt x="2712663" y="0"/>
                  </a:lnTo>
                  <a:cubicBezTo>
                    <a:pt x="2742490" y="0"/>
                    <a:pt x="2770904" y="6045"/>
                    <a:pt x="2796749" y="16976"/>
                  </a:cubicBezTo>
                  <a:lnTo>
                    <a:pt x="2821386" y="33587"/>
                  </a:lnTo>
                  <a:lnTo>
                    <a:pt x="2848078" y="46612"/>
                  </a:lnTo>
                  <a:cubicBezTo>
                    <a:pt x="2870467" y="63528"/>
                    <a:pt x="2889909" y="85114"/>
                    <a:pt x="2904822" y="110945"/>
                  </a:cubicBezTo>
                  <a:lnTo>
                    <a:pt x="3732914" y="1545242"/>
                  </a:lnTo>
                  <a:cubicBezTo>
                    <a:pt x="3755284" y="1583988"/>
                    <a:pt x="3764287" y="1626784"/>
                    <a:pt x="3761354" y="1668288"/>
                  </a:cubicBezTo>
                  <a:lnTo>
                    <a:pt x="3759241" y="1680884"/>
                  </a:lnTo>
                  <a:lnTo>
                    <a:pt x="3760171" y="1694227"/>
                  </a:lnTo>
                  <a:cubicBezTo>
                    <a:pt x="3756715" y="1722074"/>
                    <a:pt x="3747743" y="1749705"/>
                    <a:pt x="3732830" y="1775536"/>
                  </a:cubicBezTo>
                  <a:lnTo>
                    <a:pt x="2904738" y="3209833"/>
                  </a:lnTo>
                  <a:cubicBezTo>
                    <a:pt x="2889824" y="3235664"/>
                    <a:pt x="2870382" y="3257249"/>
                    <a:pt x="2847993" y="3274166"/>
                  </a:cubicBezTo>
                  <a:lnTo>
                    <a:pt x="2842511" y="3276841"/>
                  </a:lnTo>
                  <a:lnTo>
                    <a:pt x="2823691" y="3292368"/>
                  </a:lnTo>
                  <a:cubicBezTo>
                    <a:pt x="2789213" y="3315661"/>
                    <a:pt x="2747650" y="3329261"/>
                    <a:pt x="2702910" y="3329262"/>
                  </a:cubicBezTo>
                  <a:lnTo>
                    <a:pt x="1046726" y="3329262"/>
                  </a:lnTo>
                  <a:cubicBezTo>
                    <a:pt x="987073" y="3329262"/>
                    <a:pt x="933067" y="3305083"/>
                    <a:pt x="893974" y="3265990"/>
                  </a:cubicBezTo>
                  <a:lnTo>
                    <a:pt x="883550" y="3250529"/>
                  </a:lnTo>
                  <a:lnTo>
                    <a:pt x="882566" y="3249619"/>
                  </a:lnTo>
                  <a:cubicBezTo>
                    <a:pt x="873042" y="3238879"/>
                    <a:pt x="864454" y="3227025"/>
                    <a:pt x="856997" y="3214110"/>
                  </a:cubicBezTo>
                  <a:lnTo>
                    <a:pt x="28905" y="1779812"/>
                  </a:lnTo>
                  <a:cubicBezTo>
                    <a:pt x="10263" y="1747524"/>
                    <a:pt x="904" y="1712423"/>
                    <a:pt x="0" y="1677601"/>
                  </a:cubicBezTo>
                  <a:lnTo>
                    <a:pt x="2825" y="1647714"/>
                  </a:lnTo>
                  <a:lnTo>
                    <a:pt x="1647" y="1630828"/>
                  </a:lnTo>
                  <a:cubicBezTo>
                    <a:pt x="5103" y="1602980"/>
                    <a:pt x="14075" y="1575349"/>
                    <a:pt x="28988" y="1549518"/>
                  </a:cubicBezTo>
                  <a:close/>
                </a:path>
              </a:pathLst>
            </a:custGeom>
            <a:solidFill>
              <a:schemeClr val="accent1">
                <a:lumMod val="40000"/>
                <a:lumOff val="60000"/>
              </a:schemeClr>
            </a:solidFill>
            <a:ln>
              <a:noFill/>
            </a:ln>
            <a:effectLst>
              <a:outerShdw blurRad="381000" dist="381000" dir="9180000" algn="ctr" rotWithShape="0">
                <a:srgbClr val="000000">
                  <a:alpha val="4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pic>
          <p:nvPicPr>
            <p:cNvPr id="59" name="图片 5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4249420" y="1838960"/>
              <a:ext cx="1683173" cy="880533"/>
            </a:xfrm>
            <a:prstGeom prst="rect">
              <a:avLst/>
            </a:prstGeom>
          </p:spPr>
        </p:pic>
        <p:pic>
          <p:nvPicPr>
            <p:cNvPr id="3" name="图片 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5865707" y="2038773"/>
              <a:ext cx="1521460" cy="747607"/>
            </a:xfrm>
            <a:prstGeom prst="rect">
              <a:avLst/>
            </a:prstGeom>
          </p:spPr>
        </p:pic>
        <p:pic>
          <p:nvPicPr>
            <p:cNvPr id="52" name="图片 51"/>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6764020" y="3209713"/>
              <a:ext cx="1352973" cy="1052407"/>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3484033" y="2972647"/>
              <a:ext cx="1458807" cy="1413087"/>
            </a:xfrm>
            <a:prstGeom prst="rect">
              <a:avLst/>
            </a:prstGeom>
          </p:spPr>
        </p:pic>
        <p:pic>
          <p:nvPicPr>
            <p:cNvPr id="57" name="图片 56"/>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4450927" y="4660053"/>
              <a:ext cx="1540933" cy="1141307"/>
            </a:xfrm>
            <a:prstGeom prst="rect">
              <a:avLst/>
            </a:prstGeom>
          </p:spPr>
        </p:pic>
        <p:pic>
          <p:nvPicPr>
            <p:cNvPr id="53" name="图片 52"/>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6117167" y="4685453"/>
              <a:ext cx="1312333" cy="1252220"/>
            </a:xfrm>
            <a:prstGeom prst="rect">
              <a:avLst/>
            </a:prstGeom>
          </p:spPr>
        </p:pic>
      </p:grpSp>
      <p:sp>
        <p:nvSpPr>
          <p:cNvPr id="54" name="文本框 53"/>
          <p:cNvSpPr txBox="1"/>
          <p:nvPr/>
        </p:nvSpPr>
        <p:spPr>
          <a:xfrm>
            <a:off x="442807" y="1203113"/>
            <a:ext cx="3723640" cy="378460"/>
          </a:xfrm>
          <a:prstGeom prst="rect">
            <a:avLst/>
          </a:prstGeom>
          <a:solidFill>
            <a:schemeClr val="accent5">
              <a:lumMod val="75000"/>
            </a:schemeClr>
          </a:solidFill>
        </p:spPr>
        <p:txBody>
          <a:bodyPr wrap="square" rtlCol="0">
            <a:spAutoFit/>
          </a:bodyPr>
          <a:lstStyle/>
          <a:p>
            <a:r>
              <a:rPr lang="zh-CN" altLang="en-US" sz="1865" b="1">
                <a:solidFill>
                  <a:schemeClr val="bg1">
                    <a:lumMod val="95000"/>
                  </a:schemeClr>
                </a:solidFill>
              </a:rPr>
              <a:t>天津嘉思特车业股份有限公司</a:t>
            </a:r>
          </a:p>
        </p:txBody>
      </p:sp>
      <p:sp>
        <p:nvSpPr>
          <p:cNvPr id="55" name="文本框 54"/>
          <p:cNvSpPr txBox="1"/>
          <p:nvPr/>
        </p:nvSpPr>
        <p:spPr>
          <a:xfrm>
            <a:off x="7554807" y="1220893"/>
            <a:ext cx="3621616" cy="378460"/>
          </a:xfrm>
          <a:prstGeom prst="rect">
            <a:avLst/>
          </a:prstGeom>
          <a:solidFill>
            <a:schemeClr val="accent5">
              <a:lumMod val="75000"/>
            </a:schemeClr>
          </a:solidFill>
        </p:spPr>
        <p:txBody>
          <a:bodyPr wrap="square" rtlCol="0">
            <a:spAutoFit/>
          </a:bodyPr>
          <a:lstStyle>
            <a:defPPr>
              <a:defRPr lang="zh-CN"/>
            </a:defPPr>
            <a:lvl1pPr>
              <a:defRPr sz="1865" b="1">
                <a:solidFill>
                  <a:schemeClr val="bg1">
                    <a:lumMod val="95000"/>
                  </a:schemeClr>
                </a:solidFill>
              </a:defRPr>
            </a:lvl1pPr>
          </a:lstStyle>
          <a:p>
            <a:r>
              <a:rPr lang="zh-CN" altLang="en-US" dirty="0">
                <a:sym typeface="+mn-ea"/>
              </a:rPr>
              <a:t>天津捷强动力装备股份有限公司</a:t>
            </a:r>
          </a:p>
        </p:txBody>
      </p:sp>
      <p:grpSp>
        <p:nvGrpSpPr>
          <p:cNvPr id="2" name="组合 1"/>
          <p:cNvGrpSpPr/>
          <p:nvPr/>
        </p:nvGrpSpPr>
        <p:grpSpPr>
          <a:xfrm>
            <a:off x="0" y="-9466"/>
            <a:ext cx="5486401" cy="619066"/>
            <a:chOff x="0" y="-9466"/>
            <a:chExt cx="5486401" cy="619066"/>
          </a:xfrm>
        </p:grpSpPr>
        <p:sp>
          <p:nvSpPr>
            <p:cNvPr id="21" name="文本框 20"/>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12"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3" name="任意多边形: 形状 3">
            <a:extLst>
              <a:ext uri="{FF2B5EF4-FFF2-40B4-BE49-F238E27FC236}">
                <a16:creationId xmlns="" xmlns:a16="http://schemas.microsoft.com/office/drawing/2014/main" id="{B033644D-5EE9-48E9-BCE9-24D4D921B134}"/>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 xmlns:a16="http://schemas.microsoft.com/office/drawing/2014/main" id="{CE1899D8-1543-44C8-8225-AA4E64FED472}"/>
              </a:ext>
            </a:extLst>
          </p:cNvPr>
          <p:cNvGrpSpPr/>
          <p:nvPr/>
        </p:nvGrpSpPr>
        <p:grpSpPr>
          <a:xfrm>
            <a:off x="0" y="6148705"/>
            <a:ext cx="12192000" cy="720091"/>
            <a:chOff x="0" y="6148705"/>
            <a:chExt cx="12192000" cy="720091"/>
          </a:xfrm>
        </p:grpSpPr>
        <p:sp>
          <p:nvSpPr>
            <p:cNvPr id="45" name="任意多边形: 形状 4">
              <a:extLst>
                <a:ext uri="{FF2B5EF4-FFF2-40B4-BE49-F238E27FC236}">
                  <a16:creationId xmlns="" xmlns:a16="http://schemas.microsoft.com/office/drawing/2014/main" id="{AA9B0CE0-4764-47BE-B8D0-9F737B9F066F}"/>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6" name="任意多边形: 形状 7">
              <a:extLst>
                <a:ext uri="{FF2B5EF4-FFF2-40B4-BE49-F238E27FC236}">
                  <a16:creationId xmlns="" xmlns:a16="http://schemas.microsoft.com/office/drawing/2014/main" id="{EDA9A634-96AB-4A41-8F66-64DC9A5FF75C}"/>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 xmlns:a16="http://schemas.microsoft.com/office/drawing/2014/main" id="{B084C4FB-17B3-4884-A96B-8D272DCEF9CA}"/>
              </a:ext>
            </a:extLst>
          </p:cNvPr>
          <p:cNvGrpSpPr/>
          <p:nvPr/>
        </p:nvGrpSpPr>
        <p:grpSpPr>
          <a:xfrm>
            <a:off x="5181600" y="92446"/>
            <a:ext cx="7010400" cy="480164"/>
            <a:chOff x="5167600" y="113199"/>
            <a:chExt cx="7010400" cy="480164"/>
          </a:xfrm>
          <a:solidFill>
            <a:srgbClr val="005D61"/>
          </a:solidFill>
        </p:grpSpPr>
        <p:sp>
          <p:nvSpPr>
            <p:cNvPr id="64" name="矩形 63">
              <a:extLst>
                <a:ext uri="{FF2B5EF4-FFF2-40B4-BE49-F238E27FC236}">
                  <a16:creationId xmlns="" xmlns:a16="http://schemas.microsoft.com/office/drawing/2014/main" id="{A2087562-FBE4-49FE-827C-D84FD352ECC4}"/>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a:extLst>
                <a:ext uri="{FF2B5EF4-FFF2-40B4-BE49-F238E27FC236}">
                  <a16:creationId xmlns="" xmlns:a16="http://schemas.microsoft.com/office/drawing/2014/main" id="{2CFB796F-71AD-4905-855A-0D3D5EFC2375}"/>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9126" y="1109346"/>
            <a:ext cx="3670180" cy="5416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descr="C:\Users\Administrator\Desktop\微信图片_202203011323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927" y="1101047"/>
            <a:ext cx="3717925" cy="52561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组合 1"/>
          <p:cNvGrpSpPr/>
          <p:nvPr/>
        </p:nvGrpSpPr>
        <p:grpSpPr>
          <a:xfrm>
            <a:off x="0" y="-9466"/>
            <a:ext cx="5486401" cy="619066"/>
            <a:chOff x="0" y="-9466"/>
            <a:chExt cx="5486401" cy="619066"/>
          </a:xfrm>
        </p:grpSpPr>
        <p:sp>
          <p:nvSpPr>
            <p:cNvPr id="21" name="文本框 20"/>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3" name="任意多边形: 形状 3">
            <a:extLst>
              <a:ext uri="{FF2B5EF4-FFF2-40B4-BE49-F238E27FC236}">
                <a16:creationId xmlns="" xmlns:a16="http://schemas.microsoft.com/office/drawing/2014/main" id="{B033644D-5EE9-48E9-BCE9-24D4D921B134}"/>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 xmlns:a16="http://schemas.microsoft.com/office/drawing/2014/main" id="{CE1899D8-1543-44C8-8225-AA4E64FED472}"/>
              </a:ext>
            </a:extLst>
          </p:cNvPr>
          <p:cNvGrpSpPr/>
          <p:nvPr/>
        </p:nvGrpSpPr>
        <p:grpSpPr>
          <a:xfrm>
            <a:off x="0" y="6148705"/>
            <a:ext cx="12192000" cy="720091"/>
            <a:chOff x="0" y="6148705"/>
            <a:chExt cx="12192000" cy="720091"/>
          </a:xfrm>
        </p:grpSpPr>
        <p:sp>
          <p:nvSpPr>
            <p:cNvPr id="45" name="任意多边形: 形状 4">
              <a:extLst>
                <a:ext uri="{FF2B5EF4-FFF2-40B4-BE49-F238E27FC236}">
                  <a16:creationId xmlns="" xmlns:a16="http://schemas.microsoft.com/office/drawing/2014/main" id="{AA9B0CE0-4764-47BE-B8D0-9F737B9F066F}"/>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6" name="任意多边形: 形状 7">
              <a:extLst>
                <a:ext uri="{FF2B5EF4-FFF2-40B4-BE49-F238E27FC236}">
                  <a16:creationId xmlns="" xmlns:a16="http://schemas.microsoft.com/office/drawing/2014/main" id="{EDA9A634-96AB-4A41-8F66-64DC9A5FF75C}"/>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 xmlns:a16="http://schemas.microsoft.com/office/drawing/2014/main" id="{B084C4FB-17B3-4884-A96B-8D272DCEF9CA}"/>
              </a:ext>
            </a:extLst>
          </p:cNvPr>
          <p:cNvGrpSpPr/>
          <p:nvPr/>
        </p:nvGrpSpPr>
        <p:grpSpPr>
          <a:xfrm>
            <a:off x="5181600" y="92446"/>
            <a:ext cx="7010400" cy="480164"/>
            <a:chOff x="5167600" y="113199"/>
            <a:chExt cx="7010400" cy="480164"/>
          </a:xfrm>
          <a:solidFill>
            <a:srgbClr val="005D61"/>
          </a:solidFill>
        </p:grpSpPr>
        <p:sp>
          <p:nvSpPr>
            <p:cNvPr id="64" name="矩形 63">
              <a:extLst>
                <a:ext uri="{FF2B5EF4-FFF2-40B4-BE49-F238E27FC236}">
                  <a16:creationId xmlns="" xmlns:a16="http://schemas.microsoft.com/office/drawing/2014/main" id="{A2087562-FBE4-49FE-827C-D84FD352ECC4}"/>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a:extLst>
                <a:ext uri="{FF2B5EF4-FFF2-40B4-BE49-F238E27FC236}">
                  <a16:creationId xmlns="" xmlns:a16="http://schemas.microsoft.com/office/drawing/2014/main" id="{2CFB796F-71AD-4905-855A-0D3D5EFC2375}"/>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extLst>
      <p:ext uri="{BB962C8B-B14F-4D97-AF65-F5344CB8AC3E}">
        <p14:creationId xmlns:p14="http://schemas.microsoft.com/office/powerpoint/2010/main" val="2634059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6" cstate="print"/>
          <a:srcRect/>
          <a:stretch>
            <a:fillRect/>
          </a:stretch>
        </p:blipFill>
        <p:spPr bwMode="auto">
          <a:xfrm>
            <a:off x="8874565" y="1412209"/>
            <a:ext cx="3143251" cy="44890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组合 1"/>
          <p:cNvGrpSpPr/>
          <p:nvPr/>
        </p:nvGrpSpPr>
        <p:grpSpPr>
          <a:xfrm>
            <a:off x="0" y="-9466"/>
            <a:ext cx="5486401" cy="619066"/>
            <a:chOff x="0" y="-9466"/>
            <a:chExt cx="5486401" cy="619066"/>
          </a:xfrm>
        </p:grpSpPr>
        <p:sp>
          <p:nvSpPr>
            <p:cNvPr id="21" name="文本框 20"/>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3" name="任意多边形: 形状 3">
            <a:extLst>
              <a:ext uri="{FF2B5EF4-FFF2-40B4-BE49-F238E27FC236}">
                <a16:creationId xmlns="" xmlns:a16="http://schemas.microsoft.com/office/drawing/2014/main" id="{B033644D-5EE9-48E9-BCE9-24D4D921B134}"/>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 xmlns:a16="http://schemas.microsoft.com/office/drawing/2014/main" id="{CE1899D8-1543-44C8-8225-AA4E64FED472}"/>
              </a:ext>
            </a:extLst>
          </p:cNvPr>
          <p:cNvGrpSpPr/>
          <p:nvPr/>
        </p:nvGrpSpPr>
        <p:grpSpPr>
          <a:xfrm>
            <a:off x="0" y="6148705"/>
            <a:ext cx="12192000" cy="720091"/>
            <a:chOff x="0" y="6148705"/>
            <a:chExt cx="12192000" cy="720091"/>
          </a:xfrm>
        </p:grpSpPr>
        <p:sp>
          <p:nvSpPr>
            <p:cNvPr id="45" name="任意多边形: 形状 4">
              <a:extLst>
                <a:ext uri="{FF2B5EF4-FFF2-40B4-BE49-F238E27FC236}">
                  <a16:creationId xmlns="" xmlns:a16="http://schemas.microsoft.com/office/drawing/2014/main" id="{AA9B0CE0-4764-47BE-B8D0-9F737B9F066F}"/>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6" name="任意多边形: 形状 7">
              <a:extLst>
                <a:ext uri="{FF2B5EF4-FFF2-40B4-BE49-F238E27FC236}">
                  <a16:creationId xmlns="" xmlns:a16="http://schemas.microsoft.com/office/drawing/2014/main" id="{EDA9A634-96AB-4A41-8F66-64DC9A5FF75C}"/>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 xmlns:a16="http://schemas.microsoft.com/office/drawing/2014/main" id="{B084C4FB-17B3-4884-A96B-8D272DCEF9CA}"/>
              </a:ext>
            </a:extLst>
          </p:cNvPr>
          <p:cNvGrpSpPr/>
          <p:nvPr/>
        </p:nvGrpSpPr>
        <p:grpSpPr>
          <a:xfrm>
            <a:off x="5181600" y="92446"/>
            <a:ext cx="7010400" cy="480164"/>
            <a:chOff x="5167600" y="113199"/>
            <a:chExt cx="7010400" cy="480164"/>
          </a:xfrm>
          <a:solidFill>
            <a:srgbClr val="005D61"/>
          </a:solidFill>
        </p:grpSpPr>
        <p:sp>
          <p:nvSpPr>
            <p:cNvPr id="64" name="矩形 63">
              <a:extLst>
                <a:ext uri="{FF2B5EF4-FFF2-40B4-BE49-F238E27FC236}">
                  <a16:creationId xmlns="" xmlns:a16="http://schemas.microsoft.com/office/drawing/2014/main" id="{A2087562-FBE4-49FE-827C-D84FD352ECC4}"/>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a:extLst>
                <a:ext uri="{FF2B5EF4-FFF2-40B4-BE49-F238E27FC236}">
                  <a16:creationId xmlns="" xmlns:a16="http://schemas.microsoft.com/office/drawing/2014/main" id="{2CFB796F-71AD-4905-855A-0D3D5EFC2375}"/>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
        <p:nvSpPr>
          <p:cNvPr id="16" name="文本占位符 1"/>
          <p:cNvSpPr txBox="1">
            <a:spLocks/>
          </p:cNvSpPr>
          <p:nvPr/>
        </p:nvSpPr>
        <p:spPr>
          <a:xfrm>
            <a:off x="2535256" y="1658106"/>
            <a:ext cx="8872859" cy="719171"/>
          </a:xfrm>
          <a:prstGeom prst="rect">
            <a:avLst/>
          </a:prstGeom>
        </p:spPr>
        <p:txBody>
          <a:bodyPr vert="horz" wrap="square"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0070C0"/>
              </a:solidFill>
              <a:latin typeface="Times New Roman" pitchFamily="18" charset="0"/>
              <a:ea typeface="宋体" charset="-122"/>
            </a:endParaRPr>
          </a:p>
          <a:p>
            <a:endParaRPr lang="zh-CN" altLang="en-US" sz="1800" dirty="0">
              <a:solidFill>
                <a:srgbClr val="0070C0"/>
              </a:solidFill>
              <a:latin typeface="Times New Roman" pitchFamily="18" charset="0"/>
              <a:ea typeface="宋体" charset="-122"/>
            </a:endParaRPr>
          </a:p>
        </p:txBody>
      </p:sp>
      <p:pic>
        <p:nvPicPr>
          <p:cNvPr id="18" name="Picture 2"/>
          <p:cNvPicPr>
            <a:picLocks noChangeAspect="1" noChangeArrowheads="1"/>
          </p:cNvPicPr>
          <p:nvPr/>
        </p:nvPicPr>
        <p:blipFill>
          <a:blip r:embed="rId8" cstate="print"/>
          <a:srcRect/>
          <a:stretch>
            <a:fillRect/>
          </a:stretch>
        </p:blipFill>
        <p:spPr bwMode="auto">
          <a:xfrm>
            <a:off x="5893242" y="1413934"/>
            <a:ext cx="3093680" cy="44703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3"/>
          <p:cNvPicPr>
            <a:picLocks noChangeAspect="1" noChangeArrowheads="1"/>
          </p:cNvPicPr>
          <p:nvPr/>
        </p:nvPicPr>
        <p:blipFill>
          <a:blip r:embed="rId9" cstate="print"/>
          <a:srcRect/>
          <a:stretch>
            <a:fillRect/>
          </a:stretch>
        </p:blipFill>
        <p:spPr bwMode="auto">
          <a:xfrm>
            <a:off x="2885883" y="1403774"/>
            <a:ext cx="3133362" cy="44636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2"/>
          <p:cNvPicPr>
            <a:picLocks noChangeAspect="1" noChangeArrowheads="1"/>
          </p:cNvPicPr>
          <p:nvPr/>
        </p:nvPicPr>
        <p:blipFill>
          <a:blip r:embed="rId10" cstate="print"/>
          <a:srcRect/>
          <a:stretch>
            <a:fillRect/>
          </a:stretch>
        </p:blipFill>
        <p:spPr bwMode="auto">
          <a:xfrm>
            <a:off x="460477" y="1412208"/>
            <a:ext cx="2809188" cy="44890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61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9466"/>
            <a:ext cx="5486401" cy="619066"/>
            <a:chOff x="0" y="-9466"/>
            <a:chExt cx="5486401" cy="619066"/>
          </a:xfrm>
        </p:grpSpPr>
        <p:sp>
          <p:nvSpPr>
            <p:cNvPr id="21" name="文本框 20"/>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3" name="任意多边形: 形状 3">
            <a:extLst>
              <a:ext uri="{FF2B5EF4-FFF2-40B4-BE49-F238E27FC236}">
                <a16:creationId xmlns="" xmlns:a16="http://schemas.microsoft.com/office/drawing/2014/main" id="{B033644D-5EE9-48E9-BCE9-24D4D921B134}"/>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 xmlns:a16="http://schemas.microsoft.com/office/drawing/2014/main" id="{CE1899D8-1543-44C8-8225-AA4E64FED472}"/>
              </a:ext>
            </a:extLst>
          </p:cNvPr>
          <p:cNvGrpSpPr/>
          <p:nvPr/>
        </p:nvGrpSpPr>
        <p:grpSpPr>
          <a:xfrm>
            <a:off x="0" y="6148705"/>
            <a:ext cx="12192000" cy="720091"/>
            <a:chOff x="0" y="6148705"/>
            <a:chExt cx="12192000" cy="720091"/>
          </a:xfrm>
        </p:grpSpPr>
        <p:sp>
          <p:nvSpPr>
            <p:cNvPr id="45" name="任意多边形: 形状 4">
              <a:extLst>
                <a:ext uri="{FF2B5EF4-FFF2-40B4-BE49-F238E27FC236}">
                  <a16:creationId xmlns="" xmlns:a16="http://schemas.microsoft.com/office/drawing/2014/main" id="{AA9B0CE0-4764-47BE-B8D0-9F737B9F066F}"/>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6" name="任意多边形: 形状 7">
              <a:extLst>
                <a:ext uri="{FF2B5EF4-FFF2-40B4-BE49-F238E27FC236}">
                  <a16:creationId xmlns="" xmlns:a16="http://schemas.microsoft.com/office/drawing/2014/main" id="{EDA9A634-96AB-4A41-8F66-64DC9A5FF75C}"/>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 xmlns:a16="http://schemas.microsoft.com/office/drawing/2014/main" id="{B084C4FB-17B3-4884-A96B-8D272DCEF9CA}"/>
              </a:ext>
            </a:extLst>
          </p:cNvPr>
          <p:cNvGrpSpPr/>
          <p:nvPr/>
        </p:nvGrpSpPr>
        <p:grpSpPr>
          <a:xfrm>
            <a:off x="5181600" y="92446"/>
            <a:ext cx="7010400" cy="480164"/>
            <a:chOff x="5167600" y="113199"/>
            <a:chExt cx="7010400" cy="480164"/>
          </a:xfrm>
          <a:solidFill>
            <a:srgbClr val="005D61"/>
          </a:solidFill>
        </p:grpSpPr>
        <p:sp>
          <p:nvSpPr>
            <p:cNvPr id="64" name="矩形 63">
              <a:extLst>
                <a:ext uri="{FF2B5EF4-FFF2-40B4-BE49-F238E27FC236}">
                  <a16:creationId xmlns="" xmlns:a16="http://schemas.microsoft.com/office/drawing/2014/main" id="{A2087562-FBE4-49FE-827C-D84FD352ECC4}"/>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a:extLst>
                <a:ext uri="{FF2B5EF4-FFF2-40B4-BE49-F238E27FC236}">
                  <a16:creationId xmlns="" xmlns:a16="http://schemas.microsoft.com/office/drawing/2014/main" id="{2CFB796F-71AD-4905-855A-0D3D5EFC2375}"/>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
        <p:nvSpPr>
          <p:cNvPr id="3" name="矩形 2"/>
          <p:cNvSpPr/>
          <p:nvPr/>
        </p:nvSpPr>
        <p:spPr>
          <a:xfrm>
            <a:off x="1133244" y="1273325"/>
            <a:ext cx="8309205" cy="4310924"/>
          </a:xfrm>
          <a:prstGeom prst="rect">
            <a:avLst/>
          </a:prstGeom>
        </p:spPr>
        <p:txBody>
          <a:bodyPr wrap="square">
            <a:spAutoFit/>
          </a:bodyPr>
          <a:lstStyle/>
          <a:p>
            <a:pPr lvl="0">
              <a:lnSpc>
                <a:spcPct val="130000"/>
              </a:lnSpc>
              <a:spcBef>
                <a:spcPts val="1000"/>
              </a:spcBef>
            </a:pPr>
            <a:r>
              <a:rPr lang="zh-CN" altLang="en-US" sz="4000" dirty="0">
                <a:solidFill>
                  <a:srgbClr val="0070C0"/>
                </a:solidFill>
                <a:latin typeface="微软雅黑" panose="020B0503020204020204" pitchFamily="34" charset="-122"/>
                <a:ea typeface="微软雅黑" panose="020B0503020204020204" pitchFamily="34" charset="-122"/>
              </a:rPr>
              <a:t>事务所完成案例</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天津万德风电技术的自由实施尽职调查（</a:t>
            </a:r>
            <a:r>
              <a:rPr lang="en-US" altLang="zh-CN" dirty="0">
                <a:solidFill>
                  <a:srgbClr val="0070C0"/>
                </a:solidFill>
                <a:latin typeface="微软雅黑" panose="020B0503020204020204" pitchFamily="34" charset="-122"/>
                <a:ea typeface="微软雅黑" panose="020B0503020204020204" pitchFamily="34" charset="-122"/>
              </a:rPr>
              <a:t>FTO</a:t>
            </a:r>
            <a:r>
              <a:rPr lang="zh-CN" altLang="en-US" dirty="0">
                <a:solidFill>
                  <a:srgbClr val="0070C0"/>
                </a:solidFill>
                <a:latin typeface="微软雅黑" panose="020B0503020204020204" pitchFamily="34" charset="-122"/>
                <a:ea typeface="微软雅黑" panose="020B0503020204020204" pitchFamily="34" charset="-122"/>
              </a:rPr>
              <a:t>） </a:t>
            </a:r>
            <a:r>
              <a:rPr lang="en-US" altLang="zh-CN" dirty="0">
                <a:solidFill>
                  <a:srgbClr val="0070C0"/>
                </a:solidFill>
                <a:latin typeface="微软雅黑" panose="020B0503020204020204" pitchFamily="34" charset="-122"/>
                <a:ea typeface="微软雅黑" panose="020B0503020204020204" pitchFamily="34" charset="-122"/>
              </a:rPr>
              <a:t>		2016</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天津益昌电气技术的自由实施尽职调查（</a:t>
            </a:r>
            <a:r>
              <a:rPr lang="en-US" altLang="zh-CN" dirty="0">
                <a:solidFill>
                  <a:srgbClr val="0070C0"/>
                </a:solidFill>
                <a:latin typeface="微软雅黑" panose="020B0503020204020204" pitchFamily="34" charset="-122"/>
                <a:ea typeface="微软雅黑" panose="020B0503020204020204" pitchFamily="34" charset="-122"/>
              </a:rPr>
              <a:t>FTO</a:t>
            </a:r>
            <a:r>
              <a:rPr lang="zh-CN" altLang="en-US" dirty="0">
                <a:solidFill>
                  <a:srgbClr val="0070C0"/>
                </a:solidFill>
                <a:latin typeface="微软雅黑" panose="020B0503020204020204" pitchFamily="34" charset="-122"/>
                <a:ea typeface="微软雅黑" panose="020B0503020204020204" pitchFamily="34" charset="-122"/>
              </a:rPr>
              <a:t>）</a:t>
            </a:r>
            <a:r>
              <a:rPr lang="en-US" altLang="zh-CN" dirty="0">
                <a:solidFill>
                  <a:srgbClr val="0070C0"/>
                </a:solidFill>
                <a:latin typeface="微软雅黑" panose="020B0503020204020204" pitchFamily="34" charset="-122"/>
                <a:ea typeface="微软雅黑" panose="020B0503020204020204" pitchFamily="34" charset="-122"/>
              </a:rPr>
              <a:t>		2017</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天津益昌电气上市前知识产权尽职调查</a:t>
            </a:r>
            <a:r>
              <a:rPr lang="en-US" altLang="zh-CN" dirty="0">
                <a:solidFill>
                  <a:srgbClr val="0070C0"/>
                </a:solidFill>
                <a:latin typeface="微软雅黑" panose="020B0503020204020204" pitchFamily="34" charset="-122"/>
                <a:ea typeface="微软雅黑" panose="020B0503020204020204" pitchFamily="34" charset="-122"/>
              </a:rPr>
              <a:t>			2017</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天津木艺家门窗技术的自由实施尽职调查（</a:t>
            </a:r>
            <a:r>
              <a:rPr lang="en-US" altLang="zh-CN" dirty="0">
                <a:solidFill>
                  <a:srgbClr val="0070C0"/>
                </a:solidFill>
                <a:latin typeface="微软雅黑" panose="020B0503020204020204" pitchFamily="34" charset="-122"/>
                <a:ea typeface="微软雅黑" panose="020B0503020204020204" pitchFamily="34" charset="-122"/>
              </a:rPr>
              <a:t>FTO</a:t>
            </a:r>
            <a:r>
              <a:rPr lang="zh-CN" altLang="en-US" dirty="0">
                <a:solidFill>
                  <a:srgbClr val="0070C0"/>
                </a:solidFill>
                <a:latin typeface="微软雅黑" panose="020B0503020204020204" pitchFamily="34" charset="-122"/>
                <a:ea typeface="微软雅黑" panose="020B0503020204020204" pitchFamily="34" charset="-122"/>
              </a:rPr>
              <a:t>）</a:t>
            </a:r>
            <a:r>
              <a:rPr lang="en-US" altLang="zh-CN" dirty="0">
                <a:solidFill>
                  <a:srgbClr val="0070C0"/>
                </a:solidFill>
                <a:latin typeface="微软雅黑" panose="020B0503020204020204" pitchFamily="34" charset="-122"/>
                <a:ea typeface="微软雅黑" panose="020B0503020204020204" pitchFamily="34" charset="-122"/>
              </a:rPr>
              <a:t>		2018</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天津华赛尔传热设备自由实施尽职调查（</a:t>
            </a:r>
            <a:r>
              <a:rPr lang="en-US" altLang="zh-CN" dirty="0">
                <a:solidFill>
                  <a:srgbClr val="0070C0"/>
                </a:solidFill>
                <a:latin typeface="微软雅黑" panose="020B0503020204020204" pitchFamily="34" charset="-122"/>
                <a:ea typeface="微软雅黑" panose="020B0503020204020204" pitchFamily="34" charset="-122"/>
              </a:rPr>
              <a:t>FTO</a:t>
            </a:r>
            <a:r>
              <a:rPr lang="zh-CN" altLang="en-US" dirty="0">
                <a:solidFill>
                  <a:srgbClr val="0070C0"/>
                </a:solidFill>
                <a:latin typeface="微软雅黑" panose="020B0503020204020204" pitchFamily="34" charset="-122"/>
                <a:ea typeface="微软雅黑" panose="020B0503020204020204" pitchFamily="34" charset="-122"/>
              </a:rPr>
              <a:t>）</a:t>
            </a:r>
            <a:r>
              <a:rPr lang="en-US" altLang="zh-CN" dirty="0">
                <a:solidFill>
                  <a:srgbClr val="0070C0"/>
                </a:solidFill>
                <a:latin typeface="微软雅黑" panose="020B0503020204020204" pitchFamily="34" charset="-122"/>
                <a:ea typeface="微软雅黑" panose="020B0503020204020204" pitchFamily="34" charset="-122"/>
              </a:rPr>
              <a:t>		2018</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天津纳佳工程诉前尽职调查</a:t>
            </a:r>
            <a:r>
              <a:rPr lang="en-US" altLang="zh-CN" dirty="0">
                <a:solidFill>
                  <a:srgbClr val="0070C0"/>
                </a:solidFill>
                <a:latin typeface="微软雅黑" panose="020B0503020204020204" pitchFamily="34" charset="-122"/>
                <a:ea typeface="微软雅黑" panose="020B0503020204020204" pitchFamily="34" charset="-122"/>
              </a:rPr>
              <a:t>				2019</a:t>
            </a:r>
          </a:p>
          <a:p>
            <a:pPr lvl="0">
              <a:lnSpc>
                <a:spcPct val="13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天津嘉思特医疗专利运营类导航</a:t>
            </a:r>
            <a:r>
              <a:rPr lang="en-US" altLang="zh-CN" dirty="0">
                <a:solidFill>
                  <a:srgbClr val="0070C0"/>
                </a:solidFill>
                <a:latin typeface="微软雅黑" panose="020B0503020204020204" pitchFamily="34" charset="-122"/>
                <a:ea typeface="微软雅黑" panose="020B0503020204020204" pitchFamily="34" charset="-122"/>
              </a:rPr>
              <a:t>				2019</a:t>
            </a:r>
          </a:p>
        </p:txBody>
      </p:sp>
    </p:spTree>
    <p:extLst>
      <p:ext uri="{BB962C8B-B14F-4D97-AF65-F5344CB8AC3E}">
        <p14:creationId xmlns:p14="http://schemas.microsoft.com/office/powerpoint/2010/main" val="4018882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9466"/>
            <a:ext cx="5486401" cy="619066"/>
            <a:chOff x="0" y="-9466"/>
            <a:chExt cx="5486401" cy="619066"/>
          </a:xfrm>
        </p:grpSpPr>
        <p:sp>
          <p:nvSpPr>
            <p:cNvPr id="21" name="文本框 20"/>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3" name="任意多边形: 形状 3">
            <a:extLst>
              <a:ext uri="{FF2B5EF4-FFF2-40B4-BE49-F238E27FC236}">
                <a16:creationId xmlns="" xmlns:a16="http://schemas.microsoft.com/office/drawing/2014/main" id="{B033644D-5EE9-48E9-BCE9-24D4D921B134}"/>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 xmlns:a16="http://schemas.microsoft.com/office/drawing/2014/main" id="{CE1899D8-1543-44C8-8225-AA4E64FED472}"/>
              </a:ext>
            </a:extLst>
          </p:cNvPr>
          <p:cNvGrpSpPr/>
          <p:nvPr/>
        </p:nvGrpSpPr>
        <p:grpSpPr>
          <a:xfrm>
            <a:off x="0" y="6148705"/>
            <a:ext cx="12192000" cy="720091"/>
            <a:chOff x="0" y="6148705"/>
            <a:chExt cx="12192000" cy="720091"/>
          </a:xfrm>
        </p:grpSpPr>
        <p:sp>
          <p:nvSpPr>
            <p:cNvPr id="45" name="任意多边形: 形状 4">
              <a:extLst>
                <a:ext uri="{FF2B5EF4-FFF2-40B4-BE49-F238E27FC236}">
                  <a16:creationId xmlns="" xmlns:a16="http://schemas.microsoft.com/office/drawing/2014/main" id="{AA9B0CE0-4764-47BE-B8D0-9F737B9F066F}"/>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6" name="任意多边形: 形状 7">
              <a:extLst>
                <a:ext uri="{FF2B5EF4-FFF2-40B4-BE49-F238E27FC236}">
                  <a16:creationId xmlns="" xmlns:a16="http://schemas.microsoft.com/office/drawing/2014/main" id="{EDA9A634-96AB-4A41-8F66-64DC9A5FF75C}"/>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 xmlns:a16="http://schemas.microsoft.com/office/drawing/2014/main" id="{B084C4FB-17B3-4884-A96B-8D272DCEF9CA}"/>
              </a:ext>
            </a:extLst>
          </p:cNvPr>
          <p:cNvGrpSpPr/>
          <p:nvPr/>
        </p:nvGrpSpPr>
        <p:grpSpPr>
          <a:xfrm>
            <a:off x="5181600" y="92446"/>
            <a:ext cx="7010400" cy="480164"/>
            <a:chOff x="5167600" y="113199"/>
            <a:chExt cx="7010400" cy="480164"/>
          </a:xfrm>
          <a:solidFill>
            <a:srgbClr val="005D61"/>
          </a:solidFill>
        </p:grpSpPr>
        <p:sp>
          <p:nvSpPr>
            <p:cNvPr id="64" name="矩形 63">
              <a:extLst>
                <a:ext uri="{FF2B5EF4-FFF2-40B4-BE49-F238E27FC236}">
                  <a16:creationId xmlns="" xmlns:a16="http://schemas.microsoft.com/office/drawing/2014/main" id="{A2087562-FBE4-49FE-827C-D84FD352ECC4}"/>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a:extLst>
                <a:ext uri="{FF2B5EF4-FFF2-40B4-BE49-F238E27FC236}">
                  <a16:creationId xmlns="" xmlns:a16="http://schemas.microsoft.com/office/drawing/2014/main" id="{2CFB796F-71AD-4905-855A-0D3D5EFC2375}"/>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
        <p:nvSpPr>
          <p:cNvPr id="14" name="文本占位符 1"/>
          <p:cNvSpPr txBox="1">
            <a:spLocks/>
          </p:cNvSpPr>
          <p:nvPr/>
        </p:nvSpPr>
        <p:spPr>
          <a:xfrm>
            <a:off x="1189673" y="1467606"/>
            <a:ext cx="8872859" cy="4117024"/>
          </a:xfrm>
          <a:prstGeom prst="rect">
            <a:avLst/>
          </a:prstGeom>
        </p:spPr>
        <p:txBody>
          <a:bodyPr vert="horz" wrap="square" lIns="91440" tIns="45720" rIns="91440" bIns="45720" rtlCol="0" anchor="ctr" anchorCtr="0">
            <a:spAutoFit/>
          </a:bodyPr>
          <a:lstStyle/>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大连集嘉集装箱诉前尽职调查</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上海尼可尼流体系统侵权调查</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天津嘉思特车业确权及维权侵权调查</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麦克医疗确权调查</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天津佳亿鼎业车料有限公司诉前尽职调查</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天津博瑞斯阀门自控设备自由实施尽职调查（</a:t>
            </a:r>
            <a:r>
              <a:rPr lang="en-US" altLang="zh-CN" dirty="0">
                <a:solidFill>
                  <a:srgbClr val="0070C0"/>
                </a:solidFill>
                <a:latin typeface="微软雅黑" panose="020B0503020204020204" pitchFamily="34" charset="-122"/>
                <a:ea typeface="微软雅黑" panose="020B0503020204020204" pitchFamily="34" charset="-122"/>
              </a:rPr>
              <a:t>FTO</a:t>
            </a:r>
            <a:r>
              <a:rPr lang="zh-CN" altLang="en-US" dirty="0">
                <a:solidFill>
                  <a:srgbClr val="0070C0"/>
                </a:solidFill>
                <a:latin typeface="微软雅黑" panose="020B0503020204020204" pitchFamily="34" charset="-122"/>
                <a:ea typeface="微软雅黑" panose="020B0503020204020204" pitchFamily="34" charset="-122"/>
              </a:rPr>
              <a:t>）</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东晖电缆穿管水泥预制构件技术的自由实施（</a:t>
            </a:r>
            <a:r>
              <a:rPr lang="en-US" altLang="zh-CN" dirty="0">
                <a:solidFill>
                  <a:srgbClr val="0070C0"/>
                </a:solidFill>
                <a:latin typeface="微软雅黑" panose="020B0503020204020204" pitchFamily="34" charset="-122"/>
                <a:ea typeface="微软雅黑" panose="020B0503020204020204" pitchFamily="34" charset="-122"/>
              </a:rPr>
              <a:t>FTO</a:t>
            </a:r>
            <a:r>
              <a:rPr lang="zh-CN" altLang="en-US" dirty="0">
                <a:solidFill>
                  <a:srgbClr val="0070C0"/>
                </a:solidFill>
                <a:latin typeface="微软雅黑" panose="020B0503020204020204" pitchFamily="34" charset="-122"/>
                <a:ea typeface="微软雅黑" panose="020B0503020204020204" pitchFamily="34" charset="-122"/>
              </a:rPr>
              <a:t>）</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南洋胡氏技术对比及行政维权 </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康富斯知识产权运营类导航</a:t>
            </a:r>
            <a:r>
              <a:rPr lang="en-US" altLang="zh-CN" dirty="0">
                <a:solidFill>
                  <a:srgbClr val="0070C0"/>
                </a:solidFill>
                <a:latin typeface="微软雅黑" panose="020B0503020204020204" pitchFamily="34" charset="-122"/>
                <a:ea typeface="微软雅黑" panose="020B0503020204020204" pitchFamily="34" charset="-122"/>
              </a:rPr>
              <a:t>			2020</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巨昊车业鞍管打气筒侵权调查</a:t>
            </a:r>
            <a:r>
              <a:rPr lang="en-US" altLang="zh-CN" dirty="0">
                <a:solidFill>
                  <a:srgbClr val="0070C0"/>
                </a:solidFill>
                <a:latin typeface="微软雅黑" panose="020B0503020204020204" pitchFamily="34" charset="-122"/>
                <a:ea typeface="微软雅黑" panose="020B0503020204020204" pitchFamily="34" charset="-122"/>
              </a:rPr>
              <a:t>			2020 </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组建电动车知识产权联盟开展侵权维权调查</a:t>
            </a:r>
            <a:r>
              <a:rPr lang="en-US" altLang="zh-CN" dirty="0">
                <a:solidFill>
                  <a:srgbClr val="0070C0"/>
                </a:solidFill>
                <a:latin typeface="微软雅黑" panose="020B0503020204020204" pitchFamily="34" charset="-122"/>
                <a:ea typeface="微软雅黑" panose="020B0503020204020204" pitchFamily="34" charset="-122"/>
              </a:rPr>
              <a:t>		2020</a:t>
            </a:r>
          </a:p>
        </p:txBody>
      </p:sp>
    </p:spTree>
    <p:extLst>
      <p:ext uri="{BB962C8B-B14F-4D97-AF65-F5344CB8AC3E}">
        <p14:creationId xmlns:p14="http://schemas.microsoft.com/office/powerpoint/2010/main" val="4229326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平行四边形 7"/>
          <p:cNvSpPr/>
          <p:nvPr/>
        </p:nvSpPr>
        <p:spPr>
          <a:xfrm>
            <a:off x="7850" y="0"/>
            <a:ext cx="4297449" cy="6858000"/>
          </a:xfrm>
          <a:prstGeom prst="parallelogram">
            <a:avLst>
              <a:gd name="adj" fmla="val 71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258581" y="1819969"/>
            <a:ext cx="2645901" cy="707886"/>
          </a:xfrm>
          <a:prstGeom prst="rect">
            <a:avLst/>
          </a:prstGeom>
          <a:noFill/>
        </p:spPr>
        <p:txBody>
          <a:bodyPr wrap="square" rtlCol="0">
            <a:spAutoFit/>
          </a:bodyPr>
          <a:lstStyle/>
          <a:p>
            <a:r>
              <a:rPr lang="en-US" altLang="zh-CN" sz="4000" b="1" dirty="0">
                <a:solidFill>
                  <a:srgbClr val="017078"/>
                </a:solidFill>
                <a:latin typeface="微软雅黑" panose="020B0503020204020204" pitchFamily="34" charset="-122"/>
                <a:ea typeface="微软雅黑" panose="020B0503020204020204" pitchFamily="34" charset="-122"/>
              </a:rPr>
              <a:t>PART 01</a:t>
            </a:r>
          </a:p>
        </p:txBody>
      </p:sp>
      <p:pic>
        <p:nvPicPr>
          <p:cNvPr id="31" name="图片 30"/>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990601" y="0"/>
            <a:ext cx="6448381" cy="6858000"/>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9" name="矩形 28"/>
          <p:cNvSpPr/>
          <p:nvPr/>
        </p:nvSpPr>
        <p:spPr>
          <a:xfrm>
            <a:off x="6976320" y="2552788"/>
            <a:ext cx="2797316" cy="815648"/>
          </a:xfrm>
          <a:prstGeom prst="rect">
            <a:avLst/>
          </a:prstGeom>
        </p:spPr>
        <p:txBody>
          <a:bodyPr wrap="square" lIns="121960" tIns="60980" rIns="121960" bIns="60980">
            <a:spAutoFit/>
          </a:bodyPr>
          <a:lstStyle/>
          <a:p>
            <a:pPr algn="dist">
              <a:defRPr/>
            </a:pPr>
            <a:r>
              <a:rPr lang="zh-CN" altLang="en-US" sz="45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公司介绍</a:t>
            </a:r>
          </a:p>
        </p:txBody>
      </p:sp>
      <p:cxnSp>
        <p:nvCxnSpPr>
          <p:cNvPr id="3" name="直接连接符 2"/>
          <p:cNvCxnSpPr/>
          <p:nvPr/>
        </p:nvCxnSpPr>
        <p:spPr>
          <a:xfrm>
            <a:off x="6153150" y="3619500"/>
            <a:ext cx="4591050" cy="0"/>
          </a:xfrm>
          <a:prstGeom prst="line">
            <a:avLst/>
          </a:prstGeom>
          <a:ln w="38100">
            <a:solidFill>
              <a:srgbClr val="2C5568"/>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051609" y="3199861"/>
            <a:ext cx="2625791" cy="353943"/>
          </a:xfrm>
          <a:prstGeom prst="rect">
            <a:avLst/>
          </a:prstGeom>
        </p:spPr>
        <p:txBody>
          <a:bodyPr wrap="square">
            <a:spAutoFit/>
          </a:bodyPr>
          <a:lstStyle/>
          <a:p>
            <a:pPr algn="dist"/>
            <a:r>
              <a:rPr lang="en-US" altLang="zh-CN" sz="1700" dirty="0">
                <a:solidFill>
                  <a:srgbClr val="2C5568"/>
                </a:solidFill>
                <a:latin typeface="微软雅黑" panose="020B0503020204020204" pitchFamily="34" charset="-122"/>
                <a:ea typeface="微软雅黑" panose="020B0503020204020204" pitchFamily="34" charset="-122"/>
              </a:rPr>
              <a:t>Company introduction</a:t>
            </a:r>
            <a:endParaRPr lang="zh-CN" altLang="en-US" sz="1700" dirty="0">
              <a:solidFill>
                <a:srgbClr val="2C5568"/>
              </a:solidFill>
            </a:endParaRPr>
          </a:p>
        </p:txBody>
      </p:sp>
      <p:sp>
        <p:nvSpPr>
          <p:cNvPr id="10" name="矩形 9"/>
          <p:cNvSpPr/>
          <p:nvPr/>
        </p:nvSpPr>
        <p:spPr>
          <a:xfrm>
            <a:off x="7194855" y="3870565"/>
            <a:ext cx="2339297" cy="1938020"/>
          </a:xfrm>
          <a:prstGeom prst="rect">
            <a:avLst/>
          </a:prstGeom>
        </p:spPr>
        <p:txBody>
          <a:bodyPr wrap="square">
            <a:spAutoFit/>
          </a:bodyPr>
          <a:lstStyle/>
          <a:p>
            <a:pPr marL="285750" indent="-285750" algn="dist">
              <a:lnSpc>
                <a:spcPct val="150000"/>
              </a:lnSpc>
              <a:buFont typeface="Arial" panose="020B0604020202020204" pitchFamily="34" charset="0"/>
              <a:buChar char="•"/>
            </a:pPr>
            <a:r>
              <a:rPr lang="zh-CN" altLang="en-US" sz="2000" dirty="0">
                <a:solidFill>
                  <a:srgbClr val="2C5568"/>
                </a:solidFill>
              </a:rPr>
              <a:t>发展沿革</a:t>
            </a:r>
          </a:p>
          <a:p>
            <a:pPr marL="285750" indent="-285750" algn="dist">
              <a:lnSpc>
                <a:spcPct val="150000"/>
              </a:lnSpc>
              <a:buFont typeface="Arial" panose="020B0604020202020204" pitchFamily="34" charset="0"/>
              <a:buChar char="•"/>
            </a:pPr>
            <a:r>
              <a:rPr lang="zh-CN" altLang="en-US" sz="2000" dirty="0">
                <a:solidFill>
                  <a:srgbClr val="2C5568"/>
                </a:solidFill>
              </a:rPr>
              <a:t>文化与理念</a:t>
            </a:r>
          </a:p>
          <a:p>
            <a:pPr marL="285750" indent="-285750" algn="dist">
              <a:lnSpc>
                <a:spcPct val="150000"/>
              </a:lnSpc>
              <a:buFont typeface="Arial" panose="020B0604020202020204" pitchFamily="34" charset="0"/>
              <a:buChar char="•"/>
            </a:pPr>
            <a:r>
              <a:rPr lang="zh-CN" altLang="en-US" sz="2000" dirty="0">
                <a:solidFill>
                  <a:srgbClr val="2C5568"/>
                </a:solidFill>
              </a:rPr>
              <a:t>企业资质</a:t>
            </a:r>
          </a:p>
          <a:p>
            <a:pPr marL="285750" indent="-285750" algn="dist">
              <a:lnSpc>
                <a:spcPct val="150000"/>
              </a:lnSpc>
              <a:buFont typeface="Arial" panose="020B0604020202020204" pitchFamily="34" charset="0"/>
              <a:buChar char="•"/>
            </a:pPr>
            <a:r>
              <a:rPr lang="zh-CN" altLang="en-US" sz="2000" dirty="0">
                <a:solidFill>
                  <a:srgbClr val="2C5568"/>
                </a:solidFill>
              </a:rPr>
              <a:t>企业组织架构</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9466"/>
            <a:ext cx="5486401" cy="619066"/>
            <a:chOff x="0" y="-9466"/>
            <a:chExt cx="5486401" cy="619066"/>
          </a:xfrm>
        </p:grpSpPr>
        <p:sp>
          <p:nvSpPr>
            <p:cNvPr id="21" name="文本框 20"/>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重点客户</a:t>
              </a:r>
              <a:r>
                <a:rPr lang="en-US" altLang="zh-CN" dirty="0"/>
                <a:t>-</a:t>
              </a:r>
              <a:r>
                <a:rPr lang="zh-CN" altLang="en-US" dirty="0"/>
                <a:t>典型服务</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3" name="任意多边形: 形状 3">
            <a:extLst>
              <a:ext uri="{FF2B5EF4-FFF2-40B4-BE49-F238E27FC236}">
                <a16:creationId xmlns="" xmlns:a16="http://schemas.microsoft.com/office/drawing/2014/main" id="{B033644D-5EE9-48E9-BCE9-24D4D921B134}"/>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4" name="组合 43">
            <a:extLst>
              <a:ext uri="{FF2B5EF4-FFF2-40B4-BE49-F238E27FC236}">
                <a16:creationId xmlns="" xmlns:a16="http://schemas.microsoft.com/office/drawing/2014/main" id="{CE1899D8-1543-44C8-8225-AA4E64FED472}"/>
              </a:ext>
            </a:extLst>
          </p:cNvPr>
          <p:cNvGrpSpPr/>
          <p:nvPr/>
        </p:nvGrpSpPr>
        <p:grpSpPr>
          <a:xfrm>
            <a:off x="0" y="6148705"/>
            <a:ext cx="12192000" cy="720091"/>
            <a:chOff x="0" y="6148705"/>
            <a:chExt cx="12192000" cy="720091"/>
          </a:xfrm>
        </p:grpSpPr>
        <p:sp>
          <p:nvSpPr>
            <p:cNvPr id="45" name="任意多边形: 形状 4">
              <a:extLst>
                <a:ext uri="{FF2B5EF4-FFF2-40B4-BE49-F238E27FC236}">
                  <a16:creationId xmlns="" xmlns:a16="http://schemas.microsoft.com/office/drawing/2014/main" id="{AA9B0CE0-4764-47BE-B8D0-9F737B9F066F}"/>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46" name="任意多边形: 形状 7">
              <a:extLst>
                <a:ext uri="{FF2B5EF4-FFF2-40B4-BE49-F238E27FC236}">
                  <a16:creationId xmlns="" xmlns:a16="http://schemas.microsoft.com/office/drawing/2014/main" id="{EDA9A634-96AB-4A41-8F66-64DC9A5FF75C}"/>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3" name="组合 62">
            <a:extLst>
              <a:ext uri="{FF2B5EF4-FFF2-40B4-BE49-F238E27FC236}">
                <a16:creationId xmlns="" xmlns:a16="http://schemas.microsoft.com/office/drawing/2014/main" id="{B084C4FB-17B3-4884-A96B-8D272DCEF9CA}"/>
              </a:ext>
            </a:extLst>
          </p:cNvPr>
          <p:cNvGrpSpPr/>
          <p:nvPr/>
        </p:nvGrpSpPr>
        <p:grpSpPr>
          <a:xfrm>
            <a:off x="5181600" y="92446"/>
            <a:ext cx="7010400" cy="480164"/>
            <a:chOff x="5167600" y="113199"/>
            <a:chExt cx="7010400" cy="480164"/>
          </a:xfrm>
          <a:solidFill>
            <a:srgbClr val="005D61"/>
          </a:solidFill>
        </p:grpSpPr>
        <p:sp>
          <p:nvSpPr>
            <p:cNvPr id="64" name="矩形 63">
              <a:extLst>
                <a:ext uri="{FF2B5EF4-FFF2-40B4-BE49-F238E27FC236}">
                  <a16:creationId xmlns="" xmlns:a16="http://schemas.microsoft.com/office/drawing/2014/main" id="{A2087562-FBE4-49FE-827C-D84FD352ECC4}"/>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64">
              <a:extLst>
                <a:ext uri="{FF2B5EF4-FFF2-40B4-BE49-F238E27FC236}">
                  <a16:creationId xmlns="" xmlns:a16="http://schemas.microsoft.com/office/drawing/2014/main" id="{2CFB796F-71AD-4905-855A-0D3D5EFC2375}"/>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
        <p:nvSpPr>
          <p:cNvPr id="14" name="文本占位符 1"/>
          <p:cNvSpPr txBox="1">
            <a:spLocks/>
          </p:cNvSpPr>
          <p:nvPr/>
        </p:nvSpPr>
        <p:spPr>
          <a:xfrm>
            <a:off x="1369378" y="1405836"/>
            <a:ext cx="8872859" cy="4494564"/>
          </a:xfrm>
          <a:prstGeom prst="rect">
            <a:avLst/>
          </a:prstGeom>
        </p:spPr>
        <p:txBody>
          <a:bodyPr vert="horz" wrap="square" lIns="91440" tIns="45720" rIns="91440" bIns="45720" rtlCol="0" anchor="ctr" anchorCtr="0">
            <a:spAutoFit/>
          </a:bodyPr>
          <a:lstStyle/>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天津海河乳业行政维权</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大安电动车维权调查</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垃圾焚烧飞灰处理技术诉前尽职调查                              </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天津市松正电动汽车技术股份有限公司高质量专利培育 </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天津清源电动车辆有限责任公司高质量专利培育     </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天津开发区精诺瀚海数据科技有限公司高质量专利培育 </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天津灯塔涂料工业发展有限公司高质量专利培育       </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天津迈达医学科技股份有限公司专利运用类导航      </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航天环境工程有限公司专利运用类导航</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天津开发区合普工贸有限公司专利运用类导航</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天津求实智源科技有限公司专利运用类导航</a:t>
            </a:r>
            <a:r>
              <a:rPr lang="en-US" altLang="zh-CN" dirty="0">
                <a:solidFill>
                  <a:srgbClr val="0070C0"/>
                </a:solidFill>
                <a:latin typeface="微软雅黑" panose="020B0503020204020204" pitchFamily="34" charset="-122"/>
                <a:ea typeface="微软雅黑" panose="020B0503020204020204" pitchFamily="34" charset="-122"/>
              </a:rPr>
              <a:t>			2021</a:t>
            </a:r>
          </a:p>
          <a:p>
            <a:pPr lvl="0">
              <a:lnSpc>
                <a:spcPct val="90000"/>
              </a:lnSpc>
              <a:spcBef>
                <a:spcPts val="1000"/>
              </a:spcBef>
            </a:pPr>
            <a:r>
              <a:rPr lang="zh-CN" altLang="en-US" dirty="0">
                <a:solidFill>
                  <a:srgbClr val="0070C0"/>
                </a:solidFill>
                <a:latin typeface="微软雅黑" panose="020B0503020204020204" pitchFamily="34" charset="-122"/>
                <a:ea typeface="微软雅黑" panose="020B0503020204020204" pitchFamily="34" charset="-122"/>
              </a:rPr>
              <a:t>天津大学申请前评估</a:t>
            </a:r>
            <a:r>
              <a:rPr lang="en-US" altLang="zh-CN" dirty="0">
                <a:solidFill>
                  <a:srgbClr val="0070C0"/>
                </a:solidFill>
                <a:latin typeface="微软雅黑" panose="020B0503020204020204" pitchFamily="34" charset="-122"/>
                <a:ea typeface="微软雅黑" panose="020B0503020204020204" pitchFamily="34" charset="-122"/>
              </a:rPr>
              <a:t>					2021</a:t>
            </a:r>
          </a:p>
        </p:txBody>
      </p:sp>
    </p:spTree>
    <p:extLst>
      <p:ext uri="{BB962C8B-B14F-4D97-AF65-F5344CB8AC3E}">
        <p14:creationId xmlns:p14="http://schemas.microsoft.com/office/powerpoint/2010/main" val="130905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9466"/>
            <a:ext cx="5486401" cy="619066"/>
            <a:chOff x="0" y="-9466"/>
            <a:chExt cx="5486401" cy="619066"/>
          </a:xfrm>
        </p:grpSpPr>
        <p:sp>
          <p:nvSpPr>
            <p:cNvPr id="9" name="文本框 8"/>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交流与培训现场</a:t>
              </a: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7" name="任意多边形: 形状 3">
            <a:extLst>
              <a:ext uri="{FF2B5EF4-FFF2-40B4-BE49-F238E27FC236}">
                <a16:creationId xmlns="" xmlns:a16="http://schemas.microsoft.com/office/drawing/2014/main" id="{3D98DA9B-CBA0-4F12-A3BF-189A63DCEF60}"/>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8" name="组合 47">
            <a:extLst>
              <a:ext uri="{FF2B5EF4-FFF2-40B4-BE49-F238E27FC236}">
                <a16:creationId xmlns="" xmlns:a16="http://schemas.microsoft.com/office/drawing/2014/main" id="{238459B3-52B2-469E-95C5-1A29A3893ED1}"/>
              </a:ext>
            </a:extLst>
          </p:cNvPr>
          <p:cNvGrpSpPr/>
          <p:nvPr/>
        </p:nvGrpSpPr>
        <p:grpSpPr>
          <a:xfrm>
            <a:off x="0" y="6148705"/>
            <a:ext cx="12192000" cy="720091"/>
            <a:chOff x="0" y="6148705"/>
            <a:chExt cx="12192000" cy="720091"/>
          </a:xfrm>
        </p:grpSpPr>
        <p:sp>
          <p:nvSpPr>
            <p:cNvPr id="49" name="任意多边形: 形状 4">
              <a:extLst>
                <a:ext uri="{FF2B5EF4-FFF2-40B4-BE49-F238E27FC236}">
                  <a16:creationId xmlns="" xmlns:a16="http://schemas.microsoft.com/office/drawing/2014/main" id="{AA34A7C5-8428-4091-884C-251AA68F15F3}"/>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50" name="任意多边形: 形状 7">
              <a:extLst>
                <a:ext uri="{FF2B5EF4-FFF2-40B4-BE49-F238E27FC236}">
                  <a16:creationId xmlns="" xmlns:a16="http://schemas.microsoft.com/office/drawing/2014/main" id="{079215EC-7E20-4B97-9CCC-D57B8DFB75C6}"/>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 xmlns:a16="http://schemas.microsoft.com/office/drawing/2014/main" id="{CEB78756-DD0D-4ADE-93B2-89203084F436}"/>
              </a:ext>
            </a:extLst>
          </p:cNvPr>
          <p:cNvGrpSpPr/>
          <p:nvPr/>
        </p:nvGrpSpPr>
        <p:grpSpPr>
          <a:xfrm>
            <a:off x="5181600" y="92446"/>
            <a:ext cx="7010400" cy="480164"/>
            <a:chOff x="5167600" y="113199"/>
            <a:chExt cx="7010400" cy="480164"/>
          </a:xfrm>
          <a:solidFill>
            <a:srgbClr val="005D61"/>
          </a:solidFill>
        </p:grpSpPr>
        <p:sp>
          <p:nvSpPr>
            <p:cNvPr id="52" name="矩形 51">
              <a:extLst>
                <a:ext uri="{FF2B5EF4-FFF2-40B4-BE49-F238E27FC236}">
                  <a16:creationId xmlns="" xmlns:a16="http://schemas.microsoft.com/office/drawing/2014/main" id="{17F47626-2AFF-4EA5-98B7-E2A7E540928C}"/>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52">
              <a:extLst>
                <a:ext uri="{FF2B5EF4-FFF2-40B4-BE49-F238E27FC236}">
                  <a16:creationId xmlns="" xmlns:a16="http://schemas.microsoft.com/office/drawing/2014/main" id="{4F8CF4E9-C8C5-430C-9FAF-0031F06D4F7C}"/>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pic>
        <p:nvPicPr>
          <p:cNvPr id="7" name="图片 6">
            <a:extLst>
              <a:ext uri="{FF2B5EF4-FFF2-40B4-BE49-F238E27FC236}">
                <a16:creationId xmlns="" xmlns:a16="http://schemas.microsoft.com/office/drawing/2014/main" id="{400DF955-0B95-432C-A50D-868D2B72635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50950" y="863959"/>
            <a:ext cx="3616775" cy="2611121"/>
          </a:xfrm>
          <a:prstGeom prst="rect">
            <a:avLst/>
          </a:prstGeom>
        </p:spPr>
      </p:pic>
      <p:pic>
        <p:nvPicPr>
          <p:cNvPr id="18" name="图片 17">
            <a:extLst>
              <a:ext uri="{FF2B5EF4-FFF2-40B4-BE49-F238E27FC236}">
                <a16:creationId xmlns="" xmlns:a16="http://schemas.microsoft.com/office/drawing/2014/main" id="{18B2D16B-1B1A-44ED-A031-70FFC5C1C4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4" y="863959"/>
            <a:ext cx="4719147" cy="2805112"/>
          </a:xfrm>
          <a:prstGeom prst="rect">
            <a:avLst/>
          </a:prstGeom>
        </p:spPr>
      </p:pic>
      <p:pic>
        <p:nvPicPr>
          <p:cNvPr id="22" name="图片 21">
            <a:extLst>
              <a:ext uri="{FF2B5EF4-FFF2-40B4-BE49-F238E27FC236}">
                <a16:creationId xmlns="" xmlns:a16="http://schemas.microsoft.com/office/drawing/2014/main" id="{10D831BF-3402-463A-8839-109145A9D569}"/>
              </a:ext>
            </a:extLst>
          </p:cNvPr>
          <p:cNvPicPr>
            <a:picLocks noChangeAspect="1"/>
          </p:cNvPicPr>
          <p:nvPr/>
        </p:nvPicPr>
        <p:blipFill>
          <a:blip r:embed="rId9"/>
          <a:stretch>
            <a:fillRect/>
          </a:stretch>
        </p:blipFill>
        <p:spPr>
          <a:xfrm>
            <a:off x="81024" y="3703361"/>
            <a:ext cx="4691062" cy="2975867"/>
          </a:xfrm>
          <a:prstGeom prst="rect">
            <a:avLst/>
          </a:prstGeom>
        </p:spPr>
      </p:pic>
      <p:pic>
        <p:nvPicPr>
          <p:cNvPr id="26" name="图片 25">
            <a:extLst>
              <a:ext uri="{FF2B5EF4-FFF2-40B4-BE49-F238E27FC236}">
                <a16:creationId xmlns="" xmlns:a16="http://schemas.microsoft.com/office/drawing/2014/main" id="{C248F0E3-66F1-45E9-A287-0BB15FF4498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518504" y="863624"/>
            <a:ext cx="3409506" cy="2600866"/>
          </a:xfrm>
          <a:prstGeom prst="rect">
            <a:avLst/>
          </a:prstGeom>
        </p:spPr>
      </p:pic>
      <p:pic>
        <p:nvPicPr>
          <p:cNvPr id="28" name="图片 27">
            <a:extLst>
              <a:ext uri="{FF2B5EF4-FFF2-40B4-BE49-F238E27FC236}">
                <a16:creationId xmlns="" xmlns:a16="http://schemas.microsoft.com/office/drawing/2014/main" id="{534EE7E6-D527-4F41-B5D9-F47D93F2CE9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850950" y="3703361"/>
            <a:ext cx="3237121" cy="2940327"/>
          </a:xfrm>
          <a:prstGeom prst="rect">
            <a:avLst/>
          </a:prstGeom>
        </p:spPr>
      </p:pic>
      <p:pic>
        <p:nvPicPr>
          <p:cNvPr id="30" name="图片 29">
            <a:extLst>
              <a:ext uri="{FF2B5EF4-FFF2-40B4-BE49-F238E27FC236}">
                <a16:creationId xmlns="" xmlns:a16="http://schemas.microsoft.com/office/drawing/2014/main" id="{37FA609D-8BE9-4A5C-B807-FD3CDFA40CBB}"/>
              </a:ext>
            </a:extLst>
          </p:cNvPr>
          <p:cNvPicPr>
            <a:picLocks noChangeAspect="1"/>
          </p:cNvPicPr>
          <p:nvPr/>
        </p:nvPicPr>
        <p:blipFill>
          <a:blip r:embed="rId12"/>
          <a:stretch>
            <a:fillRect/>
          </a:stretch>
        </p:blipFill>
        <p:spPr>
          <a:xfrm>
            <a:off x="8135023" y="3669071"/>
            <a:ext cx="4010025" cy="2940327"/>
          </a:xfrm>
          <a:prstGeom prst="rect">
            <a:avLst/>
          </a:prstGeom>
        </p:spPr>
      </p:pic>
    </p:spTree>
    <p:extLst>
      <p:ext uri="{BB962C8B-B14F-4D97-AF65-F5344CB8AC3E}">
        <p14:creationId xmlns:p14="http://schemas.microsoft.com/office/powerpoint/2010/main" val="3857983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A95E9D14-6D9A-42D1-9873-1631B39444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27481" y="941974"/>
            <a:ext cx="2940526" cy="3917560"/>
          </a:xfrm>
          <a:prstGeom prst="rect">
            <a:avLst/>
          </a:prstGeom>
        </p:spPr>
      </p:pic>
      <p:pic>
        <p:nvPicPr>
          <p:cNvPr id="18" name="图片 17">
            <a:extLst>
              <a:ext uri="{FF2B5EF4-FFF2-40B4-BE49-F238E27FC236}">
                <a16:creationId xmlns="" xmlns:a16="http://schemas.microsoft.com/office/drawing/2014/main" id="{BC53765E-75CA-4F4F-88AB-26B2D40A0C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48558" y="4065231"/>
            <a:ext cx="3648091" cy="2638270"/>
          </a:xfrm>
          <a:prstGeom prst="rect">
            <a:avLst/>
          </a:prstGeom>
        </p:spPr>
      </p:pic>
      <p:grpSp>
        <p:nvGrpSpPr>
          <p:cNvPr id="10" name="组合 9"/>
          <p:cNvGrpSpPr/>
          <p:nvPr/>
        </p:nvGrpSpPr>
        <p:grpSpPr>
          <a:xfrm>
            <a:off x="0" y="-9466"/>
            <a:ext cx="5486401" cy="619066"/>
            <a:chOff x="0" y="-9466"/>
            <a:chExt cx="5486401" cy="619066"/>
          </a:xfrm>
        </p:grpSpPr>
        <p:sp>
          <p:nvSpPr>
            <p:cNvPr id="9" name="文本框 8"/>
            <p:cNvSpPr txBox="1"/>
            <p:nvPr/>
          </p:nvSpPr>
          <p:spPr>
            <a:xfrm>
              <a:off x="1412305" y="101696"/>
              <a:ext cx="4074096" cy="46166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交流与培训现场</a:t>
              </a:r>
            </a:p>
          </p:txBody>
        </p:sp>
        <p:sp>
          <p:nvSpPr>
            <p:cNvPr id="33" name="平行四边形 32"/>
            <p:cNvSpPr/>
            <p:nvPr/>
          </p:nvSpPr>
          <p:spPr>
            <a:xfrm>
              <a:off x="0" y="-9466"/>
              <a:ext cx="834795" cy="619066"/>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476" y="-9466"/>
              <a:ext cx="908902" cy="619066"/>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sp>
        <p:nvSpPr>
          <p:cNvPr id="47" name="任意多边形: 形状 3">
            <a:extLst>
              <a:ext uri="{FF2B5EF4-FFF2-40B4-BE49-F238E27FC236}">
                <a16:creationId xmlns="" xmlns:a16="http://schemas.microsoft.com/office/drawing/2014/main" id="{3D98DA9B-CBA0-4F12-A3BF-189A63DCEF60}"/>
              </a:ext>
            </a:extLst>
          </p:cNvPr>
          <p:cNvSpPr/>
          <p:nvPr>
            <p:custDataLst>
              <p:tags r:id="rId1"/>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48" name="组合 47">
            <a:extLst>
              <a:ext uri="{FF2B5EF4-FFF2-40B4-BE49-F238E27FC236}">
                <a16:creationId xmlns="" xmlns:a16="http://schemas.microsoft.com/office/drawing/2014/main" id="{238459B3-52B2-469E-95C5-1A29A3893ED1}"/>
              </a:ext>
            </a:extLst>
          </p:cNvPr>
          <p:cNvGrpSpPr/>
          <p:nvPr/>
        </p:nvGrpSpPr>
        <p:grpSpPr>
          <a:xfrm>
            <a:off x="0" y="6148705"/>
            <a:ext cx="12192000" cy="720091"/>
            <a:chOff x="0" y="6148705"/>
            <a:chExt cx="12192000" cy="720091"/>
          </a:xfrm>
        </p:grpSpPr>
        <p:sp>
          <p:nvSpPr>
            <p:cNvPr id="49" name="任意多边形: 形状 4">
              <a:extLst>
                <a:ext uri="{FF2B5EF4-FFF2-40B4-BE49-F238E27FC236}">
                  <a16:creationId xmlns="" xmlns:a16="http://schemas.microsoft.com/office/drawing/2014/main" id="{AA34A7C5-8428-4091-884C-251AA68F15F3}"/>
                </a:ext>
              </a:extLst>
            </p:cNvPr>
            <p:cNvSpPr/>
            <p:nvPr userDrawn="1">
              <p:custDataLst>
                <p:tags r:id="rId2"/>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50" name="任意多边形: 形状 7">
              <a:extLst>
                <a:ext uri="{FF2B5EF4-FFF2-40B4-BE49-F238E27FC236}">
                  <a16:creationId xmlns="" xmlns:a16="http://schemas.microsoft.com/office/drawing/2014/main" id="{079215EC-7E20-4B97-9CCC-D57B8DFB75C6}"/>
                </a:ext>
              </a:extLst>
            </p:cNvPr>
            <p:cNvSpPr/>
            <p:nvPr userDrawn="1">
              <p:custDataLst>
                <p:tags r:id="rId3"/>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 xmlns:a16="http://schemas.microsoft.com/office/drawing/2014/main" id="{CEB78756-DD0D-4ADE-93B2-89203084F436}"/>
              </a:ext>
            </a:extLst>
          </p:cNvPr>
          <p:cNvGrpSpPr/>
          <p:nvPr/>
        </p:nvGrpSpPr>
        <p:grpSpPr>
          <a:xfrm>
            <a:off x="5181600" y="92446"/>
            <a:ext cx="7010400" cy="480164"/>
            <a:chOff x="5167600" y="113199"/>
            <a:chExt cx="7010400" cy="480164"/>
          </a:xfrm>
          <a:solidFill>
            <a:srgbClr val="005D61"/>
          </a:solidFill>
        </p:grpSpPr>
        <p:sp>
          <p:nvSpPr>
            <p:cNvPr id="52" name="矩形 51">
              <a:extLst>
                <a:ext uri="{FF2B5EF4-FFF2-40B4-BE49-F238E27FC236}">
                  <a16:creationId xmlns="" xmlns:a16="http://schemas.microsoft.com/office/drawing/2014/main" id="{17F47626-2AFF-4EA5-98B7-E2A7E540928C}"/>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52">
              <a:extLst>
                <a:ext uri="{FF2B5EF4-FFF2-40B4-BE49-F238E27FC236}">
                  <a16:creationId xmlns="" xmlns:a16="http://schemas.microsoft.com/office/drawing/2014/main" id="{4F8CF4E9-C8C5-430C-9FAF-0031F06D4F7C}"/>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pic>
        <p:nvPicPr>
          <p:cNvPr id="5" name="图片 4">
            <a:extLst>
              <a:ext uri="{FF2B5EF4-FFF2-40B4-BE49-F238E27FC236}">
                <a16:creationId xmlns="" xmlns:a16="http://schemas.microsoft.com/office/drawing/2014/main" id="{6EFDA1A5-A2B4-4FC1-B77A-83BABA1A59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23993" y="962400"/>
            <a:ext cx="4505157" cy="3095250"/>
          </a:xfrm>
          <a:prstGeom prst="rect">
            <a:avLst/>
          </a:prstGeom>
        </p:spPr>
      </p:pic>
      <p:pic>
        <p:nvPicPr>
          <p:cNvPr id="7" name="图片 6">
            <a:extLst>
              <a:ext uri="{FF2B5EF4-FFF2-40B4-BE49-F238E27FC236}">
                <a16:creationId xmlns="" xmlns:a16="http://schemas.microsoft.com/office/drawing/2014/main" id="{AF3F7749-7F12-4BE6-8C5E-7558FB61B0A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3993" y="4091940"/>
            <a:ext cx="3612579" cy="2592726"/>
          </a:xfrm>
          <a:prstGeom prst="rect">
            <a:avLst/>
          </a:prstGeom>
        </p:spPr>
      </p:pic>
      <p:pic>
        <p:nvPicPr>
          <p:cNvPr id="13" name="图片 12">
            <a:extLst>
              <a:ext uri="{FF2B5EF4-FFF2-40B4-BE49-F238E27FC236}">
                <a16:creationId xmlns="" xmlns:a16="http://schemas.microsoft.com/office/drawing/2014/main" id="{4509ADD4-2497-4C68-8813-52AAED5EE7B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09396" y="4057650"/>
            <a:ext cx="3612580" cy="2608712"/>
          </a:xfrm>
          <a:prstGeom prst="rect">
            <a:avLst/>
          </a:prstGeom>
        </p:spPr>
      </p:pic>
      <p:pic>
        <p:nvPicPr>
          <p:cNvPr id="15" name="图片 14">
            <a:extLst>
              <a:ext uri="{FF2B5EF4-FFF2-40B4-BE49-F238E27FC236}">
                <a16:creationId xmlns="" xmlns:a16="http://schemas.microsoft.com/office/drawing/2014/main" id="{B88D679D-98FC-488F-B70C-0DA85437DB90}"/>
              </a:ext>
            </a:extLst>
          </p:cNvPr>
          <p:cNvPicPr>
            <a:picLocks noChangeAspect="1"/>
          </p:cNvPicPr>
          <p:nvPr/>
        </p:nvPicPr>
        <p:blipFill>
          <a:blip r:embed="rId12"/>
          <a:stretch>
            <a:fillRect/>
          </a:stretch>
        </p:blipFill>
        <p:spPr>
          <a:xfrm>
            <a:off x="4685722" y="962400"/>
            <a:ext cx="4191578" cy="3052201"/>
          </a:xfrm>
          <a:prstGeom prst="rect">
            <a:avLst/>
          </a:prstGeom>
        </p:spPr>
      </p:pic>
    </p:spTree>
    <p:extLst>
      <p:ext uri="{BB962C8B-B14F-4D97-AF65-F5344CB8AC3E}">
        <p14:creationId xmlns:p14="http://schemas.microsoft.com/office/powerpoint/2010/main" val="3018705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边形 7"/>
          <p:cNvSpPr/>
          <p:nvPr/>
        </p:nvSpPr>
        <p:spPr>
          <a:xfrm>
            <a:off x="7850" y="0"/>
            <a:ext cx="4297449" cy="6858000"/>
          </a:xfrm>
          <a:prstGeom prst="parallelogram">
            <a:avLst>
              <a:gd name="adj" fmla="val 71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258581" y="1819969"/>
            <a:ext cx="2645901" cy="707886"/>
          </a:xfrm>
          <a:prstGeom prst="rect">
            <a:avLst/>
          </a:prstGeom>
          <a:noFill/>
        </p:spPr>
        <p:txBody>
          <a:bodyPr wrap="square" rtlCol="0">
            <a:spAutoFit/>
          </a:bodyPr>
          <a:lstStyle/>
          <a:p>
            <a:r>
              <a:rPr lang="en-US" altLang="zh-CN" sz="4000" b="1" dirty="0">
                <a:solidFill>
                  <a:srgbClr val="017078"/>
                </a:solidFill>
                <a:latin typeface="微软雅黑" panose="020B0503020204020204" pitchFamily="34" charset="-122"/>
                <a:ea typeface="微软雅黑" panose="020B0503020204020204" pitchFamily="34" charset="-122"/>
              </a:rPr>
              <a:t>PART 04</a:t>
            </a:r>
          </a:p>
        </p:txBody>
      </p:sp>
      <p:pic>
        <p:nvPicPr>
          <p:cNvPr id="31" name="图片 30"/>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flipH="1">
            <a:off x="990601" y="0"/>
            <a:ext cx="6448381" cy="6858000"/>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9" name="矩形 28"/>
          <p:cNvSpPr/>
          <p:nvPr/>
        </p:nvSpPr>
        <p:spPr>
          <a:xfrm>
            <a:off x="6564735" y="2463375"/>
            <a:ext cx="3767880" cy="815648"/>
          </a:xfrm>
          <a:prstGeom prst="rect">
            <a:avLst/>
          </a:prstGeom>
        </p:spPr>
        <p:txBody>
          <a:bodyPr wrap="square" lIns="121960" tIns="60980" rIns="121960" bIns="60980">
            <a:spAutoFit/>
          </a:bodyPr>
          <a:lstStyle/>
          <a:p>
            <a:pPr algn="dist">
              <a:defRPr/>
            </a:pPr>
            <a:r>
              <a:rPr lang="zh-CN" altLang="en-US" sz="45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全链服务说明</a:t>
            </a:r>
          </a:p>
        </p:txBody>
      </p:sp>
      <p:cxnSp>
        <p:nvCxnSpPr>
          <p:cNvPr id="3" name="直接连接符 2"/>
          <p:cNvCxnSpPr/>
          <p:nvPr/>
        </p:nvCxnSpPr>
        <p:spPr>
          <a:xfrm>
            <a:off x="6153150" y="3619500"/>
            <a:ext cx="4591050" cy="0"/>
          </a:xfrm>
          <a:prstGeom prst="line">
            <a:avLst/>
          </a:prstGeom>
          <a:ln w="38100">
            <a:solidFill>
              <a:srgbClr val="2C5568"/>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051609" y="3199861"/>
            <a:ext cx="2625791" cy="353943"/>
          </a:xfrm>
          <a:prstGeom prst="rect">
            <a:avLst/>
          </a:prstGeom>
        </p:spPr>
        <p:txBody>
          <a:bodyPr wrap="square">
            <a:spAutoFit/>
          </a:bodyPr>
          <a:lstStyle/>
          <a:p>
            <a:pPr algn="dist"/>
            <a:r>
              <a:rPr lang="en-US" altLang="zh-CN" sz="1700" dirty="0">
                <a:solidFill>
                  <a:srgbClr val="2C5568"/>
                </a:solidFill>
              </a:rPr>
              <a:t>Total Services</a:t>
            </a:r>
            <a:endParaRPr lang="zh-CN" altLang="en-US" sz="1700" dirty="0">
              <a:solidFill>
                <a:srgbClr val="2C5568"/>
              </a:solidFill>
            </a:endParaRPr>
          </a:p>
        </p:txBody>
      </p:sp>
      <p:sp>
        <p:nvSpPr>
          <p:cNvPr id="10" name="矩形 9"/>
          <p:cNvSpPr/>
          <p:nvPr/>
        </p:nvSpPr>
        <p:spPr>
          <a:xfrm>
            <a:off x="7194855" y="3870565"/>
            <a:ext cx="2549220" cy="2815451"/>
          </a:xfrm>
          <a:prstGeom prst="rect">
            <a:avLst/>
          </a:prstGeom>
        </p:spPr>
        <p:txBody>
          <a:bodyPr wrap="square">
            <a:spAutoFit/>
          </a:bodyPr>
          <a:lstStyle/>
          <a:p>
            <a:pPr marL="285750" indent="-285750" algn="dist">
              <a:lnSpc>
                <a:spcPct val="150000"/>
              </a:lnSpc>
              <a:buFont typeface="Arial" panose="020B0604020202020204" pitchFamily="34" charset="0"/>
              <a:buChar char="•"/>
            </a:pPr>
            <a:r>
              <a:rPr lang="zh-CN" altLang="en-US" sz="2000" dirty="0">
                <a:solidFill>
                  <a:srgbClr val="2C5568"/>
                </a:solidFill>
              </a:rPr>
              <a:t>数据信息服务</a:t>
            </a:r>
            <a:endParaRPr lang="en-US" altLang="zh-CN" sz="2000" dirty="0">
              <a:solidFill>
                <a:srgbClr val="2C5568"/>
              </a:solidFill>
            </a:endParaRPr>
          </a:p>
          <a:p>
            <a:pPr marL="285750" indent="-285750" algn="dist">
              <a:lnSpc>
                <a:spcPct val="150000"/>
              </a:lnSpc>
              <a:buFont typeface="Arial" panose="020B0604020202020204" pitchFamily="34" charset="0"/>
              <a:buChar char="•"/>
            </a:pPr>
            <a:r>
              <a:rPr lang="zh-CN" altLang="en-US" sz="2000" dirty="0">
                <a:solidFill>
                  <a:srgbClr val="2C5568"/>
                </a:solidFill>
              </a:rPr>
              <a:t>专利服务项</a:t>
            </a:r>
          </a:p>
          <a:p>
            <a:pPr marL="285750" indent="-285750" algn="dist">
              <a:lnSpc>
                <a:spcPct val="150000"/>
              </a:lnSpc>
              <a:buFont typeface="Arial" panose="020B0604020202020204" pitchFamily="34" charset="0"/>
              <a:buChar char="•"/>
            </a:pPr>
            <a:r>
              <a:rPr lang="zh-CN" altLang="en-US" sz="2000" dirty="0">
                <a:solidFill>
                  <a:srgbClr val="2C5568"/>
                </a:solidFill>
              </a:rPr>
              <a:t>商标服务项</a:t>
            </a:r>
          </a:p>
          <a:p>
            <a:pPr marL="285750" indent="-285750" algn="dist">
              <a:lnSpc>
                <a:spcPct val="150000"/>
              </a:lnSpc>
              <a:buFont typeface="Arial" panose="020B0604020202020204" pitchFamily="34" charset="0"/>
              <a:buChar char="•"/>
            </a:pPr>
            <a:r>
              <a:rPr lang="zh-CN" altLang="en-US" sz="2000" dirty="0">
                <a:solidFill>
                  <a:srgbClr val="2C5568"/>
                </a:solidFill>
              </a:rPr>
              <a:t>国际知识产权服务</a:t>
            </a:r>
          </a:p>
          <a:p>
            <a:pPr marL="285750" indent="-285750" algn="dist">
              <a:lnSpc>
                <a:spcPct val="150000"/>
              </a:lnSpc>
              <a:buFont typeface="Arial" panose="020B0604020202020204" pitchFamily="34" charset="0"/>
              <a:buChar char="•"/>
            </a:pPr>
            <a:r>
              <a:rPr lang="zh-CN" altLang="en-US" sz="2000" dirty="0">
                <a:solidFill>
                  <a:srgbClr val="2C5568"/>
                </a:solidFill>
              </a:rPr>
              <a:t>咨询服务项</a:t>
            </a:r>
            <a:endParaRPr lang="en-US" altLang="zh-CN" sz="2000" dirty="0">
              <a:solidFill>
                <a:srgbClr val="2C5568"/>
              </a:solidFill>
            </a:endParaRPr>
          </a:p>
          <a:p>
            <a:pPr marL="285750" indent="-285750" algn="dist">
              <a:lnSpc>
                <a:spcPct val="150000"/>
              </a:lnSpc>
              <a:buFont typeface="Arial" panose="020B0604020202020204" pitchFamily="34" charset="0"/>
              <a:buChar char="•"/>
            </a:pPr>
            <a:r>
              <a:rPr lang="zh-CN" altLang="en-US" sz="2000" dirty="0">
                <a:solidFill>
                  <a:srgbClr val="2C5568"/>
                </a:solidFill>
              </a:rPr>
              <a:t>流 程 服 务</a:t>
            </a:r>
            <a:endParaRPr lang="en-US" altLang="zh-CN" sz="2000" dirty="0">
              <a:solidFill>
                <a:srgbClr val="2C5568"/>
              </a:solidFill>
            </a:endParaRPr>
          </a:p>
        </p:txBody>
      </p:sp>
    </p:spTree>
    <p:extLst>
      <p:ext uri="{BB962C8B-B14F-4D97-AF65-F5344CB8AC3E}">
        <p14:creationId xmlns:p14="http://schemas.microsoft.com/office/powerpoint/2010/main" val="3830859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2">
            <a:extLst>
              <a:ext uri="{FF2B5EF4-FFF2-40B4-BE49-F238E27FC236}">
                <a16:creationId xmlns="" xmlns:a16="http://schemas.microsoft.com/office/drawing/2014/main" id="{DF49E531-E7CB-4333-B4B0-8CB2FB16F742}"/>
              </a:ext>
            </a:extLst>
          </p:cNvPr>
          <p:cNvGrpSpPr/>
          <p:nvPr/>
        </p:nvGrpSpPr>
        <p:grpSpPr>
          <a:xfrm>
            <a:off x="10666363" y="834790"/>
            <a:ext cx="1157773" cy="2254274"/>
            <a:chOff x="741349" y="1574525"/>
            <a:chExt cx="2432773" cy="4623075"/>
          </a:xfrm>
        </p:grpSpPr>
        <p:sp>
          <p:nvSpPr>
            <p:cNvPr id="144" name="Freeform 5">
              <a:extLst>
                <a:ext uri="{FF2B5EF4-FFF2-40B4-BE49-F238E27FC236}">
                  <a16:creationId xmlns="" xmlns:a16="http://schemas.microsoft.com/office/drawing/2014/main" id="{A0336EF8-6539-4096-A42E-E7A3F1AB4987}"/>
                </a:ext>
              </a:extLst>
            </p:cNvPr>
            <p:cNvSpPr>
              <a:spLocks/>
            </p:cNvSpPr>
            <p:nvPr/>
          </p:nvSpPr>
          <p:spPr bwMode="auto">
            <a:xfrm rot="669225">
              <a:off x="2279632" y="3012371"/>
              <a:ext cx="877528" cy="949099"/>
            </a:xfrm>
            <a:custGeom>
              <a:avLst/>
              <a:gdLst>
                <a:gd name="T0" fmla="*/ 90 w 90"/>
                <a:gd name="T1" fmla="*/ 42 h 98"/>
                <a:gd name="T2" fmla="*/ 72 w 90"/>
                <a:gd name="T3" fmla="*/ 0 h 98"/>
                <a:gd name="T4" fmla="*/ 4 w 90"/>
                <a:gd name="T5" fmla="*/ 62 h 98"/>
                <a:gd name="T6" fmla="*/ 0 w 90"/>
                <a:gd name="T7" fmla="*/ 98 h 98"/>
                <a:gd name="T8" fmla="*/ 90 w 90"/>
                <a:gd name="T9" fmla="*/ 42 h 98"/>
              </a:gdLst>
              <a:ahLst/>
              <a:cxnLst>
                <a:cxn ang="0">
                  <a:pos x="T0" y="T1"/>
                </a:cxn>
                <a:cxn ang="0">
                  <a:pos x="T2" y="T3"/>
                </a:cxn>
                <a:cxn ang="0">
                  <a:pos x="T4" y="T5"/>
                </a:cxn>
                <a:cxn ang="0">
                  <a:pos x="T6" y="T7"/>
                </a:cxn>
                <a:cxn ang="0">
                  <a:pos x="T8" y="T9"/>
                </a:cxn>
              </a:cxnLst>
              <a:rect l="0" t="0" r="r" b="b"/>
              <a:pathLst>
                <a:path w="90" h="98">
                  <a:moveTo>
                    <a:pt x="90" y="42"/>
                  </a:moveTo>
                  <a:cubicBezTo>
                    <a:pt x="85" y="28"/>
                    <a:pt x="79" y="13"/>
                    <a:pt x="72" y="0"/>
                  </a:cubicBezTo>
                  <a:cubicBezTo>
                    <a:pt x="40" y="18"/>
                    <a:pt x="14" y="40"/>
                    <a:pt x="4" y="62"/>
                  </a:cubicBezTo>
                  <a:cubicBezTo>
                    <a:pt x="3" y="74"/>
                    <a:pt x="2" y="86"/>
                    <a:pt x="0" y="98"/>
                  </a:cubicBezTo>
                  <a:cubicBezTo>
                    <a:pt x="26" y="67"/>
                    <a:pt x="58" y="48"/>
                    <a:pt x="90" y="4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5" name="Freeform 6">
              <a:extLst>
                <a:ext uri="{FF2B5EF4-FFF2-40B4-BE49-F238E27FC236}">
                  <a16:creationId xmlns="" xmlns:a16="http://schemas.microsoft.com/office/drawing/2014/main" id="{26A781C4-DE66-41EA-9314-68578EF59FF5}"/>
                </a:ext>
              </a:extLst>
            </p:cNvPr>
            <p:cNvSpPr>
              <a:spLocks/>
            </p:cNvSpPr>
            <p:nvPr/>
          </p:nvSpPr>
          <p:spPr bwMode="auto">
            <a:xfrm rot="669225">
              <a:off x="2122333" y="3423831"/>
              <a:ext cx="1051789" cy="1143587"/>
            </a:xfrm>
            <a:custGeom>
              <a:avLst/>
              <a:gdLst>
                <a:gd name="T0" fmla="*/ 108 w 108"/>
                <a:gd name="T1" fmla="*/ 46 h 118"/>
                <a:gd name="T2" fmla="*/ 96 w 108"/>
                <a:gd name="T3" fmla="*/ 0 h 118"/>
                <a:gd name="T4" fmla="*/ 5 w 108"/>
                <a:gd name="T5" fmla="*/ 64 h 118"/>
                <a:gd name="T6" fmla="*/ 4 w 108"/>
                <a:gd name="T7" fmla="*/ 70 h 118"/>
                <a:gd name="T8" fmla="*/ 0 w 108"/>
                <a:gd name="T9" fmla="*/ 118 h 118"/>
                <a:gd name="T10" fmla="*/ 108 w 108"/>
                <a:gd name="T11" fmla="*/ 46 h 118"/>
              </a:gdLst>
              <a:ahLst/>
              <a:cxnLst>
                <a:cxn ang="0">
                  <a:pos x="T0" y="T1"/>
                </a:cxn>
                <a:cxn ang="0">
                  <a:pos x="T2" y="T3"/>
                </a:cxn>
                <a:cxn ang="0">
                  <a:pos x="T4" y="T5"/>
                </a:cxn>
                <a:cxn ang="0">
                  <a:pos x="T6" y="T7"/>
                </a:cxn>
                <a:cxn ang="0">
                  <a:pos x="T8" y="T9"/>
                </a:cxn>
                <a:cxn ang="0">
                  <a:pos x="T10" y="T11"/>
                </a:cxn>
              </a:cxnLst>
              <a:rect l="0" t="0" r="r" b="b"/>
              <a:pathLst>
                <a:path w="108" h="118">
                  <a:moveTo>
                    <a:pt x="108" y="46"/>
                  </a:moveTo>
                  <a:cubicBezTo>
                    <a:pt x="106" y="31"/>
                    <a:pt x="102" y="15"/>
                    <a:pt x="96" y="0"/>
                  </a:cubicBezTo>
                  <a:cubicBezTo>
                    <a:pt x="63" y="9"/>
                    <a:pt x="29" y="31"/>
                    <a:pt x="5" y="64"/>
                  </a:cubicBezTo>
                  <a:cubicBezTo>
                    <a:pt x="5" y="66"/>
                    <a:pt x="5" y="68"/>
                    <a:pt x="4" y="70"/>
                  </a:cubicBezTo>
                  <a:cubicBezTo>
                    <a:pt x="3" y="86"/>
                    <a:pt x="1" y="102"/>
                    <a:pt x="0" y="118"/>
                  </a:cubicBezTo>
                  <a:cubicBezTo>
                    <a:pt x="31" y="78"/>
                    <a:pt x="71" y="53"/>
                    <a:pt x="108" y="4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6" name="Freeform 7">
              <a:extLst>
                <a:ext uri="{FF2B5EF4-FFF2-40B4-BE49-F238E27FC236}">
                  <a16:creationId xmlns="" xmlns:a16="http://schemas.microsoft.com/office/drawing/2014/main" id="{3DCC4B70-621A-4C00-8C2E-8C7AF17CD821}"/>
                </a:ext>
              </a:extLst>
            </p:cNvPr>
            <p:cNvSpPr>
              <a:spLocks/>
            </p:cNvSpPr>
            <p:nvPr/>
          </p:nvSpPr>
          <p:spPr bwMode="auto">
            <a:xfrm rot="669225">
              <a:off x="2406608" y="2668416"/>
              <a:ext cx="651922" cy="841743"/>
            </a:xfrm>
            <a:custGeom>
              <a:avLst/>
              <a:gdLst>
                <a:gd name="T0" fmla="*/ 67 w 67"/>
                <a:gd name="T1" fmla="*/ 34 h 87"/>
                <a:gd name="T2" fmla="*/ 47 w 67"/>
                <a:gd name="T3" fmla="*/ 0 h 87"/>
                <a:gd name="T4" fmla="*/ 1 w 67"/>
                <a:gd name="T5" fmla="*/ 43 h 87"/>
                <a:gd name="T6" fmla="*/ 0 w 67"/>
                <a:gd name="T7" fmla="*/ 87 h 87"/>
                <a:gd name="T8" fmla="*/ 67 w 67"/>
                <a:gd name="T9" fmla="*/ 34 h 87"/>
              </a:gdLst>
              <a:ahLst/>
              <a:cxnLst>
                <a:cxn ang="0">
                  <a:pos x="T0" y="T1"/>
                </a:cxn>
                <a:cxn ang="0">
                  <a:pos x="T2" y="T3"/>
                </a:cxn>
                <a:cxn ang="0">
                  <a:pos x="T4" y="T5"/>
                </a:cxn>
                <a:cxn ang="0">
                  <a:pos x="T6" y="T7"/>
                </a:cxn>
                <a:cxn ang="0">
                  <a:pos x="T8" y="T9"/>
                </a:cxn>
              </a:cxnLst>
              <a:rect l="0" t="0" r="r" b="b"/>
              <a:pathLst>
                <a:path w="67" h="87">
                  <a:moveTo>
                    <a:pt x="67" y="34"/>
                  </a:moveTo>
                  <a:cubicBezTo>
                    <a:pt x="61" y="22"/>
                    <a:pt x="54" y="11"/>
                    <a:pt x="47" y="0"/>
                  </a:cubicBezTo>
                  <a:cubicBezTo>
                    <a:pt x="28" y="10"/>
                    <a:pt x="11" y="25"/>
                    <a:pt x="1" y="43"/>
                  </a:cubicBezTo>
                  <a:cubicBezTo>
                    <a:pt x="2" y="58"/>
                    <a:pt x="1" y="72"/>
                    <a:pt x="0" y="87"/>
                  </a:cubicBezTo>
                  <a:cubicBezTo>
                    <a:pt x="14" y="68"/>
                    <a:pt x="38" y="49"/>
                    <a:pt x="67" y="3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7" name="Freeform 8">
              <a:extLst>
                <a:ext uri="{FF2B5EF4-FFF2-40B4-BE49-F238E27FC236}">
                  <a16:creationId xmlns="" xmlns:a16="http://schemas.microsoft.com/office/drawing/2014/main" id="{948B54A3-2811-4C4F-AF23-754DA169D0FF}"/>
                </a:ext>
              </a:extLst>
            </p:cNvPr>
            <p:cNvSpPr>
              <a:spLocks/>
            </p:cNvSpPr>
            <p:nvPr/>
          </p:nvSpPr>
          <p:spPr bwMode="auto">
            <a:xfrm rot="669225">
              <a:off x="2023527" y="3874925"/>
              <a:ext cx="1110913" cy="1152922"/>
            </a:xfrm>
            <a:custGeom>
              <a:avLst/>
              <a:gdLst>
                <a:gd name="T0" fmla="*/ 111 w 114"/>
                <a:gd name="T1" fmla="*/ 61 h 119"/>
                <a:gd name="T2" fmla="*/ 109 w 114"/>
                <a:gd name="T3" fmla="*/ 0 h 119"/>
                <a:gd name="T4" fmla="*/ 0 w 114"/>
                <a:gd name="T5" fmla="*/ 81 h 119"/>
                <a:gd name="T6" fmla="*/ 0 w 114"/>
                <a:gd name="T7" fmla="*/ 119 h 119"/>
                <a:gd name="T8" fmla="*/ 111 w 114"/>
                <a:gd name="T9" fmla="*/ 61 h 119"/>
              </a:gdLst>
              <a:ahLst/>
              <a:cxnLst>
                <a:cxn ang="0">
                  <a:pos x="T0" y="T1"/>
                </a:cxn>
                <a:cxn ang="0">
                  <a:pos x="T2" y="T3"/>
                </a:cxn>
                <a:cxn ang="0">
                  <a:pos x="T4" y="T5"/>
                </a:cxn>
                <a:cxn ang="0">
                  <a:pos x="T6" y="T7"/>
                </a:cxn>
                <a:cxn ang="0">
                  <a:pos x="T8" y="T9"/>
                </a:cxn>
              </a:cxnLst>
              <a:rect l="0" t="0" r="r" b="b"/>
              <a:pathLst>
                <a:path w="114" h="119">
                  <a:moveTo>
                    <a:pt x="111" y="61"/>
                  </a:moveTo>
                  <a:cubicBezTo>
                    <a:pt x="114" y="41"/>
                    <a:pt x="113" y="21"/>
                    <a:pt x="109" y="0"/>
                  </a:cubicBezTo>
                  <a:cubicBezTo>
                    <a:pt x="71" y="9"/>
                    <a:pt x="30" y="38"/>
                    <a:pt x="0" y="81"/>
                  </a:cubicBezTo>
                  <a:cubicBezTo>
                    <a:pt x="0" y="93"/>
                    <a:pt x="0" y="106"/>
                    <a:pt x="0" y="119"/>
                  </a:cubicBezTo>
                  <a:cubicBezTo>
                    <a:pt x="30" y="83"/>
                    <a:pt x="71" y="64"/>
                    <a:pt x="111" y="6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48" name="Freeform 9">
              <a:extLst>
                <a:ext uri="{FF2B5EF4-FFF2-40B4-BE49-F238E27FC236}">
                  <a16:creationId xmlns="" xmlns:a16="http://schemas.microsoft.com/office/drawing/2014/main" id="{48F099D5-AE62-4F67-939B-2D56E93C074D}"/>
                </a:ext>
              </a:extLst>
            </p:cNvPr>
            <p:cNvSpPr>
              <a:spLocks/>
            </p:cNvSpPr>
            <p:nvPr/>
          </p:nvSpPr>
          <p:spPr bwMode="auto">
            <a:xfrm rot="669225">
              <a:off x="2424002" y="2273040"/>
              <a:ext cx="525894" cy="735941"/>
            </a:xfrm>
            <a:custGeom>
              <a:avLst/>
              <a:gdLst>
                <a:gd name="T0" fmla="*/ 0 w 54"/>
                <a:gd name="T1" fmla="*/ 29 h 76"/>
                <a:gd name="T2" fmla="*/ 5 w 54"/>
                <a:gd name="T3" fmla="*/ 54 h 76"/>
                <a:gd name="T4" fmla="*/ 8 w 54"/>
                <a:gd name="T5" fmla="*/ 76 h 76"/>
                <a:gd name="T6" fmla="*/ 54 w 54"/>
                <a:gd name="T7" fmla="*/ 38 h 76"/>
                <a:gd name="T8" fmla="*/ 24 w 54"/>
                <a:gd name="T9" fmla="*/ 0 h 76"/>
                <a:gd name="T10" fmla="*/ 0 w 54"/>
                <a:gd name="T11" fmla="*/ 29 h 76"/>
              </a:gdLst>
              <a:ahLst/>
              <a:cxnLst>
                <a:cxn ang="0">
                  <a:pos x="T0" y="T1"/>
                </a:cxn>
                <a:cxn ang="0">
                  <a:pos x="T2" y="T3"/>
                </a:cxn>
                <a:cxn ang="0">
                  <a:pos x="T4" y="T5"/>
                </a:cxn>
                <a:cxn ang="0">
                  <a:pos x="T6" y="T7"/>
                </a:cxn>
                <a:cxn ang="0">
                  <a:pos x="T8" y="T9"/>
                </a:cxn>
                <a:cxn ang="0">
                  <a:pos x="T10" y="T11"/>
                </a:cxn>
              </a:cxnLst>
              <a:rect l="0" t="0" r="r" b="b"/>
              <a:pathLst>
                <a:path w="54" h="76">
                  <a:moveTo>
                    <a:pt x="0" y="29"/>
                  </a:moveTo>
                  <a:cubicBezTo>
                    <a:pt x="2" y="37"/>
                    <a:pt x="4" y="46"/>
                    <a:pt x="5" y="54"/>
                  </a:cubicBezTo>
                  <a:cubicBezTo>
                    <a:pt x="7" y="62"/>
                    <a:pt x="8" y="69"/>
                    <a:pt x="8" y="76"/>
                  </a:cubicBezTo>
                  <a:cubicBezTo>
                    <a:pt x="19" y="60"/>
                    <a:pt x="35" y="47"/>
                    <a:pt x="54" y="38"/>
                  </a:cubicBezTo>
                  <a:cubicBezTo>
                    <a:pt x="45" y="24"/>
                    <a:pt x="35" y="11"/>
                    <a:pt x="24" y="0"/>
                  </a:cubicBezTo>
                  <a:cubicBezTo>
                    <a:pt x="13" y="8"/>
                    <a:pt x="5" y="18"/>
                    <a:pt x="0" y="2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cs typeface="+mn-ea"/>
                <a:sym typeface="+mn-lt"/>
              </a:endParaRPr>
            </a:p>
          </p:txBody>
        </p:sp>
        <p:sp>
          <p:nvSpPr>
            <p:cNvPr id="149" name="Freeform 10">
              <a:extLst>
                <a:ext uri="{FF2B5EF4-FFF2-40B4-BE49-F238E27FC236}">
                  <a16:creationId xmlns="" xmlns:a16="http://schemas.microsoft.com/office/drawing/2014/main" id="{0A5809F7-1FC2-4FC4-8914-D12279602960}"/>
                </a:ext>
              </a:extLst>
            </p:cNvPr>
            <p:cNvSpPr>
              <a:spLocks/>
            </p:cNvSpPr>
            <p:nvPr/>
          </p:nvSpPr>
          <p:spPr bwMode="auto">
            <a:xfrm rot="669225">
              <a:off x="1983928" y="4948600"/>
              <a:ext cx="838630" cy="474550"/>
            </a:xfrm>
            <a:custGeom>
              <a:avLst/>
              <a:gdLst>
                <a:gd name="T0" fmla="*/ 86 w 86"/>
                <a:gd name="T1" fmla="*/ 0 h 49"/>
                <a:gd name="T2" fmla="*/ 0 w 86"/>
                <a:gd name="T3" fmla="*/ 49 h 49"/>
                <a:gd name="T4" fmla="*/ 63 w 86"/>
                <a:gd name="T5" fmla="*/ 38 h 49"/>
                <a:gd name="T6" fmla="*/ 86 w 86"/>
                <a:gd name="T7" fmla="*/ 0 h 49"/>
              </a:gdLst>
              <a:ahLst/>
              <a:cxnLst>
                <a:cxn ang="0">
                  <a:pos x="T0" y="T1"/>
                </a:cxn>
                <a:cxn ang="0">
                  <a:pos x="T2" y="T3"/>
                </a:cxn>
                <a:cxn ang="0">
                  <a:pos x="T4" y="T5"/>
                </a:cxn>
                <a:cxn ang="0">
                  <a:pos x="T6" y="T7"/>
                </a:cxn>
              </a:cxnLst>
              <a:rect l="0" t="0" r="r" b="b"/>
              <a:pathLst>
                <a:path w="86" h="49">
                  <a:moveTo>
                    <a:pt x="86" y="0"/>
                  </a:moveTo>
                  <a:cubicBezTo>
                    <a:pt x="54" y="7"/>
                    <a:pt x="24" y="23"/>
                    <a:pt x="0" y="49"/>
                  </a:cubicBezTo>
                  <a:cubicBezTo>
                    <a:pt x="20" y="37"/>
                    <a:pt x="43" y="34"/>
                    <a:pt x="63" y="38"/>
                  </a:cubicBezTo>
                  <a:cubicBezTo>
                    <a:pt x="71" y="28"/>
                    <a:pt x="79" y="16"/>
                    <a:pt x="86"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0" name="Freeform 11">
              <a:extLst>
                <a:ext uri="{FF2B5EF4-FFF2-40B4-BE49-F238E27FC236}">
                  <a16:creationId xmlns="" xmlns:a16="http://schemas.microsoft.com/office/drawing/2014/main" id="{2A6FA60E-051B-4488-9D37-CBD1028DA8E0}"/>
                </a:ext>
              </a:extLst>
            </p:cNvPr>
            <p:cNvSpPr>
              <a:spLocks/>
            </p:cNvSpPr>
            <p:nvPr/>
          </p:nvSpPr>
          <p:spPr bwMode="auto">
            <a:xfrm rot="669225">
              <a:off x="1938396" y="4464303"/>
              <a:ext cx="1072018" cy="930429"/>
            </a:xfrm>
            <a:custGeom>
              <a:avLst/>
              <a:gdLst>
                <a:gd name="T0" fmla="*/ 0 w 110"/>
                <a:gd name="T1" fmla="*/ 65 h 96"/>
                <a:gd name="T2" fmla="*/ 4 w 110"/>
                <a:gd name="T3" fmla="*/ 90 h 96"/>
                <a:gd name="T4" fmla="*/ 5 w 110"/>
                <a:gd name="T5" fmla="*/ 96 h 96"/>
                <a:gd name="T6" fmla="*/ 97 w 110"/>
                <a:gd name="T7" fmla="*/ 48 h 96"/>
                <a:gd name="T8" fmla="*/ 106 w 110"/>
                <a:gd name="T9" fmla="*/ 23 h 96"/>
                <a:gd name="T10" fmla="*/ 110 w 110"/>
                <a:gd name="T11" fmla="*/ 0 h 96"/>
                <a:gd name="T12" fmla="*/ 0 w 110"/>
                <a:gd name="T13" fmla="*/ 65 h 96"/>
              </a:gdLst>
              <a:ahLst/>
              <a:cxnLst>
                <a:cxn ang="0">
                  <a:pos x="T0" y="T1"/>
                </a:cxn>
                <a:cxn ang="0">
                  <a:pos x="T2" y="T3"/>
                </a:cxn>
                <a:cxn ang="0">
                  <a:pos x="T4" y="T5"/>
                </a:cxn>
                <a:cxn ang="0">
                  <a:pos x="T6" y="T7"/>
                </a:cxn>
                <a:cxn ang="0">
                  <a:pos x="T8" y="T9"/>
                </a:cxn>
                <a:cxn ang="0">
                  <a:pos x="T10" y="T11"/>
                </a:cxn>
                <a:cxn ang="0">
                  <a:pos x="T12" y="T13"/>
                </a:cxn>
              </a:cxnLst>
              <a:rect l="0" t="0" r="r" b="b"/>
              <a:pathLst>
                <a:path w="110" h="96">
                  <a:moveTo>
                    <a:pt x="0" y="65"/>
                  </a:moveTo>
                  <a:cubicBezTo>
                    <a:pt x="1" y="74"/>
                    <a:pt x="2" y="82"/>
                    <a:pt x="4" y="90"/>
                  </a:cubicBezTo>
                  <a:cubicBezTo>
                    <a:pt x="4" y="92"/>
                    <a:pt x="4" y="94"/>
                    <a:pt x="5" y="96"/>
                  </a:cubicBezTo>
                  <a:cubicBezTo>
                    <a:pt x="31" y="69"/>
                    <a:pt x="64" y="54"/>
                    <a:pt x="97" y="48"/>
                  </a:cubicBezTo>
                  <a:cubicBezTo>
                    <a:pt x="100" y="40"/>
                    <a:pt x="103" y="32"/>
                    <a:pt x="106" y="23"/>
                  </a:cubicBezTo>
                  <a:cubicBezTo>
                    <a:pt x="108" y="15"/>
                    <a:pt x="109" y="7"/>
                    <a:pt x="110" y="0"/>
                  </a:cubicBezTo>
                  <a:cubicBezTo>
                    <a:pt x="69" y="5"/>
                    <a:pt x="27" y="28"/>
                    <a:pt x="0" y="6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1" name="Freeform 12">
              <a:extLst>
                <a:ext uri="{FF2B5EF4-FFF2-40B4-BE49-F238E27FC236}">
                  <a16:creationId xmlns="" xmlns:a16="http://schemas.microsoft.com/office/drawing/2014/main" id="{78AE33F9-502D-4195-9E6A-41CF133B5A0C}"/>
                </a:ext>
              </a:extLst>
            </p:cNvPr>
            <p:cNvSpPr>
              <a:spLocks/>
            </p:cNvSpPr>
            <p:nvPr/>
          </p:nvSpPr>
          <p:spPr bwMode="auto">
            <a:xfrm rot="669225">
              <a:off x="1913160" y="5278314"/>
              <a:ext cx="623916" cy="318960"/>
            </a:xfrm>
            <a:custGeom>
              <a:avLst/>
              <a:gdLst>
                <a:gd name="T0" fmla="*/ 0 w 64"/>
                <a:gd name="T1" fmla="*/ 21 h 33"/>
                <a:gd name="T2" fmla="*/ 5 w 64"/>
                <a:gd name="T3" fmla="*/ 33 h 33"/>
                <a:gd name="T4" fmla="*/ 64 w 64"/>
                <a:gd name="T5" fmla="*/ 2 h 33"/>
                <a:gd name="T6" fmla="*/ 0 w 64"/>
                <a:gd name="T7" fmla="*/ 21 h 33"/>
              </a:gdLst>
              <a:ahLst/>
              <a:cxnLst>
                <a:cxn ang="0">
                  <a:pos x="T0" y="T1"/>
                </a:cxn>
                <a:cxn ang="0">
                  <a:pos x="T2" y="T3"/>
                </a:cxn>
                <a:cxn ang="0">
                  <a:pos x="T4" y="T5"/>
                </a:cxn>
                <a:cxn ang="0">
                  <a:pos x="T6" y="T7"/>
                </a:cxn>
              </a:cxnLst>
              <a:rect l="0" t="0" r="r" b="b"/>
              <a:pathLst>
                <a:path w="64" h="33">
                  <a:moveTo>
                    <a:pt x="0" y="21"/>
                  </a:moveTo>
                  <a:cubicBezTo>
                    <a:pt x="2" y="25"/>
                    <a:pt x="3" y="29"/>
                    <a:pt x="5" y="33"/>
                  </a:cubicBezTo>
                  <a:cubicBezTo>
                    <a:pt x="16" y="33"/>
                    <a:pt x="41" y="28"/>
                    <a:pt x="64" y="2"/>
                  </a:cubicBezTo>
                  <a:cubicBezTo>
                    <a:pt x="42" y="0"/>
                    <a:pt x="19" y="6"/>
                    <a:pt x="0" y="2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2" name="Freeform 13">
              <a:extLst>
                <a:ext uri="{FF2B5EF4-FFF2-40B4-BE49-F238E27FC236}">
                  <a16:creationId xmlns="" xmlns:a16="http://schemas.microsoft.com/office/drawing/2014/main" id="{E7BC5003-2F7B-4A0C-A688-C1BF3A2703DF}"/>
                </a:ext>
              </a:extLst>
            </p:cNvPr>
            <p:cNvSpPr>
              <a:spLocks/>
            </p:cNvSpPr>
            <p:nvPr/>
          </p:nvSpPr>
          <p:spPr bwMode="auto">
            <a:xfrm rot="669225">
              <a:off x="2309145" y="1950734"/>
              <a:ext cx="418537" cy="524339"/>
            </a:xfrm>
            <a:custGeom>
              <a:avLst/>
              <a:gdLst>
                <a:gd name="T0" fmla="*/ 1 w 43"/>
                <a:gd name="T1" fmla="*/ 12 h 54"/>
                <a:gd name="T2" fmla="*/ 0 w 43"/>
                <a:gd name="T3" fmla="*/ 11 h 54"/>
                <a:gd name="T4" fmla="*/ 19 w 43"/>
                <a:gd name="T5" fmla="*/ 54 h 54"/>
                <a:gd name="T6" fmla="*/ 43 w 43"/>
                <a:gd name="T7" fmla="*/ 28 h 54"/>
                <a:gd name="T8" fmla="*/ 14 w 43"/>
                <a:gd name="T9" fmla="*/ 0 h 54"/>
                <a:gd name="T10" fmla="*/ 1 w 43"/>
                <a:gd name="T11" fmla="*/ 12 h 54"/>
              </a:gdLst>
              <a:ahLst/>
              <a:cxnLst>
                <a:cxn ang="0">
                  <a:pos x="T0" y="T1"/>
                </a:cxn>
                <a:cxn ang="0">
                  <a:pos x="T2" y="T3"/>
                </a:cxn>
                <a:cxn ang="0">
                  <a:pos x="T4" y="T5"/>
                </a:cxn>
                <a:cxn ang="0">
                  <a:pos x="T6" y="T7"/>
                </a:cxn>
                <a:cxn ang="0">
                  <a:pos x="T8" y="T9"/>
                </a:cxn>
                <a:cxn ang="0">
                  <a:pos x="T10" y="T11"/>
                </a:cxn>
              </a:cxnLst>
              <a:rect l="0" t="0" r="r" b="b"/>
              <a:pathLst>
                <a:path w="43" h="54">
                  <a:moveTo>
                    <a:pt x="1" y="12"/>
                  </a:moveTo>
                  <a:cubicBezTo>
                    <a:pt x="0" y="11"/>
                    <a:pt x="0" y="11"/>
                    <a:pt x="0" y="11"/>
                  </a:cubicBezTo>
                  <a:cubicBezTo>
                    <a:pt x="8" y="24"/>
                    <a:pt x="14" y="39"/>
                    <a:pt x="19" y="54"/>
                  </a:cubicBezTo>
                  <a:cubicBezTo>
                    <a:pt x="24" y="44"/>
                    <a:pt x="33" y="35"/>
                    <a:pt x="43" y="28"/>
                  </a:cubicBezTo>
                  <a:cubicBezTo>
                    <a:pt x="34" y="18"/>
                    <a:pt x="25" y="8"/>
                    <a:pt x="14" y="0"/>
                  </a:cubicBezTo>
                  <a:cubicBezTo>
                    <a:pt x="9" y="3"/>
                    <a:pt x="5" y="7"/>
                    <a:pt x="1" y="1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3" name="Freeform 14">
              <a:extLst>
                <a:ext uri="{FF2B5EF4-FFF2-40B4-BE49-F238E27FC236}">
                  <a16:creationId xmlns="" xmlns:a16="http://schemas.microsoft.com/office/drawing/2014/main" id="{F313D041-AE68-4903-BFDB-F3B396E40D49}"/>
                </a:ext>
              </a:extLst>
            </p:cNvPr>
            <p:cNvSpPr>
              <a:spLocks/>
            </p:cNvSpPr>
            <p:nvPr/>
          </p:nvSpPr>
          <p:spPr bwMode="auto">
            <a:xfrm rot="669225">
              <a:off x="2032883" y="1595820"/>
              <a:ext cx="486996" cy="407646"/>
            </a:xfrm>
            <a:custGeom>
              <a:avLst/>
              <a:gdLst>
                <a:gd name="T0" fmla="*/ 50 w 50"/>
                <a:gd name="T1" fmla="*/ 30 h 42"/>
                <a:gd name="T2" fmla="*/ 0 w 50"/>
                <a:gd name="T3" fmla="*/ 0 h 42"/>
                <a:gd name="T4" fmla="*/ 36 w 50"/>
                <a:gd name="T5" fmla="*/ 42 h 42"/>
                <a:gd name="T6" fmla="*/ 50 w 50"/>
                <a:gd name="T7" fmla="*/ 30 h 42"/>
              </a:gdLst>
              <a:ahLst/>
              <a:cxnLst>
                <a:cxn ang="0">
                  <a:pos x="T0" y="T1"/>
                </a:cxn>
                <a:cxn ang="0">
                  <a:pos x="T2" y="T3"/>
                </a:cxn>
                <a:cxn ang="0">
                  <a:pos x="T4" y="T5"/>
                </a:cxn>
                <a:cxn ang="0">
                  <a:pos x="T6" y="T7"/>
                </a:cxn>
              </a:cxnLst>
              <a:rect l="0" t="0" r="r" b="b"/>
              <a:pathLst>
                <a:path w="50" h="42">
                  <a:moveTo>
                    <a:pt x="50" y="30"/>
                  </a:moveTo>
                  <a:cubicBezTo>
                    <a:pt x="34" y="18"/>
                    <a:pt x="18" y="7"/>
                    <a:pt x="0" y="0"/>
                  </a:cubicBezTo>
                  <a:cubicBezTo>
                    <a:pt x="15" y="12"/>
                    <a:pt x="27" y="26"/>
                    <a:pt x="36" y="42"/>
                  </a:cubicBezTo>
                  <a:cubicBezTo>
                    <a:pt x="40" y="37"/>
                    <a:pt x="45" y="33"/>
                    <a:pt x="50" y="3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4" name="Freeform 15">
              <a:extLst>
                <a:ext uri="{FF2B5EF4-FFF2-40B4-BE49-F238E27FC236}">
                  <a16:creationId xmlns="" xmlns:a16="http://schemas.microsoft.com/office/drawing/2014/main" id="{E2533268-E22A-4B7E-AC40-017DD7A38BBD}"/>
                </a:ext>
              </a:extLst>
            </p:cNvPr>
            <p:cNvSpPr>
              <a:spLocks/>
            </p:cNvSpPr>
            <p:nvPr/>
          </p:nvSpPr>
          <p:spPr bwMode="auto">
            <a:xfrm rot="669225">
              <a:off x="1874048" y="2063521"/>
              <a:ext cx="594354" cy="900867"/>
            </a:xfrm>
            <a:custGeom>
              <a:avLst/>
              <a:gdLst>
                <a:gd name="T0" fmla="*/ 61 w 61"/>
                <a:gd name="T1" fmla="*/ 93 h 93"/>
                <a:gd name="T2" fmla="*/ 59 w 61"/>
                <a:gd name="T3" fmla="*/ 66 h 93"/>
                <a:gd name="T4" fmla="*/ 56 w 61"/>
                <a:gd name="T5" fmla="*/ 48 h 93"/>
                <a:gd name="T6" fmla="*/ 10 w 61"/>
                <a:gd name="T7" fmla="*/ 0 h 93"/>
                <a:gd name="T8" fmla="*/ 0 w 61"/>
                <a:gd name="T9" fmla="*/ 38 h 93"/>
                <a:gd name="T10" fmla="*/ 61 w 61"/>
                <a:gd name="T11" fmla="*/ 93 h 93"/>
              </a:gdLst>
              <a:ahLst/>
              <a:cxnLst>
                <a:cxn ang="0">
                  <a:pos x="T0" y="T1"/>
                </a:cxn>
                <a:cxn ang="0">
                  <a:pos x="T2" y="T3"/>
                </a:cxn>
                <a:cxn ang="0">
                  <a:pos x="T4" y="T5"/>
                </a:cxn>
                <a:cxn ang="0">
                  <a:pos x="T6" y="T7"/>
                </a:cxn>
                <a:cxn ang="0">
                  <a:pos x="T8" y="T9"/>
                </a:cxn>
                <a:cxn ang="0">
                  <a:pos x="T10" y="T11"/>
                </a:cxn>
              </a:cxnLst>
              <a:rect l="0" t="0" r="r" b="b"/>
              <a:pathLst>
                <a:path w="61" h="93">
                  <a:moveTo>
                    <a:pt x="61" y="93"/>
                  </a:moveTo>
                  <a:cubicBezTo>
                    <a:pt x="61" y="84"/>
                    <a:pt x="61" y="75"/>
                    <a:pt x="59" y="66"/>
                  </a:cubicBezTo>
                  <a:cubicBezTo>
                    <a:pt x="59" y="60"/>
                    <a:pt x="58" y="54"/>
                    <a:pt x="56" y="48"/>
                  </a:cubicBezTo>
                  <a:cubicBezTo>
                    <a:pt x="50" y="29"/>
                    <a:pt x="33" y="12"/>
                    <a:pt x="10" y="0"/>
                  </a:cubicBezTo>
                  <a:cubicBezTo>
                    <a:pt x="9" y="11"/>
                    <a:pt x="6" y="23"/>
                    <a:pt x="0" y="38"/>
                  </a:cubicBezTo>
                  <a:cubicBezTo>
                    <a:pt x="28" y="50"/>
                    <a:pt x="50" y="69"/>
                    <a:pt x="61" y="93"/>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5" name="Freeform 16">
              <a:extLst>
                <a:ext uri="{FF2B5EF4-FFF2-40B4-BE49-F238E27FC236}">
                  <a16:creationId xmlns="" xmlns:a16="http://schemas.microsoft.com/office/drawing/2014/main" id="{0E2D911F-2A71-476A-89CA-B03918BA811A}"/>
                </a:ext>
              </a:extLst>
            </p:cNvPr>
            <p:cNvSpPr>
              <a:spLocks/>
            </p:cNvSpPr>
            <p:nvPr/>
          </p:nvSpPr>
          <p:spPr bwMode="auto">
            <a:xfrm rot="669225">
              <a:off x="1621855" y="2407643"/>
              <a:ext cx="760835" cy="1065792"/>
            </a:xfrm>
            <a:custGeom>
              <a:avLst/>
              <a:gdLst>
                <a:gd name="T0" fmla="*/ 74 w 78"/>
                <a:gd name="T1" fmla="*/ 110 h 110"/>
                <a:gd name="T2" fmla="*/ 78 w 78"/>
                <a:gd name="T3" fmla="*/ 66 h 110"/>
                <a:gd name="T4" fmla="*/ 17 w 78"/>
                <a:gd name="T5" fmla="*/ 0 h 110"/>
                <a:gd name="T6" fmla="*/ 0 w 78"/>
                <a:gd name="T7" fmla="*/ 37 h 110"/>
                <a:gd name="T8" fmla="*/ 74 w 78"/>
                <a:gd name="T9" fmla="*/ 110 h 110"/>
              </a:gdLst>
              <a:ahLst/>
              <a:cxnLst>
                <a:cxn ang="0">
                  <a:pos x="T0" y="T1"/>
                </a:cxn>
                <a:cxn ang="0">
                  <a:pos x="T2" y="T3"/>
                </a:cxn>
                <a:cxn ang="0">
                  <a:pos x="T4" y="T5"/>
                </a:cxn>
                <a:cxn ang="0">
                  <a:pos x="T6" y="T7"/>
                </a:cxn>
                <a:cxn ang="0">
                  <a:pos x="T8" y="T9"/>
                </a:cxn>
              </a:cxnLst>
              <a:rect l="0" t="0" r="r" b="b"/>
              <a:pathLst>
                <a:path w="78" h="110">
                  <a:moveTo>
                    <a:pt x="74" y="110"/>
                  </a:moveTo>
                  <a:cubicBezTo>
                    <a:pt x="76" y="95"/>
                    <a:pt x="78" y="81"/>
                    <a:pt x="78" y="66"/>
                  </a:cubicBezTo>
                  <a:cubicBezTo>
                    <a:pt x="72" y="39"/>
                    <a:pt x="48" y="15"/>
                    <a:pt x="17" y="0"/>
                  </a:cubicBezTo>
                  <a:cubicBezTo>
                    <a:pt x="13" y="12"/>
                    <a:pt x="7" y="24"/>
                    <a:pt x="0" y="37"/>
                  </a:cubicBezTo>
                  <a:cubicBezTo>
                    <a:pt x="35" y="59"/>
                    <a:pt x="63" y="85"/>
                    <a:pt x="74" y="1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6" name="Freeform 17">
              <a:extLst>
                <a:ext uri="{FF2B5EF4-FFF2-40B4-BE49-F238E27FC236}">
                  <a16:creationId xmlns="" xmlns:a16="http://schemas.microsoft.com/office/drawing/2014/main" id="{65B419FA-6F42-4A5D-AC4C-8D5FAE994569}"/>
                </a:ext>
              </a:extLst>
            </p:cNvPr>
            <p:cNvSpPr>
              <a:spLocks/>
            </p:cNvSpPr>
            <p:nvPr/>
          </p:nvSpPr>
          <p:spPr bwMode="auto">
            <a:xfrm rot="669225">
              <a:off x="1002198" y="3149480"/>
              <a:ext cx="1101577" cy="1171594"/>
            </a:xfrm>
            <a:custGeom>
              <a:avLst/>
              <a:gdLst>
                <a:gd name="T0" fmla="*/ 16 w 113"/>
                <a:gd name="T1" fmla="*/ 0 h 121"/>
                <a:gd name="T2" fmla="*/ 0 w 113"/>
                <a:gd name="T3" fmla="*/ 32 h 121"/>
                <a:gd name="T4" fmla="*/ 108 w 113"/>
                <a:gd name="T5" fmla="*/ 121 h 121"/>
                <a:gd name="T6" fmla="*/ 113 w 113"/>
                <a:gd name="T7" fmla="*/ 80 h 121"/>
                <a:gd name="T8" fmla="*/ 16 w 113"/>
                <a:gd name="T9" fmla="*/ 0 h 121"/>
              </a:gdLst>
              <a:ahLst/>
              <a:cxnLst>
                <a:cxn ang="0">
                  <a:pos x="T0" y="T1"/>
                </a:cxn>
                <a:cxn ang="0">
                  <a:pos x="T2" y="T3"/>
                </a:cxn>
                <a:cxn ang="0">
                  <a:pos x="T4" y="T5"/>
                </a:cxn>
                <a:cxn ang="0">
                  <a:pos x="T6" y="T7"/>
                </a:cxn>
                <a:cxn ang="0">
                  <a:pos x="T8" y="T9"/>
                </a:cxn>
              </a:cxnLst>
              <a:rect l="0" t="0" r="r" b="b"/>
              <a:pathLst>
                <a:path w="113" h="121">
                  <a:moveTo>
                    <a:pt x="16" y="0"/>
                  </a:moveTo>
                  <a:cubicBezTo>
                    <a:pt x="9" y="10"/>
                    <a:pt x="4" y="21"/>
                    <a:pt x="0" y="32"/>
                  </a:cubicBezTo>
                  <a:cubicBezTo>
                    <a:pt x="42" y="43"/>
                    <a:pt x="82" y="75"/>
                    <a:pt x="108" y="121"/>
                  </a:cubicBezTo>
                  <a:cubicBezTo>
                    <a:pt x="110" y="107"/>
                    <a:pt x="112" y="94"/>
                    <a:pt x="113" y="80"/>
                  </a:cubicBezTo>
                  <a:cubicBezTo>
                    <a:pt x="93" y="40"/>
                    <a:pt x="56" y="12"/>
                    <a:pt x="16"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7" name="Freeform 18">
              <a:extLst>
                <a:ext uri="{FF2B5EF4-FFF2-40B4-BE49-F238E27FC236}">
                  <a16:creationId xmlns="" xmlns:a16="http://schemas.microsoft.com/office/drawing/2014/main" id="{1B1CAE4A-160F-4BDC-81B7-7E9E359D35FA}"/>
                </a:ext>
              </a:extLst>
            </p:cNvPr>
            <p:cNvSpPr>
              <a:spLocks/>
            </p:cNvSpPr>
            <p:nvPr/>
          </p:nvSpPr>
          <p:spPr bwMode="auto">
            <a:xfrm rot="669225">
              <a:off x="2041451" y="1792208"/>
              <a:ext cx="429429" cy="630140"/>
            </a:xfrm>
            <a:custGeom>
              <a:avLst/>
              <a:gdLst>
                <a:gd name="T0" fmla="*/ 0 w 44"/>
                <a:gd name="T1" fmla="*/ 0 h 65"/>
                <a:gd name="T2" fmla="*/ 1 w 44"/>
                <a:gd name="T3" fmla="*/ 28 h 65"/>
                <a:gd name="T4" fmla="*/ 44 w 44"/>
                <a:gd name="T5" fmla="*/ 65 h 65"/>
                <a:gd name="T6" fmla="*/ 22 w 44"/>
                <a:gd name="T7" fmla="*/ 12 h 65"/>
                <a:gd name="T8" fmla="*/ 0 w 44"/>
                <a:gd name="T9" fmla="*/ 0 h 65"/>
              </a:gdLst>
              <a:ahLst/>
              <a:cxnLst>
                <a:cxn ang="0">
                  <a:pos x="T0" y="T1"/>
                </a:cxn>
                <a:cxn ang="0">
                  <a:pos x="T2" y="T3"/>
                </a:cxn>
                <a:cxn ang="0">
                  <a:pos x="T4" y="T5"/>
                </a:cxn>
                <a:cxn ang="0">
                  <a:pos x="T6" y="T7"/>
                </a:cxn>
                <a:cxn ang="0">
                  <a:pos x="T8" y="T9"/>
                </a:cxn>
              </a:cxnLst>
              <a:rect l="0" t="0" r="r" b="b"/>
              <a:pathLst>
                <a:path w="44" h="65">
                  <a:moveTo>
                    <a:pt x="0" y="0"/>
                  </a:moveTo>
                  <a:cubicBezTo>
                    <a:pt x="1" y="7"/>
                    <a:pt x="2" y="17"/>
                    <a:pt x="1" y="28"/>
                  </a:cubicBezTo>
                  <a:cubicBezTo>
                    <a:pt x="19" y="38"/>
                    <a:pt x="35" y="50"/>
                    <a:pt x="44" y="65"/>
                  </a:cubicBezTo>
                  <a:cubicBezTo>
                    <a:pt x="39" y="46"/>
                    <a:pt x="32" y="28"/>
                    <a:pt x="22" y="12"/>
                  </a:cubicBezTo>
                  <a:cubicBezTo>
                    <a:pt x="16" y="6"/>
                    <a:pt x="8" y="2"/>
                    <a:pt x="0"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8" name="Freeform 19">
              <a:extLst>
                <a:ext uri="{FF2B5EF4-FFF2-40B4-BE49-F238E27FC236}">
                  <a16:creationId xmlns="" xmlns:a16="http://schemas.microsoft.com/office/drawing/2014/main" id="{9F679716-BA82-4900-A0AC-096608618AAD}"/>
                </a:ext>
              </a:extLst>
            </p:cNvPr>
            <p:cNvSpPr>
              <a:spLocks/>
            </p:cNvSpPr>
            <p:nvPr/>
          </p:nvSpPr>
          <p:spPr bwMode="auto">
            <a:xfrm rot="669225">
              <a:off x="839145" y="3446745"/>
              <a:ext cx="1140475" cy="1221383"/>
            </a:xfrm>
            <a:custGeom>
              <a:avLst/>
              <a:gdLst>
                <a:gd name="T0" fmla="*/ 10 w 117"/>
                <a:gd name="T1" fmla="*/ 0 h 126"/>
                <a:gd name="T2" fmla="*/ 0 w 117"/>
                <a:gd name="T3" fmla="*/ 55 h 126"/>
                <a:gd name="T4" fmla="*/ 116 w 117"/>
                <a:gd name="T5" fmla="*/ 126 h 126"/>
                <a:gd name="T6" fmla="*/ 117 w 117"/>
                <a:gd name="T7" fmla="*/ 99 h 126"/>
                <a:gd name="T8" fmla="*/ 10 w 117"/>
                <a:gd name="T9" fmla="*/ 0 h 126"/>
              </a:gdLst>
              <a:ahLst/>
              <a:cxnLst>
                <a:cxn ang="0">
                  <a:pos x="T0" y="T1"/>
                </a:cxn>
                <a:cxn ang="0">
                  <a:pos x="T2" y="T3"/>
                </a:cxn>
                <a:cxn ang="0">
                  <a:pos x="T4" y="T5"/>
                </a:cxn>
                <a:cxn ang="0">
                  <a:pos x="T6" y="T7"/>
                </a:cxn>
                <a:cxn ang="0">
                  <a:pos x="T8" y="T9"/>
                </a:cxn>
              </a:cxnLst>
              <a:rect l="0" t="0" r="r" b="b"/>
              <a:pathLst>
                <a:path w="117" h="126">
                  <a:moveTo>
                    <a:pt x="10" y="0"/>
                  </a:moveTo>
                  <a:cubicBezTo>
                    <a:pt x="4" y="18"/>
                    <a:pt x="1" y="37"/>
                    <a:pt x="0" y="55"/>
                  </a:cubicBezTo>
                  <a:cubicBezTo>
                    <a:pt x="46" y="62"/>
                    <a:pt x="89" y="87"/>
                    <a:pt x="116" y="126"/>
                  </a:cubicBezTo>
                  <a:cubicBezTo>
                    <a:pt x="116" y="117"/>
                    <a:pt x="117" y="108"/>
                    <a:pt x="117" y="99"/>
                  </a:cubicBezTo>
                  <a:cubicBezTo>
                    <a:pt x="95" y="50"/>
                    <a:pt x="54" y="14"/>
                    <a:pt x="10"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59" name="Freeform 20">
              <a:extLst>
                <a:ext uri="{FF2B5EF4-FFF2-40B4-BE49-F238E27FC236}">
                  <a16:creationId xmlns="" xmlns:a16="http://schemas.microsoft.com/office/drawing/2014/main" id="{470A1BFE-C021-4085-ABA0-26032D756B1D}"/>
                </a:ext>
              </a:extLst>
            </p:cNvPr>
            <p:cNvSpPr>
              <a:spLocks/>
            </p:cNvSpPr>
            <p:nvPr/>
          </p:nvSpPr>
          <p:spPr bwMode="auto">
            <a:xfrm rot="669225">
              <a:off x="2048179" y="1574525"/>
              <a:ext cx="253611" cy="272283"/>
            </a:xfrm>
            <a:custGeom>
              <a:avLst/>
              <a:gdLst>
                <a:gd name="T0" fmla="*/ 26 w 26"/>
                <a:gd name="T1" fmla="*/ 28 h 28"/>
                <a:gd name="T2" fmla="*/ 0 w 26"/>
                <a:gd name="T3" fmla="*/ 0 h 28"/>
                <a:gd name="T4" fmla="*/ 7 w 26"/>
                <a:gd name="T5" fmla="*/ 20 h 28"/>
                <a:gd name="T6" fmla="*/ 26 w 26"/>
                <a:gd name="T7" fmla="*/ 28 h 28"/>
              </a:gdLst>
              <a:ahLst/>
              <a:cxnLst>
                <a:cxn ang="0">
                  <a:pos x="T0" y="T1"/>
                </a:cxn>
                <a:cxn ang="0">
                  <a:pos x="T2" y="T3"/>
                </a:cxn>
                <a:cxn ang="0">
                  <a:pos x="T4" y="T5"/>
                </a:cxn>
                <a:cxn ang="0">
                  <a:pos x="T6" y="T7"/>
                </a:cxn>
              </a:cxnLst>
              <a:rect l="0" t="0" r="r" b="b"/>
              <a:pathLst>
                <a:path w="26" h="28">
                  <a:moveTo>
                    <a:pt x="26" y="28"/>
                  </a:moveTo>
                  <a:cubicBezTo>
                    <a:pt x="19" y="18"/>
                    <a:pt x="10" y="8"/>
                    <a:pt x="0" y="0"/>
                  </a:cubicBezTo>
                  <a:cubicBezTo>
                    <a:pt x="0" y="0"/>
                    <a:pt x="5" y="7"/>
                    <a:pt x="7" y="20"/>
                  </a:cubicBezTo>
                  <a:cubicBezTo>
                    <a:pt x="14" y="21"/>
                    <a:pt x="20" y="23"/>
                    <a:pt x="26" y="2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0" name="Freeform 21">
              <a:extLst>
                <a:ext uri="{FF2B5EF4-FFF2-40B4-BE49-F238E27FC236}">
                  <a16:creationId xmlns="" xmlns:a16="http://schemas.microsoft.com/office/drawing/2014/main" id="{747D17EA-2DD7-487F-8911-63B0116FD490}"/>
                </a:ext>
              </a:extLst>
            </p:cNvPr>
            <p:cNvSpPr>
              <a:spLocks/>
            </p:cNvSpPr>
            <p:nvPr/>
          </p:nvSpPr>
          <p:spPr bwMode="auto">
            <a:xfrm rot="669225">
              <a:off x="773110" y="4565214"/>
              <a:ext cx="1042453" cy="658146"/>
            </a:xfrm>
            <a:custGeom>
              <a:avLst/>
              <a:gdLst>
                <a:gd name="T0" fmla="*/ 0 w 107"/>
                <a:gd name="T1" fmla="*/ 0 h 68"/>
                <a:gd name="T2" fmla="*/ 27 w 107"/>
                <a:gd name="T3" fmla="*/ 45 h 68"/>
                <a:gd name="T4" fmla="*/ 107 w 107"/>
                <a:gd name="T5" fmla="*/ 68 h 68"/>
                <a:gd name="T6" fmla="*/ 0 w 107"/>
                <a:gd name="T7" fmla="*/ 0 h 68"/>
              </a:gdLst>
              <a:ahLst/>
              <a:cxnLst>
                <a:cxn ang="0">
                  <a:pos x="T0" y="T1"/>
                </a:cxn>
                <a:cxn ang="0">
                  <a:pos x="T2" y="T3"/>
                </a:cxn>
                <a:cxn ang="0">
                  <a:pos x="T4" y="T5"/>
                </a:cxn>
                <a:cxn ang="0">
                  <a:pos x="T6" y="T7"/>
                </a:cxn>
              </a:cxnLst>
              <a:rect l="0" t="0" r="r" b="b"/>
              <a:pathLst>
                <a:path w="107" h="68">
                  <a:moveTo>
                    <a:pt x="0" y="0"/>
                  </a:moveTo>
                  <a:cubicBezTo>
                    <a:pt x="7" y="17"/>
                    <a:pt x="16" y="32"/>
                    <a:pt x="27" y="45"/>
                  </a:cubicBezTo>
                  <a:cubicBezTo>
                    <a:pt x="52" y="45"/>
                    <a:pt x="88" y="53"/>
                    <a:pt x="107" y="68"/>
                  </a:cubicBezTo>
                  <a:cubicBezTo>
                    <a:pt x="83" y="33"/>
                    <a:pt x="43" y="10"/>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1" name="Freeform 22">
              <a:extLst>
                <a:ext uri="{FF2B5EF4-FFF2-40B4-BE49-F238E27FC236}">
                  <a16:creationId xmlns="" xmlns:a16="http://schemas.microsoft.com/office/drawing/2014/main" id="{D4CA73EF-8741-4BB7-8269-7C5A6F301C50}"/>
                </a:ext>
              </a:extLst>
            </p:cNvPr>
            <p:cNvSpPr>
              <a:spLocks/>
            </p:cNvSpPr>
            <p:nvPr/>
          </p:nvSpPr>
          <p:spPr bwMode="auto">
            <a:xfrm rot="669225">
              <a:off x="987637" y="5059390"/>
              <a:ext cx="858857" cy="387420"/>
            </a:xfrm>
            <a:custGeom>
              <a:avLst/>
              <a:gdLst>
                <a:gd name="T0" fmla="*/ 86 w 88"/>
                <a:gd name="T1" fmla="*/ 33 h 40"/>
                <a:gd name="T2" fmla="*/ 85 w 88"/>
                <a:gd name="T3" fmla="*/ 33 h 40"/>
                <a:gd name="T4" fmla="*/ 0 w 88"/>
                <a:gd name="T5" fmla="*/ 0 h 40"/>
                <a:gd name="T6" fmla="*/ 0 w 88"/>
                <a:gd name="T7" fmla="*/ 0 h 40"/>
                <a:gd name="T8" fmla="*/ 88 w 88"/>
                <a:gd name="T9" fmla="*/ 40 h 40"/>
                <a:gd name="T10" fmla="*/ 86 w 88"/>
                <a:gd name="T11" fmla="*/ 33 h 40"/>
              </a:gdLst>
              <a:ahLst/>
              <a:cxnLst>
                <a:cxn ang="0">
                  <a:pos x="T0" y="T1"/>
                </a:cxn>
                <a:cxn ang="0">
                  <a:pos x="T2" y="T3"/>
                </a:cxn>
                <a:cxn ang="0">
                  <a:pos x="T4" y="T5"/>
                </a:cxn>
                <a:cxn ang="0">
                  <a:pos x="T6" y="T7"/>
                </a:cxn>
                <a:cxn ang="0">
                  <a:pos x="T8" y="T9"/>
                </a:cxn>
                <a:cxn ang="0">
                  <a:pos x="T10" y="T11"/>
                </a:cxn>
              </a:cxnLst>
              <a:rect l="0" t="0" r="r" b="b"/>
              <a:pathLst>
                <a:path w="88" h="40">
                  <a:moveTo>
                    <a:pt x="86" y="33"/>
                  </a:moveTo>
                  <a:cubicBezTo>
                    <a:pt x="85" y="33"/>
                    <a:pt x="85" y="33"/>
                    <a:pt x="85" y="33"/>
                  </a:cubicBezTo>
                  <a:cubicBezTo>
                    <a:pt x="80" y="28"/>
                    <a:pt x="46" y="1"/>
                    <a:pt x="0" y="0"/>
                  </a:cubicBezTo>
                  <a:cubicBezTo>
                    <a:pt x="0" y="0"/>
                    <a:pt x="0" y="0"/>
                    <a:pt x="0" y="0"/>
                  </a:cubicBezTo>
                  <a:cubicBezTo>
                    <a:pt x="22" y="24"/>
                    <a:pt x="52" y="39"/>
                    <a:pt x="88" y="40"/>
                  </a:cubicBezTo>
                  <a:cubicBezTo>
                    <a:pt x="87" y="37"/>
                    <a:pt x="86" y="35"/>
                    <a:pt x="86"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2" name="Freeform 23">
              <a:extLst>
                <a:ext uri="{FF2B5EF4-FFF2-40B4-BE49-F238E27FC236}">
                  <a16:creationId xmlns="" xmlns:a16="http://schemas.microsoft.com/office/drawing/2014/main" id="{06C4F5C3-688C-4BE9-8B3C-E3F3DCA617AA}"/>
                </a:ext>
              </a:extLst>
            </p:cNvPr>
            <p:cNvSpPr>
              <a:spLocks/>
            </p:cNvSpPr>
            <p:nvPr/>
          </p:nvSpPr>
          <p:spPr bwMode="auto">
            <a:xfrm rot="669225">
              <a:off x="1245529" y="2734785"/>
              <a:ext cx="1012891" cy="1132696"/>
            </a:xfrm>
            <a:custGeom>
              <a:avLst/>
              <a:gdLst>
                <a:gd name="T0" fmla="*/ 99 w 104"/>
                <a:gd name="T1" fmla="*/ 117 h 117"/>
                <a:gd name="T2" fmla="*/ 104 w 104"/>
                <a:gd name="T3" fmla="*/ 85 h 117"/>
                <a:gd name="T4" fmla="*/ 30 w 104"/>
                <a:gd name="T5" fmla="*/ 0 h 117"/>
                <a:gd name="T6" fmla="*/ 9 w 104"/>
                <a:gd name="T7" fmla="*/ 33 h 117"/>
                <a:gd name="T8" fmla="*/ 0 w 104"/>
                <a:gd name="T9" fmla="*/ 45 h 117"/>
                <a:gd name="T10" fmla="*/ 99 w 104"/>
                <a:gd name="T11" fmla="*/ 117 h 117"/>
              </a:gdLst>
              <a:ahLst/>
              <a:cxnLst>
                <a:cxn ang="0">
                  <a:pos x="T0" y="T1"/>
                </a:cxn>
                <a:cxn ang="0">
                  <a:pos x="T2" y="T3"/>
                </a:cxn>
                <a:cxn ang="0">
                  <a:pos x="T4" y="T5"/>
                </a:cxn>
                <a:cxn ang="0">
                  <a:pos x="T6" y="T7"/>
                </a:cxn>
                <a:cxn ang="0">
                  <a:pos x="T8" y="T9"/>
                </a:cxn>
                <a:cxn ang="0">
                  <a:pos x="T10" y="T11"/>
                </a:cxn>
              </a:cxnLst>
              <a:rect l="0" t="0" r="r" b="b"/>
              <a:pathLst>
                <a:path w="104" h="117">
                  <a:moveTo>
                    <a:pt x="99" y="117"/>
                  </a:moveTo>
                  <a:cubicBezTo>
                    <a:pt x="100" y="106"/>
                    <a:pt x="102" y="95"/>
                    <a:pt x="104" y="85"/>
                  </a:cubicBezTo>
                  <a:cubicBezTo>
                    <a:pt x="100" y="58"/>
                    <a:pt x="71" y="26"/>
                    <a:pt x="30" y="0"/>
                  </a:cubicBezTo>
                  <a:cubicBezTo>
                    <a:pt x="24" y="10"/>
                    <a:pt x="17" y="21"/>
                    <a:pt x="9" y="33"/>
                  </a:cubicBezTo>
                  <a:cubicBezTo>
                    <a:pt x="6" y="37"/>
                    <a:pt x="3" y="41"/>
                    <a:pt x="0" y="45"/>
                  </a:cubicBezTo>
                  <a:cubicBezTo>
                    <a:pt x="39" y="55"/>
                    <a:pt x="76" y="80"/>
                    <a:pt x="99" y="1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3" name="Freeform 24">
              <a:extLst>
                <a:ext uri="{FF2B5EF4-FFF2-40B4-BE49-F238E27FC236}">
                  <a16:creationId xmlns="" xmlns:a16="http://schemas.microsoft.com/office/drawing/2014/main" id="{89712E05-0C2C-466C-A898-EDA798DDEA62}"/>
                </a:ext>
              </a:extLst>
            </p:cNvPr>
            <p:cNvSpPr>
              <a:spLocks/>
            </p:cNvSpPr>
            <p:nvPr/>
          </p:nvSpPr>
          <p:spPr bwMode="auto">
            <a:xfrm rot="669225">
              <a:off x="741349" y="3973757"/>
              <a:ext cx="1170037" cy="1162259"/>
            </a:xfrm>
            <a:custGeom>
              <a:avLst/>
              <a:gdLst>
                <a:gd name="T0" fmla="*/ 120 w 120"/>
                <a:gd name="T1" fmla="*/ 120 h 120"/>
                <a:gd name="T2" fmla="*/ 119 w 120"/>
                <a:gd name="T3" fmla="*/ 120 h 120"/>
                <a:gd name="T4" fmla="*/ 116 w 120"/>
                <a:gd name="T5" fmla="*/ 84 h 120"/>
                <a:gd name="T6" fmla="*/ 0 w 120"/>
                <a:gd name="T7" fmla="*/ 0 h 120"/>
                <a:gd name="T8" fmla="*/ 10 w 120"/>
                <a:gd name="T9" fmla="*/ 59 h 120"/>
                <a:gd name="T10" fmla="*/ 120 w 120"/>
                <a:gd name="T11" fmla="*/ 120 h 120"/>
              </a:gdLst>
              <a:ahLst/>
              <a:cxnLst>
                <a:cxn ang="0">
                  <a:pos x="T0" y="T1"/>
                </a:cxn>
                <a:cxn ang="0">
                  <a:pos x="T2" y="T3"/>
                </a:cxn>
                <a:cxn ang="0">
                  <a:pos x="T4" y="T5"/>
                </a:cxn>
                <a:cxn ang="0">
                  <a:pos x="T6" y="T7"/>
                </a:cxn>
                <a:cxn ang="0">
                  <a:pos x="T8" y="T9"/>
                </a:cxn>
                <a:cxn ang="0">
                  <a:pos x="T10" y="T11"/>
                </a:cxn>
              </a:cxnLst>
              <a:rect l="0" t="0" r="r" b="b"/>
              <a:pathLst>
                <a:path w="120" h="120">
                  <a:moveTo>
                    <a:pt x="120" y="120"/>
                  </a:moveTo>
                  <a:cubicBezTo>
                    <a:pt x="119" y="120"/>
                    <a:pt x="119" y="120"/>
                    <a:pt x="119" y="120"/>
                  </a:cubicBezTo>
                  <a:cubicBezTo>
                    <a:pt x="117" y="108"/>
                    <a:pt x="116" y="96"/>
                    <a:pt x="116" y="84"/>
                  </a:cubicBezTo>
                  <a:cubicBezTo>
                    <a:pt x="93" y="41"/>
                    <a:pt x="49" y="11"/>
                    <a:pt x="0" y="0"/>
                  </a:cubicBezTo>
                  <a:cubicBezTo>
                    <a:pt x="0" y="21"/>
                    <a:pt x="3" y="41"/>
                    <a:pt x="10" y="59"/>
                  </a:cubicBezTo>
                  <a:cubicBezTo>
                    <a:pt x="52" y="67"/>
                    <a:pt x="92" y="87"/>
                    <a:pt x="120" y="1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sp>
          <p:nvSpPr>
            <p:cNvPr id="164" name="Freeform 25">
              <a:extLst>
                <a:ext uri="{FF2B5EF4-FFF2-40B4-BE49-F238E27FC236}">
                  <a16:creationId xmlns="" xmlns:a16="http://schemas.microsoft.com/office/drawing/2014/main" id="{7B8AD6E8-18FA-4318-8240-88B818518822}"/>
                </a:ext>
              </a:extLst>
            </p:cNvPr>
            <p:cNvSpPr>
              <a:spLocks/>
            </p:cNvSpPr>
            <p:nvPr/>
          </p:nvSpPr>
          <p:spPr bwMode="auto">
            <a:xfrm rot="669225">
              <a:off x="1736268" y="5558124"/>
              <a:ext cx="486996" cy="639476"/>
            </a:xfrm>
            <a:custGeom>
              <a:avLst/>
              <a:gdLst>
                <a:gd name="T0" fmla="*/ 47 w 50"/>
                <a:gd name="T1" fmla="*/ 51 h 66"/>
                <a:gd name="T2" fmla="*/ 14 w 50"/>
                <a:gd name="T3" fmla="*/ 0 h 66"/>
                <a:gd name="T4" fmla="*/ 8 w 50"/>
                <a:gd name="T5" fmla="*/ 0 h 66"/>
                <a:gd name="T6" fmla="*/ 0 w 50"/>
                <a:gd name="T7" fmla="*/ 1 h 66"/>
                <a:gd name="T8" fmla="*/ 36 w 50"/>
                <a:gd name="T9" fmla="*/ 62 h 66"/>
                <a:gd name="T10" fmla="*/ 46 w 50"/>
                <a:gd name="T11" fmla="*/ 62 h 66"/>
                <a:gd name="T12" fmla="*/ 47 w 50"/>
                <a:gd name="T13" fmla="*/ 51 h 66"/>
              </a:gdLst>
              <a:ahLst/>
              <a:cxnLst>
                <a:cxn ang="0">
                  <a:pos x="T0" y="T1"/>
                </a:cxn>
                <a:cxn ang="0">
                  <a:pos x="T2" y="T3"/>
                </a:cxn>
                <a:cxn ang="0">
                  <a:pos x="T4" y="T5"/>
                </a:cxn>
                <a:cxn ang="0">
                  <a:pos x="T6" y="T7"/>
                </a:cxn>
                <a:cxn ang="0">
                  <a:pos x="T8" y="T9"/>
                </a:cxn>
                <a:cxn ang="0">
                  <a:pos x="T10" y="T11"/>
                </a:cxn>
                <a:cxn ang="0">
                  <a:pos x="T12" y="T13"/>
                </a:cxn>
              </a:cxnLst>
              <a:rect l="0" t="0" r="r" b="b"/>
              <a:pathLst>
                <a:path w="50" h="66">
                  <a:moveTo>
                    <a:pt x="47" y="51"/>
                  </a:moveTo>
                  <a:cubicBezTo>
                    <a:pt x="33" y="36"/>
                    <a:pt x="22" y="19"/>
                    <a:pt x="14" y="0"/>
                  </a:cubicBezTo>
                  <a:cubicBezTo>
                    <a:pt x="10" y="1"/>
                    <a:pt x="8" y="0"/>
                    <a:pt x="8" y="0"/>
                  </a:cubicBezTo>
                  <a:cubicBezTo>
                    <a:pt x="5" y="1"/>
                    <a:pt x="3" y="1"/>
                    <a:pt x="0" y="1"/>
                  </a:cubicBezTo>
                  <a:cubicBezTo>
                    <a:pt x="8" y="23"/>
                    <a:pt x="20" y="44"/>
                    <a:pt x="36" y="62"/>
                  </a:cubicBezTo>
                  <a:cubicBezTo>
                    <a:pt x="36" y="62"/>
                    <a:pt x="41" y="66"/>
                    <a:pt x="46" y="62"/>
                  </a:cubicBezTo>
                  <a:cubicBezTo>
                    <a:pt x="50" y="57"/>
                    <a:pt x="47" y="51"/>
                    <a:pt x="47" y="5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cs typeface="+mn-ea"/>
                <a:sym typeface="+mn-lt"/>
              </a:endParaRPr>
            </a:p>
          </p:txBody>
        </p:sp>
      </p:grpSp>
      <p:sp>
        <p:nvSpPr>
          <p:cNvPr id="2" name="矩形 1">
            <a:extLst>
              <a:ext uri="{FF2B5EF4-FFF2-40B4-BE49-F238E27FC236}">
                <a16:creationId xmlns="" xmlns:a16="http://schemas.microsoft.com/office/drawing/2014/main" id="{0434AFF4-A5DB-461A-8B07-29FA248DD710}"/>
              </a:ext>
            </a:extLst>
          </p:cNvPr>
          <p:cNvSpPr/>
          <p:nvPr/>
        </p:nvSpPr>
        <p:spPr>
          <a:xfrm>
            <a:off x="549541" y="1256876"/>
            <a:ext cx="3739052" cy="94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数据服务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220902" y="158901"/>
              <a:ext cx="2900153"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不开“盲盒”</a:t>
              </a:r>
            </a:p>
          </p:txBody>
        </p:sp>
      </p:grpSp>
      <p:grpSp>
        <p:nvGrpSpPr>
          <p:cNvPr id="9" name="组合 8">
            <a:extLst>
              <a:ext uri="{FF2B5EF4-FFF2-40B4-BE49-F238E27FC236}">
                <a16:creationId xmlns="" xmlns:a16="http://schemas.microsoft.com/office/drawing/2014/main" id="{384420EA-FECE-4F9A-9A55-F573D6B8A743}"/>
              </a:ext>
            </a:extLst>
          </p:cNvPr>
          <p:cNvGrpSpPr/>
          <p:nvPr/>
        </p:nvGrpSpPr>
        <p:grpSpPr>
          <a:xfrm>
            <a:off x="655060" y="1383077"/>
            <a:ext cx="3538567" cy="633198"/>
            <a:chOff x="655060" y="1383077"/>
            <a:chExt cx="3538567" cy="633198"/>
          </a:xfrm>
        </p:grpSpPr>
        <p:grpSp>
          <p:nvGrpSpPr>
            <p:cNvPr id="70" name="Group 61">
              <a:extLst>
                <a:ext uri="{FF2B5EF4-FFF2-40B4-BE49-F238E27FC236}">
                  <a16:creationId xmlns="" xmlns:a16="http://schemas.microsoft.com/office/drawing/2014/main" id="{12BA6218-5691-4FFE-9CE3-FC79A1D85554}"/>
                </a:ext>
              </a:extLst>
            </p:cNvPr>
            <p:cNvGrpSpPr/>
            <p:nvPr/>
          </p:nvGrpSpPr>
          <p:grpSpPr>
            <a:xfrm>
              <a:off x="655060" y="1392820"/>
              <a:ext cx="623455" cy="623455"/>
              <a:chOff x="6518563" y="1579415"/>
              <a:chExt cx="831273" cy="831273"/>
            </a:xfrm>
          </p:grpSpPr>
          <p:sp>
            <p:nvSpPr>
              <p:cNvPr id="71" name="Rounded Rectangle 12">
                <a:extLst>
                  <a:ext uri="{FF2B5EF4-FFF2-40B4-BE49-F238E27FC236}">
                    <a16:creationId xmlns="" xmlns:a16="http://schemas.microsoft.com/office/drawing/2014/main" id="{41ED1455-0A0F-4653-99F1-096CE2EC2A7A}"/>
                  </a:ext>
                </a:extLst>
              </p:cNvPr>
              <p:cNvSpPr/>
              <p:nvPr/>
            </p:nvSpPr>
            <p:spPr>
              <a:xfrm>
                <a:off x="6518563" y="1579415"/>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grpSp>
            <p:nvGrpSpPr>
              <p:cNvPr id="72" name="Group 19">
                <a:extLst>
                  <a:ext uri="{FF2B5EF4-FFF2-40B4-BE49-F238E27FC236}">
                    <a16:creationId xmlns="" xmlns:a16="http://schemas.microsoft.com/office/drawing/2014/main" id="{3ADD408C-ED7C-4483-926F-664297F73AFE}"/>
                  </a:ext>
                </a:extLst>
              </p:cNvPr>
              <p:cNvGrpSpPr/>
              <p:nvPr/>
            </p:nvGrpSpPr>
            <p:grpSpPr>
              <a:xfrm>
                <a:off x="6702027" y="1790527"/>
                <a:ext cx="464344" cy="465138"/>
                <a:chOff x="9145588" y="4435475"/>
                <a:chExt cx="464344" cy="465138"/>
              </a:xfrm>
              <a:solidFill>
                <a:schemeClr val="bg2"/>
              </a:solidFill>
            </p:grpSpPr>
            <p:sp>
              <p:nvSpPr>
                <p:cNvPr id="73" name="AutoShape 7">
                  <a:extLst>
                    <a:ext uri="{FF2B5EF4-FFF2-40B4-BE49-F238E27FC236}">
                      <a16:creationId xmlns="" xmlns:a16="http://schemas.microsoft.com/office/drawing/2014/main" id="{A7B441C7-3A22-4181-8D57-FCAD1049E370}"/>
                    </a:ext>
                  </a:extLst>
                </p:cNvPr>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4" name="AutoShape 8">
                  <a:extLst>
                    <a:ext uri="{FF2B5EF4-FFF2-40B4-BE49-F238E27FC236}">
                      <a16:creationId xmlns="" xmlns:a16="http://schemas.microsoft.com/office/drawing/2014/main" id="{D9E1D783-3B22-4EEF-B7D9-681971DE3EF0}"/>
                    </a:ext>
                  </a:extLst>
                </p:cNvPr>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5" name="AutoShape 9">
                  <a:extLst>
                    <a:ext uri="{FF2B5EF4-FFF2-40B4-BE49-F238E27FC236}">
                      <a16:creationId xmlns="" xmlns:a16="http://schemas.microsoft.com/office/drawing/2014/main" id="{2184CCBC-69F5-4A15-8C36-08FC55C9DE41}"/>
                    </a:ext>
                  </a:extLst>
                </p:cNvPr>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6" name="AutoShape 10">
                  <a:extLst>
                    <a:ext uri="{FF2B5EF4-FFF2-40B4-BE49-F238E27FC236}">
                      <a16:creationId xmlns="" xmlns:a16="http://schemas.microsoft.com/office/drawing/2014/main" id="{871478D7-05C4-458E-A657-35A114A90A01}"/>
                    </a:ext>
                  </a:extLst>
                </p:cNvPr>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7" name="AutoShape 11">
                  <a:extLst>
                    <a:ext uri="{FF2B5EF4-FFF2-40B4-BE49-F238E27FC236}">
                      <a16:creationId xmlns="" xmlns:a16="http://schemas.microsoft.com/office/drawing/2014/main" id="{B3AAE944-E8E1-41CD-B03D-441FB9051553}"/>
                    </a:ext>
                  </a:extLst>
                </p:cNvPr>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8" name="AutoShape 12">
                  <a:extLst>
                    <a:ext uri="{FF2B5EF4-FFF2-40B4-BE49-F238E27FC236}">
                      <a16:creationId xmlns="" xmlns:a16="http://schemas.microsoft.com/office/drawing/2014/main" id="{1B86ABC6-B561-47F6-9B3F-E97C83336D65}"/>
                    </a:ext>
                  </a:extLst>
                </p:cNvPr>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9" name="AutoShape 13">
                  <a:extLst>
                    <a:ext uri="{FF2B5EF4-FFF2-40B4-BE49-F238E27FC236}">
                      <a16:creationId xmlns="" xmlns:a16="http://schemas.microsoft.com/office/drawing/2014/main" id="{47746C49-3347-400B-81FE-A4E09A4C1C90}"/>
                    </a:ext>
                  </a:extLst>
                </p:cNvPr>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0" name="AutoShape 14">
                  <a:extLst>
                    <a:ext uri="{FF2B5EF4-FFF2-40B4-BE49-F238E27FC236}">
                      <a16:creationId xmlns="" xmlns:a16="http://schemas.microsoft.com/office/drawing/2014/main" id="{4BA1223E-044C-4732-AEE9-4A8EE745EDB6}"/>
                    </a:ext>
                  </a:extLst>
                </p:cNvPr>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1" name="AutoShape 15">
                  <a:extLst>
                    <a:ext uri="{FF2B5EF4-FFF2-40B4-BE49-F238E27FC236}">
                      <a16:creationId xmlns="" xmlns:a16="http://schemas.microsoft.com/office/drawing/2014/main" id="{40D16FAA-29A5-4101-8D0B-F94D640EB1D7}"/>
                    </a:ext>
                  </a:extLst>
                </p:cNvPr>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4" name="组合 3">
              <a:extLst>
                <a:ext uri="{FF2B5EF4-FFF2-40B4-BE49-F238E27FC236}">
                  <a16:creationId xmlns="" xmlns:a16="http://schemas.microsoft.com/office/drawing/2014/main" id="{D97EB55D-D1AD-4E5E-BEE7-CA05C00172BD}"/>
                </a:ext>
              </a:extLst>
            </p:cNvPr>
            <p:cNvGrpSpPr/>
            <p:nvPr/>
          </p:nvGrpSpPr>
          <p:grpSpPr>
            <a:xfrm>
              <a:off x="1412314" y="1383077"/>
              <a:ext cx="2781313" cy="575566"/>
              <a:chOff x="1412314" y="1383077"/>
              <a:chExt cx="2781313" cy="575566"/>
            </a:xfrm>
          </p:grpSpPr>
          <p:sp>
            <p:nvSpPr>
              <p:cNvPr id="101" name="TextBox 150">
                <a:extLst>
                  <a:ext uri="{FF2B5EF4-FFF2-40B4-BE49-F238E27FC236}">
                    <a16:creationId xmlns="" xmlns:a16="http://schemas.microsoft.com/office/drawing/2014/main" id="{106CA4D4-E5DF-4C96-8F5F-39C9A7B2F000}"/>
                  </a:ext>
                </a:extLst>
              </p:cNvPr>
              <p:cNvSpPr txBox="1"/>
              <p:nvPr/>
            </p:nvSpPr>
            <p:spPr>
              <a:xfrm>
                <a:off x="1412315" y="1383077"/>
                <a:ext cx="249299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专利数据信息服务系统</a:t>
                </a:r>
              </a:p>
            </p:txBody>
          </p:sp>
          <p:sp>
            <p:nvSpPr>
              <p:cNvPr id="102" name="TextBox 151">
                <a:extLst>
                  <a:ext uri="{FF2B5EF4-FFF2-40B4-BE49-F238E27FC236}">
                    <a16:creationId xmlns="" xmlns:a16="http://schemas.microsoft.com/office/drawing/2014/main" id="{9A5FC181-2FF6-44D8-B79B-AE0A3D84C488}"/>
                  </a:ext>
                </a:extLst>
              </p:cNvPr>
              <p:cNvSpPr txBox="1"/>
              <p:nvPr/>
            </p:nvSpPr>
            <p:spPr>
              <a:xfrm>
                <a:off x="1412314" y="1681644"/>
                <a:ext cx="2781313" cy="276999"/>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知识产权管理、专题数据库系统</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grpSp>
        <p:nvGrpSpPr>
          <p:cNvPr id="10" name="组合 9">
            <a:extLst>
              <a:ext uri="{FF2B5EF4-FFF2-40B4-BE49-F238E27FC236}">
                <a16:creationId xmlns="" xmlns:a16="http://schemas.microsoft.com/office/drawing/2014/main" id="{FAAF00CA-EB9F-4B39-BC1D-3C544E9AA79C}"/>
              </a:ext>
            </a:extLst>
          </p:cNvPr>
          <p:cNvGrpSpPr/>
          <p:nvPr/>
        </p:nvGrpSpPr>
        <p:grpSpPr>
          <a:xfrm>
            <a:off x="655060" y="2260905"/>
            <a:ext cx="3606134" cy="760232"/>
            <a:chOff x="655060" y="2260905"/>
            <a:chExt cx="3606134" cy="760232"/>
          </a:xfrm>
        </p:grpSpPr>
        <p:grpSp>
          <p:nvGrpSpPr>
            <p:cNvPr id="82" name="Group 62">
              <a:extLst>
                <a:ext uri="{FF2B5EF4-FFF2-40B4-BE49-F238E27FC236}">
                  <a16:creationId xmlns="" xmlns:a16="http://schemas.microsoft.com/office/drawing/2014/main" id="{51C39CC5-25F3-45AD-B29B-95AD85B7D08C}"/>
                </a:ext>
              </a:extLst>
            </p:cNvPr>
            <p:cNvGrpSpPr/>
            <p:nvPr/>
          </p:nvGrpSpPr>
          <p:grpSpPr>
            <a:xfrm>
              <a:off x="655060" y="2270851"/>
              <a:ext cx="623455" cy="623455"/>
              <a:chOff x="6518563" y="2750124"/>
              <a:chExt cx="831273" cy="831273"/>
            </a:xfrm>
          </p:grpSpPr>
          <p:sp>
            <p:nvSpPr>
              <p:cNvPr id="83" name="Rounded Rectangle 13">
                <a:extLst>
                  <a:ext uri="{FF2B5EF4-FFF2-40B4-BE49-F238E27FC236}">
                    <a16:creationId xmlns="" xmlns:a16="http://schemas.microsoft.com/office/drawing/2014/main" id="{C0DBAC24-6BD5-4ACF-8CB3-2830733A96CE}"/>
                  </a:ext>
                </a:extLst>
              </p:cNvPr>
              <p:cNvSpPr/>
              <p:nvPr/>
            </p:nvSpPr>
            <p:spPr>
              <a:xfrm>
                <a:off x="6518563" y="2750124"/>
                <a:ext cx="831273" cy="8312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84" name="Group 29">
                <a:extLst>
                  <a:ext uri="{FF2B5EF4-FFF2-40B4-BE49-F238E27FC236}">
                    <a16:creationId xmlns="" xmlns:a16="http://schemas.microsoft.com/office/drawing/2014/main" id="{DEDA0DE1-D04B-4BA7-BA62-29DF69AD849C}"/>
                  </a:ext>
                </a:extLst>
              </p:cNvPr>
              <p:cNvGrpSpPr/>
              <p:nvPr/>
            </p:nvGrpSpPr>
            <p:grpSpPr>
              <a:xfrm>
                <a:off x="6772671" y="2933191"/>
                <a:ext cx="319088" cy="465138"/>
                <a:chOff x="5441157" y="4440238"/>
                <a:chExt cx="319088" cy="465138"/>
              </a:xfrm>
              <a:solidFill>
                <a:schemeClr val="bg2"/>
              </a:solidFill>
            </p:grpSpPr>
            <p:sp>
              <p:nvSpPr>
                <p:cNvPr id="85" name="AutoShape 97">
                  <a:extLst>
                    <a:ext uri="{FF2B5EF4-FFF2-40B4-BE49-F238E27FC236}">
                      <a16:creationId xmlns="" xmlns:a16="http://schemas.microsoft.com/office/drawing/2014/main" id="{1D636ACE-D4FC-4C84-986B-8A8CE68DE37B}"/>
                    </a:ext>
                  </a:extLst>
                </p:cNvPr>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6" name="AutoShape 98">
                  <a:extLst>
                    <a:ext uri="{FF2B5EF4-FFF2-40B4-BE49-F238E27FC236}">
                      <a16:creationId xmlns="" xmlns:a16="http://schemas.microsoft.com/office/drawing/2014/main" id="{AF0ABDEE-737D-4722-8216-3982B4CF1194}"/>
                    </a:ext>
                  </a:extLst>
                </p:cNvPr>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7" name="AutoShape 99">
                  <a:extLst>
                    <a:ext uri="{FF2B5EF4-FFF2-40B4-BE49-F238E27FC236}">
                      <a16:creationId xmlns="" xmlns:a16="http://schemas.microsoft.com/office/drawing/2014/main" id="{032D9B3F-089B-476F-BBF3-EA6851970977}"/>
                    </a:ext>
                  </a:extLst>
                </p:cNvPr>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8" name="组合 7">
              <a:extLst>
                <a:ext uri="{FF2B5EF4-FFF2-40B4-BE49-F238E27FC236}">
                  <a16:creationId xmlns="" xmlns:a16="http://schemas.microsoft.com/office/drawing/2014/main" id="{06A75914-B6B2-4A3A-AA5B-AE7EDC8975E0}"/>
                </a:ext>
              </a:extLst>
            </p:cNvPr>
            <p:cNvGrpSpPr/>
            <p:nvPr/>
          </p:nvGrpSpPr>
          <p:grpSpPr>
            <a:xfrm>
              <a:off x="1412314" y="2260905"/>
              <a:ext cx="2848880" cy="760232"/>
              <a:chOff x="1412314" y="2260905"/>
              <a:chExt cx="2848880" cy="760232"/>
            </a:xfrm>
          </p:grpSpPr>
          <p:sp>
            <p:nvSpPr>
              <p:cNvPr id="103" name="TextBox 152">
                <a:extLst>
                  <a:ext uri="{FF2B5EF4-FFF2-40B4-BE49-F238E27FC236}">
                    <a16:creationId xmlns="" xmlns:a16="http://schemas.microsoft.com/office/drawing/2014/main" id="{DC56802C-DCC1-4A49-8747-A222D6F882BA}"/>
                  </a:ext>
                </a:extLst>
              </p:cNvPr>
              <p:cNvSpPr txBox="1"/>
              <p:nvPr/>
            </p:nvSpPr>
            <p:spPr>
              <a:xfrm>
                <a:off x="1412315" y="2260905"/>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专利代理服务</a:t>
                </a:r>
              </a:p>
            </p:txBody>
          </p:sp>
          <p:sp>
            <p:nvSpPr>
              <p:cNvPr id="104" name="TextBox 153">
                <a:extLst>
                  <a:ext uri="{FF2B5EF4-FFF2-40B4-BE49-F238E27FC236}">
                    <a16:creationId xmlns="" xmlns:a16="http://schemas.microsoft.com/office/drawing/2014/main" id="{25BD36C2-09A9-4259-9837-44005F78FCF0}"/>
                  </a:ext>
                </a:extLst>
              </p:cNvPr>
              <p:cNvSpPr txBox="1"/>
              <p:nvPr/>
            </p:nvSpPr>
            <p:spPr>
              <a:xfrm>
                <a:off x="1412314" y="2559472"/>
                <a:ext cx="2848880"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检索、申请、审查意见答复、复审、无效、年费代缴、导航、布局、托管等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 xmlns:a16="http://schemas.microsoft.com/office/drawing/2014/main" id="{C332474B-8D21-433C-9C5D-866C85558685}"/>
              </a:ext>
            </a:extLst>
          </p:cNvPr>
          <p:cNvGrpSpPr/>
          <p:nvPr/>
        </p:nvGrpSpPr>
        <p:grpSpPr>
          <a:xfrm>
            <a:off x="664286" y="3104434"/>
            <a:ext cx="3551913" cy="760232"/>
            <a:chOff x="664286" y="3104434"/>
            <a:chExt cx="3551913" cy="760232"/>
          </a:xfrm>
        </p:grpSpPr>
        <p:grpSp>
          <p:nvGrpSpPr>
            <p:cNvPr id="109" name="Group 59">
              <a:extLst>
                <a:ext uri="{FF2B5EF4-FFF2-40B4-BE49-F238E27FC236}">
                  <a16:creationId xmlns="" xmlns:a16="http://schemas.microsoft.com/office/drawing/2014/main" id="{5C67588B-4415-4E27-AE93-92E65B478346}"/>
                </a:ext>
              </a:extLst>
            </p:cNvPr>
            <p:cNvGrpSpPr/>
            <p:nvPr/>
          </p:nvGrpSpPr>
          <p:grpSpPr>
            <a:xfrm>
              <a:off x="664286" y="3142805"/>
              <a:ext cx="623455" cy="623455"/>
              <a:chOff x="4842163" y="3920833"/>
              <a:chExt cx="831273" cy="831273"/>
            </a:xfrm>
          </p:grpSpPr>
          <p:sp>
            <p:nvSpPr>
              <p:cNvPr id="110" name="Rounded Rectangle 7">
                <a:extLst>
                  <a:ext uri="{FF2B5EF4-FFF2-40B4-BE49-F238E27FC236}">
                    <a16:creationId xmlns="" xmlns:a16="http://schemas.microsoft.com/office/drawing/2014/main" id="{E25D46A8-F3ED-420A-B345-DBCEA53D99DD}"/>
                  </a:ext>
                </a:extLst>
              </p:cNvPr>
              <p:cNvSpPr/>
              <p:nvPr/>
            </p:nvSpPr>
            <p:spPr>
              <a:xfrm>
                <a:off x="4842163" y="3920833"/>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11" name="Group 39">
                <a:extLst>
                  <a:ext uri="{FF2B5EF4-FFF2-40B4-BE49-F238E27FC236}">
                    <a16:creationId xmlns="" xmlns:a16="http://schemas.microsoft.com/office/drawing/2014/main" id="{B9D88295-65F7-4915-83B8-C975AE289F65}"/>
                  </a:ext>
                </a:extLst>
              </p:cNvPr>
              <p:cNvGrpSpPr/>
              <p:nvPr/>
            </p:nvGrpSpPr>
            <p:grpSpPr>
              <a:xfrm>
                <a:off x="5027504" y="4104297"/>
                <a:ext cx="464344" cy="464344"/>
                <a:chOff x="3510757" y="2582069"/>
                <a:chExt cx="464344" cy="464344"/>
              </a:xfrm>
              <a:solidFill>
                <a:schemeClr val="bg2"/>
              </a:solidFill>
            </p:grpSpPr>
            <p:sp>
              <p:nvSpPr>
                <p:cNvPr id="112" name="AutoShape 126">
                  <a:extLst>
                    <a:ext uri="{FF2B5EF4-FFF2-40B4-BE49-F238E27FC236}">
                      <a16:creationId xmlns="" xmlns:a16="http://schemas.microsoft.com/office/drawing/2014/main" id="{7476490F-E60F-4DE3-B25E-1512E3F81C08}"/>
                    </a:ext>
                  </a:extLst>
                </p:cNvPr>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3" name="AutoShape 127">
                  <a:extLst>
                    <a:ext uri="{FF2B5EF4-FFF2-40B4-BE49-F238E27FC236}">
                      <a16:creationId xmlns="" xmlns:a16="http://schemas.microsoft.com/office/drawing/2014/main" id="{1D5516CE-F493-4D97-B558-93D6209F7EFB}"/>
                    </a:ext>
                  </a:extLst>
                </p:cNvPr>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0" y="0"/>
                      </a:moveTo>
                      <a:cubicBezTo>
                        <a:pt x="9025" y="0"/>
                        <a:pt x="0" y="9025"/>
                        <a:pt x="0" y="20170"/>
                      </a:cubicBezTo>
                      <a:cubicBezTo>
                        <a:pt x="0" y="20954"/>
                        <a:pt x="644" y="21600"/>
                        <a:pt x="1440" y="21600"/>
                      </a:cubicBezTo>
                      <a:cubicBezTo>
                        <a:pt x="2235" y="21600"/>
                        <a:pt x="2880" y="20954"/>
                        <a:pt x="2880" y="20170"/>
                      </a:cubicBezTo>
                      <a:cubicBezTo>
                        <a:pt x="2880" y="10618"/>
                        <a:pt x="10617" y="2880"/>
                        <a:pt x="20170" y="2880"/>
                      </a:cubicBezTo>
                      <a:cubicBezTo>
                        <a:pt x="20955" y="2880"/>
                        <a:pt x="21599" y="2234"/>
                        <a:pt x="21599" y="1440"/>
                      </a:cubicBezTo>
                      <a:cubicBezTo>
                        <a:pt x="21599" y="645"/>
                        <a:pt x="20955" y="0"/>
                        <a:pt x="2017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 name="组合 6">
              <a:extLst>
                <a:ext uri="{FF2B5EF4-FFF2-40B4-BE49-F238E27FC236}">
                  <a16:creationId xmlns="" xmlns:a16="http://schemas.microsoft.com/office/drawing/2014/main" id="{4BD74BE4-FC2D-486E-8EA9-C2B05D525AEC}"/>
                </a:ext>
              </a:extLst>
            </p:cNvPr>
            <p:cNvGrpSpPr/>
            <p:nvPr/>
          </p:nvGrpSpPr>
          <p:grpSpPr>
            <a:xfrm>
              <a:off x="1412314" y="3104434"/>
              <a:ext cx="2803885" cy="760232"/>
              <a:chOff x="1412314" y="3104434"/>
              <a:chExt cx="2803885" cy="760232"/>
            </a:xfrm>
          </p:grpSpPr>
          <p:sp>
            <p:nvSpPr>
              <p:cNvPr id="105" name="TextBox 154">
                <a:extLst>
                  <a:ext uri="{FF2B5EF4-FFF2-40B4-BE49-F238E27FC236}">
                    <a16:creationId xmlns="" xmlns:a16="http://schemas.microsoft.com/office/drawing/2014/main" id="{0A02EC27-1076-46F4-A8DF-A39D89DACC17}"/>
                  </a:ext>
                </a:extLst>
              </p:cNvPr>
              <p:cNvSpPr txBox="1"/>
              <p:nvPr/>
            </p:nvSpPr>
            <p:spPr>
              <a:xfrm>
                <a:off x="1412315" y="3104434"/>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商标代理服务</a:t>
                </a:r>
              </a:p>
            </p:txBody>
          </p:sp>
          <p:sp>
            <p:nvSpPr>
              <p:cNvPr id="106" name="TextBox 155">
                <a:extLst>
                  <a:ext uri="{FF2B5EF4-FFF2-40B4-BE49-F238E27FC236}">
                    <a16:creationId xmlns="" xmlns:a16="http://schemas.microsoft.com/office/drawing/2014/main" id="{C173B2AD-591B-4C56-BC79-68113CDB0325}"/>
                  </a:ext>
                </a:extLst>
              </p:cNvPr>
              <p:cNvSpPr txBox="1"/>
              <p:nvPr/>
            </p:nvSpPr>
            <p:spPr>
              <a:xfrm>
                <a:off x="1412314" y="3403001"/>
                <a:ext cx="2803885"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检索、申请、异议、驳回复审、无效宣告、续展、布局、年度托管等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 xmlns:a16="http://schemas.microsoft.com/office/drawing/2014/main" id="{825B2326-A23B-4BBC-951A-CEDD818A9FD2}"/>
              </a:ext>
            </a:extLst>
          </p:cNvPr>
          <p:cNvGrpSpPr/>
          <p:nvPr/>
        </p:nvGrpSpPr>
        <p:grpSpPr>
          <a:xfrm>
            <a:off x="655060" y="4020655"/>
            <a:ext cx="3538567" cy="760232"/>
            <a:chOff x="655060" y="4020655"/>
            <a:chExt cx="3538567" cy="760232"/>
          </a:xfrm>
        </p:grpSpPr>
        <p:grpSp>
          <p:nvGrpSpPr>
            <p:cNvPr id="91" name="Group 64">
              <a:extLst>
                <a:ext uri="{FF2B5EF4-FFF2-40B4-BE49-F238E27FC236}">
                  <a16:creationId xmlns="" xmlns:a16="http://schemas.microsoft.com/office/drawing/2014/main" id="{57860D49-AC08-4BD4-8EAB-55CD445B4CC8}"/>
                </a:ext>
              </a:extLst>
            </p:cNvPr>
            <p:cNvGrpSpPr/>
            <p:nvPr/>
          </p:nvGrpSpPr>
          <p:grpSpPr>
            <a:xfrm>
              <a:off x="655060" y="4026915"/>
              <a:ext cx="623455" cy="623455"/>
              <a:chOff x="6518563" y="5091542"/>
              <a:chExt cx="831273" cy="831273"/>
            </a:xfrm>
          </p:grpSpPr>
          <p:sp>
            <p:nvSpPr>
              <p:cNvPr id="92" name="Rounded Rectangle 15">
                <a:extLst>
                  <a:ext uri="{FF2B5EF4-FFF2-40B4-BE49-F238E27FC236}">
                    <a16:creationId xmlns="" xmlns:a16="http://schemas.microsoft.com/office/drawing/2014/main" id="{F92191AC-6CD2-449E-83C6-2CB85C85526E}"/>
                  </a:ext>
                </a:extLst>
              </p:cNvPr>
              <p:cNvSpPr/>
              <p:nvPr/>
            </p:nvSpPr>
            <p:spPr>
              <a:xfrm>
                <a:off x="6518563" y="5091542"/>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3" name="Group 46">
                <a:extLst>
                  <a:ext uri="{FF2B5EF4-FFF2-40B4-BE49-F238E27FC236}">
                    <a16:creationId xmlns="" xmlns:a16="http://schemas.microsoft.com/office/drawing/2014/main" id="{626C5DC3-1B5B-4162-B945-19208E301806}"/>
                  </a:ext>
                </a:extLst>
              </p:cNvPr>
              <p:cNvGrpSpPr/>
              <p:nvPr/>
            </p:nvGrpSpPr>
            <p:grpSpPr>
              <a:xfrm>
                <a:off x="6700043" y="5325806"/>
                <a:ext cx="464344" cy="362744"/>
                <a:chOff x="2581275" y="1710532"/>
                <a:chExt cx="464344" cy="362744"/>
              </a:xfrm>
              <a:solidFill>
                <a:schemeClr val="bg2"/>
              </a:solidFill>
            </p:grpSpPr>
            <p:sp>
              <p:nvSpPr>
                <p:cNvPr id="94" name="AutoShape 140">
                  <a:extLst>
                    <a:ext uri="{FF2B5EF4-FFF2-40B4-BE49-F238E27FC236}">
                      <a16:creationId xmlns="" xmlns:a16="http://schemas.microsoft.com/office/drawing/2014/main" id="{F41202EE-5653-4C94-844E-0FAF926EC75D}"/>
                    </a:ext>
                  </a:extLst>
                </p:cNvPr>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78" y="8008"/>
                        <a:pt x="2017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5" name="AutoShape 141">
                  <a:extLst>
                    <a:ext uri="{FF2B5EF4-FFF2-40B4-BE49-F238E27FC236}">
                      <a16:creationId xmlns="" xmlns:a16="http://schemas.microsoft.com/office/drawing/2014/main" id="{878C73D4-77F6-44ED-9616-718F31B24973}"/>
                    </a:ext>
                  </a:extLst>
                </p:cNvPr>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6" name="AutoShape 142">
                  <a:extLst>
                    <a:ext uri="{FF2B5EF4-FFF2-40B4-BE49-F238E27FC236}">
                      <a16:creationId xmlns="" xmlns:a16="http://schemas.microsoft.com/office/drawing/2014/main" id="{FCDC603C-0DE7-4B95-BED2-41208B806C96}"/>
                    </a:ext>
                  </a:extLst>
                </p:cNvPr>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7" name="AutoShape 143">
                  <a:extLst>
                    <a:ext uri="{FF2B5EF4-FFF2-40B4-BE49-F238E27FC236}">
                      <a16:creationId xmlns="" xmlns:a16="http://schemas.microsoft.com/office/drawing/2014/main" id="{90815FBB-266D-4570-BC75-0984250F6909}"/>
                    </a:ext>
                  </a:extLst>
                </p:cNvPr>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8" name="AutoShape 144">
                  <a:extLst>
                    <a:ext uri="{FF2B5EF4-FFF2-40B4-BE49-F238E27FC236}">
                      <a16:creationId xmlns="" xmlns:a16="http://schemas.microsoft.com/office/drawing/2014/main" id="{E1B811C5-51B5-4EA6-AD4F-C1B6B2AE7062}"/>
                    </a:ext>
                  </a:extLst>
                </p:cNvPr>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9" name="AutoShape 145">
                  <a:extLst>
                    <a:ext uri="{FF2B5EF4-FFF2-40B4-BE49-F238E27FC236}">
                      <a16:creationId xmlns="" xmlns:a16="http://schemas.microsoft.com/office/drawing/2014/main" id="{DC89C639-8CEE-44C6-BE38-BD3F8C36B3E4}"/>
                    </a:ext>
                  </a:extLst>
                </p:cNvPr>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0" name="AutoShape 146">
                  <a:extLst>
                    <a:ext uri="{FF2B5EF4-FFF2-40B4-BE49-F238E27FC236}">
                      <a16:creationId xmlns="" xmlns:a16="http://schemas.microsoft.com/office/drawing/2014/main" id="{0CF74160-DEE7-4FAD-B5BF-A949D29909D7}"/>
                    </a:ext>
                  </a:extLst>
                </p:cNvPr>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6" name="组合 5">
              <a:extLst>
                <a:ext uri="{FF2B5EF4-FFF2-40B4-BE49-F238E27FC236}">
                  <a16:creationId xmlns="" xmlns:a16="http://schemas.microsoft.com/office/drawing/2014/main" id="{4E5E7BE1-41DA-495A-99F7-5C8A96ADB1C0}"/>
                </a:ext>
              </a:extLst>
            </p:cNvPr>
            <p:cNvGrpSpPr/>
            <p:nvPr/>
          </p:nvGrpSpPr>
          <p:grpSpPr>
            <a:xfrm>
              <a:off x="1412315" y="4020655"/>
              <a:ext cx="2781312" cy="760232"/>
              <a:chOff x="1412315" y="4020655"/>
              <a:chExt cx="2781312" cy="760232"/>
            </a:xfrm>
          </p:grpSpPr>
          <p:sp>
            <p:nvSpPr>
              <p:cNvPr id="107" name="TextBox 158">
                <a:extLst>
                  <a:ext uri="{FF2B5EF4-FFF2-40B4-BE49-F238E27FC236}">
                    <a16:creationId xmlns="" xmlns:a16="http://schemas.microsoft.com/office/drawing/2014/main" id="{23349882-AE9D-4A5F-BFEC-41A099492829}"/>
                  </a:ext>
                </a:extLst>
              </p:cNvPr>
              <p:cNvSpPr txBox="1"/>
              <p:nvPr/>
            </p:nvSpPr>
            <p:spPr>
              <a:xfrm>
                <a:off x="1412315" y="4020655"/>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国际知识产权代理服务</a:t>
                </a:r>
              </a:p>
            </p:txBody>
          </p:sp>
          <p:sp>
            <p:nvSpPr>
              <p:cNvPr id="108" name="TextBox 159">
                <a:extLst>
                  <a:ext uri="{FF2B5EF4-FFF2-40B4-BE49-F238E27FC236}">
                    <a16:creationId xmlns="" xmlns:a16="http://schemas.microsoft.com/office/drawing/2014/main" id="{F4089F2F-887B-41D8-A502-3A832AAEF41B}"/>
                  </a:ext>
                </a:extLst>
              </p:cNvPr>
              <p:cNvSpPr txBox="1"/>
              <p:nvPr/>
            </p:nvSpPr>
            <p:spPr>
              <a:xfrm>
                <a:off x="1412315" y="4319222"/>
                <a:ext cx="2781312"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美、欧、日、韩、英、澳、东南亚等世界多数国家的专利、商标申请代理</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3" name="组合 12">
            <a:extLst>
              <a:ext uri="{FF2B5EF4-FFF2-40B4-BE49-F238E27FC236}">
                <a16:creationId xmlns="" xmlns:a16="http://schemas.microsoft.com/office/drawing/2014/main" id="{1D9210FA-41AB-473D-BA25-3177F702F9AE}"/>
              </a:ext>
            </a:extLst>
          </p:cNvPr>
          <p:cNvGrpSpPr/>
          <p:nvPr/>
        </p:nvGrpSpPr>
        <p:grpSpPr>
          <a:xfrm>
            <a:off x="653570" y="4898869"/>
            <a:ext cx="3607623" cy="767329"/>
            <a:chOff x="653570" y="4898869"/>
            <a:chExt cx="3607623" cy="767329"/>
          </a:xfrm>
        </p:grpSpPr>
        <p:grpSp>
          <p:nvGrpSpPr>
            <p:cNvPr id="129" name="Group 60">
              <a:extLst>
                <a:ext uri="{FF2B5EF4-FFF2-40B4-BE49-F238E27FC236}">
                  <a16:creationId xmlns="" xmlns:a16="http://schemas.microsoft.com/office/drawing/2014/main" id="{66AD9EFA-1D04-4F9B-8237-AFF54D45CE95}"/>
                </a:ext>
              </a:extLst>
            </p:cNvPr>
            <p:cNvGrpSpPr/>
            <p:nvPr/>
          </p:nvGrpSpPr>
          <p:grpSpPr>
            <a:xfrm>
              <a:off x="653570" y="4898869"/>
              <a:ext cx="623455" cy="623455"/>
              <a:chOff x="4842163" y="5091542"/>
              <a:chExt cx="831273" cy="831273"/>
            </a:xfrm>
          </p:grpSpPr>
          <p:sp>
            <p:nvSpPr>
              <p:cNvPr id="130" name="Rounded Rectangle 8">
                <a:extLst>
                  <a:ext uri="{FF2B5EF4-FFF2-40B4-BE49-F238E27FC236}">
                    <a16:creationId xmlns="" xmlns:a16="http://schemas.microsoft.com/office/drawing/2014/main" id="{13165CF6-BE5F-42C9-BBB5-12C23B3A686B}"/>
                  </a:ext>
                </a:extLst>
              </p:cNvPr>
              <p:cNvSpPr/>
              <p:nvPr/>
            </p:nvSpPr>
            <p:spPr>
              <a:xfrm>
                <a:off x="4842163" y="5091542"/>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31" name="Group 36">
                <a:extLst>
                  <a:ext uri="{FF2B5EF4-FFF2-40B4-BE49-F238E27FC236}">
                    <a16:creationId xmlns="" xmlns:a16="http://schemas.microsoft.com/office/drawing/2014/main" id="{59DCE182-6DEE-4851-8885-648ED2E74AF2}"/>
                  </a:ext>
                </a:extLst>
              </p:cNvPr>
              <p:cNvGrpSpPr/>
              <p:nvPr/>
            </p:nvGrpSpPr>
            <p:grpSpPr>
              <a:xfrm>
                <a:off x="5092989" y="5267862"/>
                <a:ext cx="319088" cy="465138"/>
                <a:chOff x="3582988" y="3510757"/>
                <a:chExt cx="319088" cy="465138"/>
              </a:xfrm>
              <a:solidFill>
                <a:schemeClr val="bg2"/>
              </a:solidFill>
            </p:grpSpPr>
            <p:sp>
              <p:nvSpPr>
                <p:cNvPr id="132" name="AutoShape 113">
                  <a:extLst>
                    <a:ext uri="{FF2B5EF4-FFF2-40B4-BE49-F238E27FC236}">
                      <a16:creationId xmlns="" xmlns:a16="http://schemas.microsoft.com/office/drawing/2014/main" id="{FF071531-1BE8-48D2-97FC-379D68B13F71}"/>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7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3" name="AutoShape 114">
                  <a:extLst>
                    <a:ext uri="{FF2B5EF4-FFF2-40B4-BE49-F238E27FC236}">
                      <a16:creationId xmlns="" xmlns:a16="http://schemas.microsoft.com/office/drawing/2014/main" id="{984FD3B7-22BC-44F2-B846-CB7B5AF5A2EA}"/>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5" name="组合 4">
              <a:extLst>
                <a:ext uri="{FF2B5EF4-FFF2-40B4-BE49-F238E27FC236}">
                  <a16:creationId xmlns="" xmlns:a16="http://schemas.microsoft.com/office/drawing/2014/main" id="{F01E0576-96B8-45F3-B1B6-37C386EDECD4}"/>
                </a:ext>
              </a:extLst>
            </p:cNvPr>
            <p:cNvGrpSpPr/>
            <p:nvPr/>
          </p:nvGrpSpPr>
          <p:grpSpPr>
            <a:xfrm>
              <a:off x="1414536" y="4905966"/>
              <a:ext cx="2846657" cy="760232"/>
              <a:chOff x="1414536" y="4905966"/>
              <a:chExt cx="2846657" cy="760232"/>
            </a:xfrm>
          </p:grpSpPr>
          <p:sp>
            <p:nvSpPr>
              <p:cNvPr id="127" name="TextBox 158">
                <a:extLst>
                  <a:ext uri="{FF2B5EF4-FFF2-40B4-BE49-F238E27FC236}">
                    <a16:creationId xmlns="" xmlns:a16="http://schemas.microsoft.com/office/drawing/2014/main" id="{3BCD30EB-1768-4E3D-B4C7-C0C4506BE8B2}"/>
                  </a:ext>
                </a:extLst>
              </p:cNvPr>
              <p:cNvSpPr txBox="1"/>
              <p:nvPr/>
            </p:nvSpPr>
            <p:spPr>
              <a:xfrm>
                <a:off x="1414537" y="4905966"/>
                <a:ext cx="1107996"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外脑服务</a:t>
                </a:r>
              </a:p>
            </p:txBody>
          </p:sp>
          <p:sp>
            <p:nvSpPr>
              <p:cNvPr id="128" name="TextBox 159">
                <a:extLst>
                  <a:ext uri="{FF2B5EF4-FFF2-40B4-BE49-F238E27FC236}">
                    <a16:creationId xmlns="" xmlns:a16="http://schemas.microsoft.com/office/drawing/2014/main" id="{6FE056C6-B628-4565-904C-FA644F9FD8F8}"/>
                  </a:ext>
                </a:extLst>
              </p:cNvPr>
              <p:cNvSpPr txBox="1"/>
              <p:nvPr/>
            </p:nvSpPr>
            <p:spPr>
              <a:xfrm>
                <a:off x="1414536" y="5204533"/>
                <a:ext cx="2846657"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为您的需求提供伴随服务，节省招聘专业人员的费用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cxnSp>
        <p:nvCxnSpPr>
          <p:cNvPr id="134" name="Straight Connector 5">
            <a:extLst>
              <a:ext uri="{FF2B5EF4-FFF2-40B4-BE49-F238E27FC236}">
                <a16:creationId xmlns="" xmlns:a16="http://schemas.microsoft.com/office/drawing/2014/main" id="{DEFAB472-9628-4551-BDA6-512646D686CE}"/>
              </a:ext>
            </a:extLst>
          </p:cNvPr>
          <p:cNvCxnSpPr>
            <a:cxnSpLocks/>
          </p:cNvCxnSpPr>
          <p:nvPr/>
        </p:nvCxnSpPr>
        <p:spPr>
          <a:xfrm>
            <a:off x="4477406" y="1166666"/>
            <a:ext cx="0" cy="461420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8" name="TextBox 150">
            <a:extLst>
              <a:ext uri="{FF2B5EF4-FFF2-40B4-BE49-F238E27FC236}">
                <a16:creationId xmlns="" xmlns:a16="http://schemas.microsoft.com/office/drawing/2014/main" id="{A7FFF200-DD70-4AEC-844A-0A2614B9E96C}"/>
              </a:ext>
            </a:extLst>
          </p:cNvPr>
          <p:cNvSpPr txBox="1"/>
          <p:nvPr/>
        </p:nvSpPr>
        <p:spPr>
          <a:xfrm>
            <a:off x="4673395" y="1360557"/>
            <a:ext cx="2031325" cy="461665"/>
          </a:xfrm>
          <a:prstGeom prst="rect">
            <a:avLst/>
          </a:prstGeom>
          <a:noFill/>
        </p:spPr>
        <p:txBody>
          <a:bodyPr wrap="none"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管理系统开发</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9" name="TextBox 150">
            <a:extLst>
              <a:ext uri="{FF2B5EF4-FFF2-40B4-BE49-F238E27FC236}">
                <a16:creationId xmlns="" xmlns:a16="http://schemas.microsoft.com/office/drawing/2014/main" id="{3038ABEB-442C-420C-98FB-F2BF451634F5}"/>
              </a:ext>
            </a:extLst>
          </p:cNvPr>
          <p:cNvSpPr txBox="1"/>
          <p:nvPr/>
        </p:nvSpPr>
        <p:spPr>
          <a:xfrm>
            <a:off x="4665359" y="2705135"/>
            <a:ext cx="1980029" cy="400110"/>
          </a:xfrm>
          <a:prstGeom prst="rect">
            <a:avLst/>
          </a:prstGeom>
          <a:noFill/>
        </p:spPr>
        <p:txBody>
          <a:bodyPr wrap="none" rtlCol="0">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专题数据库系统</a:t>
            </a:r>
          </a:p>
        </p:txBody>
      </p:sp>
      <p:sp>
        <p:nvSpPr>
          <p:cNvPr id="123" name="TextBox 150">
            <a:extLst>
              <a:ext uri="{FF2B5EF4-FFF2-40B4-BE49-F238E27FC236}">
                <a16:creationId xmlns="" xmlns:a16="http://schemas.microsoft.com/office/drawing/2014/main" id="{573F0AE8-CD5F-404F-8286-C3083BC24B79}"/>
              </a:ext>
            </a:extLst>
          </p:cNvPr>
          <p:cNvSpPr txBox="1"/>
          <p:nvPr/>
        </p:nvSpPr>
        <p:spPr>
          <a:xfrm>
            <a:off x="4673395" y="3175300"/>
            <a:ext cx="5734255" cy="1200329"/>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通过构建并不断完善的科技前沿方向专利检索式，获得最近的研发公开信息，为专利导航、项目布局、研发纠偏、技术预警</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做为良好</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的判断依据。</a:t>
            </a:r>
          </a:p>
        </p:txBody>
      </p:sp>
      <p:sp>
        <p:nvSpPr>
          <p:cNvPr id="126" name="文本框 125">
            <a:extLst>
              <a:ext uri="{FF2B5EF4-FFF2-40B4-BE49-F238E27FC236}">
                <a16:creationId xmlns="" xmlns:a16="http://schemas.microsoft.com/office/drawing/2014/main" id="{52FF1C4F-9AE5-451A-B9B1-E8D5ABD7A242}"/>
              </a:ext>
            </a:extLst>
          </p:cNvPr>
          <p:cNvSpPr txBox="1"/>
          <p:nvPr/>
        </p:nvSpPr>
        <p:spPr>
          <a:xfrm>
            <a:off x="4666220" y="1794562"/>
            <a:ext cx="3878690" cy="338554"/>
          </a:xfrm>
          <a:prstGeom prst="rect">
            <a:avLst/>
          </a:prstGeom>
          <a:noFill/>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将研发活动与专利统一进行管理</a:t>
            </a:r>
          </a:p>
        </p:txBody>
      </p:sp>
    </p:spTree>
    <p:custDataLst>
      <p:tags r:id="rId1"/>
    </p:custDataLst>
    <p:extLst>
      <p:ext uri="{BB962C8B-B14F-4D97-AF65-F5344CB8AC3E}">
        <p14:creationId xmlns:p14="http://schemas.microsoft.com/office/powerpoint/2010/main" val="937421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87">
            <a:extLst>
              <a:ext uri="{FF2B5EF4-FFF2-40B4-BE49-F238E27FC236}">
                <a16:creationId xmlns="" xmlns:a16="http://schemas.microsoft.com/office/drawing/2014/main" id="{23F97B74-0C55-4E71-9520-035F98E941DD}"/>
              </a:ext>
            </a:extLst>
          </p:cNvPr>
          <p:cNvSpPr/>
          <p:nvPr/>
        </p:nvSpPr>
        <p:spPr>
          <a:xfrm>
            <a:off x="558451" y="2138203"/>
            <a:ext cx="3739052" cy="94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专利服务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220901" y="158901"/>
              <a:ext cx="2900153"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不开“盲盒”</a:t>
              </a:r>
            </a:p>
          </p:txBody>
        </p:sp>
      </p:grpSp>
      <p:grpSp>
        <p:nvGrpSpPr>
          <p:cNvPr id="9" name="组合 8">
            <a:extLst>
              <a:ext uri="{FF2B5EF4-FFF2-40B4-BE49-F238E27FC236}">
                <a16:creationId xmlns="" xmlns:a16="http://schemas.microsoft.com/office/drawing/2014/main" id="{384420EA-FECE-4F9A-9A55-F573D6B8A743}"/>
              </a:ext>
            </a:extLst>
          </p:cNvPr>
          <p:cNvGrpSpPr/>
          <p:nvPr/>
        </p:nvGrpSpPr>
        <p:grpSpPr>
          <a:xfrm>
            <a:off x="655060" y="1383077"/>
            <a:ext cx="3538567" cy="633198"/>
            <a:chOff x="655060" y="1383077"/>
            <a:chExt cx="3538567" cy="633198"/>
          </a:xfrm>
        </p:grpSpPr>
        <p:grpSp>
          <p:nvGrpSpPr>
            <p:cNvPr id="70" name="Group 61">
              <a:extLst>
                <a:ext uri="{FF2B5EF4-FFF2-40B4-BE49-F238E27FC236}">
                  <a16:creationId xmlns="" xmlns:a16="http://schemas.microsoft.com/office/drawing/2014/main" id="{12BA6218-5691-4FFE-9CE3-FC79A1D85554}"/>
                </a:ext>
              </a:extLst>
            </p:cNvPr>
            <p:cNvGrpSpPr/>
            <p:nvPr/>
          </p:nvGrpSpPr>
          <p:grpSpPr>
            <a:xfrm>
              <a:off x="655060" y="1392820"/>
              <a:ext cx="623455" cy="623455"/>
              <a:chOff x="6518563" y="1579415"/>
              <a:chExt cx="831273" cy="831273"/>
            </a:xfrm>
          </p:grpSpPr>
          <p:sp>
            <p:nvSpPr>
              <p:cNvPr id="71" name="Rounded Rectangle 12">
                <a:extLst>
                  <a:ext uri="{FF2B5EF4-FFF2-40B4-BE49-F238E27FC236}">
                    <a16:creationId xmlns="" xmlns:a16="http://schemas.microsoft.com/office/drawing/2014/main" id="{41ED1455-0A0F-4653-99F1-096CE2EC2A7A}"/>
                  </a:ext>
                </a:extLst>
              </p:cNvPr>
              <p:cNvSpPr/>
              <p:nvPr/>
            </p:nvSpPr>
            <p:spPr>
              <a:xfrm>
                <a:off x="6518563" y="1579415"/>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72" name="Group 19">
                <a:extLst>
                  <a:ext uri="{FF2B5EF4-FFF2-40B4-BE49-F238E27FC236}">
                    <a16:creationId xmlns="" xmlns:a16="http://schemas.microsoft.com/office/drawing/2014/main" id="{3ADD408C-ED7C-4483-926F-664297F73AFE}"/>
                  </a:ext>
                </a:extLst>
              </p:cNvPr>
              <p:cNvGrpSpPr/>
              <p:nvPr/>
            </p:nvGrpSpPr>
            <p:grpSpPr>
              <a:xfrm>
                <a:off x="6702027" y="1790527"/>
                <a:ext cx="464344" cy="465138"/>
                <a:chOff x="9145588" y="4435475"/>
                <a:chExt cx="464344" cy="465138"/>
              </a:xfrm>
              <a:solidFill>
                <a:schemeClr val="bg2"/>
              </a:solidFill>
            </p:grpSpPr>
            <p:sp>
              <p:nvSpPr>
                <p:cNvPr id="73" name="AutoShape 7">
                  <a:extLst>
                    <a:ext uri="{FF2B5EF4-FFF2-40B4-BE49-F238E27FC236}">
                      <a16:creationId xmlns="" xmlns:a16="http://schemas.microsoft.com/office/drawing/2014/main" id="{A7B441C7-3A22-4181-8D57-FCAD1049E370}"/>
                    </a:ext>
                  </a:extLst>
                </p:cNvPr>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4" name="AutoShape 8">
                  <a:extLst>
                    <a:ext uri="{FF2B5EF4-FFF2-40B4-BE49-F238E27FC236}">
                      <a16:creationId xmlns="" xmlns:a16="http://schemas.microsoft.com/office/drawing/2014/main" id="{D9E1D783-3B22-4EEF-B7D9-681971DE3EF0}"/>
                    </a:ext>
                  </a:extLst>
                </p:cNvPr>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5" name="AutoShape 9">
                  <a:extLst>
                    <a:ext uri="{FF2B5EF4-FFF2-40B4-BE49-F238E27FC236}">
                      <a16:creationId xmlns="" xmlns:a16="http://schemas.microsoft.com/office/drawing/2014/main" id="{2184CCBC-69F5-4A15-8C36-08FC55C9DE41}"/>
                    </a:ext>
                  </a:extLst>
                </p:cNvPr>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6" name="AutoShape 10">
                  <a:extLst>
                    <a:ext uri="{FF2B5EF4-FFF2-40B4-BE49-F238E27FC236}">
                      <a16:creationId xmlns="" xmlns:a16="http://schemas.microsoft.com/office/drawing/2014/main" id="{871478D7-05C4-458E-A657-35A114A90A01}"/>
                    </a:ext>
                  </a:extLst>
                </p:cNvPr>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7" name="AutoShape 11">
                  <a:extLst>
                    <a:ext uri="{FF2B5EF4-FFF2-40B4-BE49-F238E27FC236}">
                      <a16:creationId xmlns="" xmlns:a16="http://schemas.microsoft.com/office/drawing/2014/main" id="{B3AAE944-E8E1-41CD-B03D-441FB9051553}"/>
                    </a:ext>
                  </a:extLst>
                </p:cNvPr>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8" name="AutoShape 12">
                  <a:extLst>
                    <a:ext uri="{FF2B5EF4-FFF2-40B4-BE49-F238E27FC236}">
                      <a16:creationId xmlns="" xmlns:a16="http://schemas.microsoft.com/office/drawing/2014/main" id="{1B86ABC6-B561-47F6-9B3F-E97C83336D65}"/>
                    </a:ext>
                  </a:extLst>
                </p:cNvPr>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79" name="AutoShape 13">
                  <a:extLst>
                    <a:ext uri="{FF2B5EF4-FFF2-40B4-BE49-F238E27FC236}">
                      <a16:creationId xmlns="" xmlns:a16="http://schemas.microsoft.com/office/drawing/2014/main" id="{47746C49-3347-400B-81FE-A4E09A4C1C90}"/>
                    </a:ext>
                  </a:extLst>
                </p:cNvPr>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0" name="AutoShape 14">
                  <a:extLst>
                    <a:ext uri="{FF2B5EF4-FFF2-40B4-BE49-F238E27FC236}">
                      <a16:creationId xmlns="" xmlns:a16="http://schemas.microsoft.com/office/drawing/2014/main" id="{4BA1223E-044C-4732-AEE9-4A8EE745EDB6}"/>
                    </a:ext>
                  </a:extLst>
                </p:cNvPr>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81" name="AutoShape 15">
                  <a:extLst>
                    <a:ext uri="{FF2B5EF4-FFF2-40B4-BE49-F238E27FC236}">
                      <a16:creationId xmlns="" xmlns:a16="http://schemas.microsoft.com/office/drawing/2014/main" id="{40D16FAA-29A5-4101-8D0B-F94D640EB1D7}"/>
                    </a:ext>
                  </a:extLst>
                </p:cNvPr>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4" name="组合 3">
              <a:extLst>
                <a:ext uri="{FF2B5EF4-FFF2-40B4-BE49-F238E27FC236}">
                  <a16:creationId xmlns="" xmlns:a16="http://schemas.microsoft.com/office/drawing/2014/main" id="{D97EB55D-D1AD-4E5E-BEE7-CA05C00172BD}"/>
                </a:ext>
              </a:extLst>
            </p:cNvPr>
            <p:cNvGrpSpPr/>
            <p:nvPr/>
          </p:nvGrpSpPr>
          <p:grpSpPr>
            <a:xfrm>
              <a:off x="1412314" y="1383077"/>
              <a:ext cx="2781313" cy="575566"/>
              <a:chOff x="1412314" y="1383077"/>
              <a:chExt cx="2781313" cy="575566"/>
            </a:xfrm>
          </p:grpSpPr>
          <p:sp>
            <p:nvSpPr>
              <p:cNvPr id="101" name="TextBox 150">
                <a:extLst>
                  <a:ext uri="{FF2B5EF4-FFF2-40B4-BE49-F238E27FC236}">
                    <a16:creationId xmlns="" xmlns:a16="http://schemas.microsoft.com/office/drawing/2014/main" id="{106CA4D4-E5DF-4C96-8F5F-39C9A7B2F000}"/>
                  </a:ext>
                </a:extLst>
              </p:cNvPr>
              <p:cNvSpPr txBox="1"/>
              <p:nvPr/>
            </p:nvSpPr>
            <p:spPr>
              <a:xfrm>
                <a:off x="1412315" y="1383077"/>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专利数据信息服务系统</a:t>
                </a:r>
              </a:p>
            </p:txBody>
          </p:sp>
          <p:sp>
            <p:nvSpPr>
              <p:cNvPr id="102" name="TextBox 151">
                <a:extLst>
                  <a:ext uri="{FF2B5EF4-FFF2-40B4-BE49-F238E27FC236}">
                    <a16:creationId xmlns="" xmlns:a16="http://schemas.microsoft.com/office/drawing/2014/main" id="{9A5FC181-2FF6-44D8-B79B-AE0A3D84C488}"/>
                  </a:ext>
                </a:extLst>
              </p:cNvPr>
              <p:cNvSpPr txBox="1"/>
              <p:nvPr/>
            </p:nvSpPr>
            <p:spPr>
              <a:xfrm>
                <a:off x="1412314" y="1681644"/>
                <a:ext cx="2781313" cy="276999"/>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知识产权管理、专题数据库系统</a:t>
                </a:r>
              </a:p>
            </p:txBody>
          </p:sp>
        </p:grpSp>
      </p:grpSp>
      <p:grpSp>
        <p:nvGrpSpPr>
          <p:cNvPr id="10" name="组合 9">
            <a:extLst>
              <a:ext uri="{FF2B5EF4-FFF2-40B4-BE49-F238E27FC236}">
                <a16:creationId xmlns="" xmlns:a16="http://schemas.microsoft.com/office/drawing/2014/main" id="{FAAF00CA-EB9F-4B39-BC1D-3C544E9AA79C}"/>
              </a:ext>
            </a:extLst>
          </p:cNvPr>
          <p:cNvGrpSpPr/>
          <p:nvPr/>
        </p:nvGrpSpPr>
        <p:grpSpPr>
          <a:xfrm>
            <a:off x="655060" y="2260905"/>
            <a:ext cx="3606134" cy="760232"/>
            <a:chOff x="655060" y="2260905"/>
            <a:chExt cx="3606134" cy="760232"/>
          </a:xfrm>
        </p:grpSpPr>
        <p:grpSp>
          <p:nvGrpSpPr>
            <p:cNvPr id="82" name="Group 62">
              <a:extLst>
                <a:ext uri="{FF2B5EF4-FFF2-40B4-BE49-F238E27FC236}">
                  <a16:creationId xmlns="" xmlns:a16="http://schemas.microsoft.com/office/drawing/2014/main" id="{51C39CC5-25F3-45AD-B29B-95AD85B7D08C}"/>
                </a:ext>
              </a:extLst>
            </p:cNvPr>
            <p:cNvGrpSpPr/>
            <p:nvPr/>
          </p:nvGrpSpPr>
          <p:grpSpPr>
            <a:xfrm>
              <a:off x="655060" y="2270851"/>
              <a:ext cx="623455" cy="623455"/>
              <a:chOff x="6518563" y="2750124"/>
              <a:chExt cx="831273" cy="831273"/>
            </a:xfrm>
          </p:grpSpPr>
          <p:sp>
            <p:nvSpPr>
              <p:cNvPr id="83" name="Rounded Rectangle 13">
                <a:extLst>
                  <a:ext uri="{FF2B5EF4-FFF2-40B4-BE49-F238E27FC236}">
                    <a16:creationId xmlns="" xmlns:a16="http://schemas.microsoft.com/office/drawing/2014/main" id="{C0DBAC24-6BD5-4ACF-8CB3-2830733A96CE}"/>
                  </a:ext>
                </a:extLst>
              </p:cNvPr>
              <p:cNvSpPr/>
              <p:nvPr/>
            </p:nvSpPr>
            <p:spPr>
              <a:xfrm>
                <a:off x="6518563" y="2750124"/>
                <a:ext cx="831273" cy="8312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grpSp>
            <p:nvGrpSpPr>
              <p:cNvPr id="84" name="Group 29">
                <a:extLst>
                  <a:ext uri="{FF2B5EF4-FFF2-40B4-BE49-F238E27FC236}">
                    <a16:creationId xmlns="" xmlns:a16="http://schemas.microsoft.com/office/drawing/2014/main" id="{DEDA0DE1-D04B-4BA7-BA62-29DF69AD849C}"/>
                  </a:ext>
                </a:extLst>
              </p:cNvPr>
              <p:cNvGrpSpPr/>
              <p:nvPr/>
            </p:nvGrpSpPr>
            <p:grpSpPr>
              <a:xfrm>
                <a:off x="6772671" y="2933191"/>
                <a:ext cx="319088" cy="465138"/>
                <a:chOff x="5441157" y="4440238"/>
                <a:chExt cx="319088" cy="465138"/>
              </a:xfrm>
              <a:solidFill>
                <a:schemeClr val="bg2"/>
              </a:solidFill>
            </p:grpSpPr>
            <p:sp>
              <p:nvSpPr>
                <p:cNvPr id="85" name="AutoShape 97">
                  <a:extLst>
                    <a:ext uri="{FF2B5EF4-FFF2-40B4-BE49-F238E27FC236}">
                      <a16:creationId xmlns="" xmlns:a16="http://schemas.microsoft.com/office/drawing/2014/main" id="{1D636ACE-D4FC-4C84-986B-8A8CE68DE37B}"/>
                    </a:ext>
                  </a:extLst>
                </p:cNvPr>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bg1">
                        <a:lumMod val="95000"/>
                      </a:schemeClr>
                    </a:solidFill>
                    <a:effectLst>
                      <a:outerShdw blurRad="38100" dist="38100" dir="2700000" algn="tl">
                        <a:srgbClr val="000000"/>
                      </a:outerShdw>
                    </a:effectLst>
                    <a:latin typeface="Gill Sans" charset="0"/>
                    <a:sym typeface="Gill Sans" charset="0"/>
                  </a:endParaRPr>
                </a:p>
              </p:txBody>
            </p:sp>
            <p:sp>
              <p:nvSpPr>
                <p:cNvPr id="86" name="AutoShape 98">
                  <a:extLst>
                    <a:ext uri="{FF2B5EF4-FFF2-40B4-BE49-F238E27FC236}">
                      <a16:creationId xmlns="" xmlns:a16="http://schemas.microsoft.com/office/drawing/2014/main" id="{AF0ABDEE-737D-4722-8216-3982B4CF1194}"/>
                    </a:ext>
                  </a:extLst>
                </p:cNvPr>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bg1">
                        <a:lumMod val="95000"/>
                      </a:schemeClr>
                    </a:solidFill>
                    <a:effectLst>
                      <a:outerShdw blurRad="38100" dist="38100" dir="2700000" algn="tl">
                        <a:srgbClr val="000000"/>
                      </a:outerShdw>
                    </a:effectLst>
                    <a:latin typeface="Gill Sans" charset="0"/>
                    <a:sym typeface="Gill Sans" charset="0"/>
                  </a:endParaRPr>
                </a:p>
              </p:txBody>
            </p:sp>
            <p:sp>
              <p:nvSpPr>
                <p:cNvPr id="87" name="AutoShape 99">
                  <a:extLst>
                    <a:ext uri="{FF2B5EF4-FFF2-40B4-BE49-F238E27FC236}">
                      <a16:creationId xmlns="" xmlns:a16="http://schemas.microsoft.com/office/drawing/2014/main" id="{032D9B3F-089B-476F-BBF3-EA6851970977}"/>
                    </a:ext>
                  </a:extLst>
                </p:cNvPr>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bg1">
                        <a:lumMod val="95000"/>
                      </a:schemeClr>
                    </a:solidFill>
                    <a:effectLst>
                      <a:outerShdw blurRad="38100" dist="38100" dir="2700000" algn="tl">
                        <a:srgbClr val="000000"/>
                      </a:outerShdw>
                    </a:effectLst>
                    <a:latin typeface="Gill Sans" charset="0"/>
                    <a:sym typeface="Gill Sans" charset="0"/>
                  </a:endParaRPr>
                </a:p>
              </p:txBody>
            </p:sp>
          </p:grpSp>
        </p:grpSp>
        <p:grpSp>
          <p:nvGrpSpPr>
            <p:cNvPr id="8" name="组合 7">
              <a:extLst>
                <a:ext uri="{FF2B5EF4-FFF2-40B4-BE49-F238E27FC236}">
                  <a16:creationId xmlns="" xmlns:a16="http://schemas.microsoft.com/office/drawing/2014/main" id="{06A75914-B6B2-4A3A-AA5B-AE7EDC8975E0}"/>
                </a:ext>
              </a:extLst>
            </p:cNvPr>
            <p:cNvGrpSpPr/>
            <p:nvPr/>
          </p:nvGrpSpPr>
          <p:grpSpPr>
            <a:xfrm>
              <a:off x="1412314" y="2260905"/>
              <a:ext cx="2848880" cy="760232"/>
              <a:chOff x="1412314" y="2260905"/>
              <a:chExt cx="2848880" cy="760232"/>
            </a:xfrm>
          </p:grpSpPr>
          <p:sp>
            <p:nvSpPr>
              <p:cNvPr id="103" name="TextBox 152">
                <a:extLst>
                  <a:ext uri="{FF2B5EF4-FFF2-40B4-BE49-F238E27FC236}">
                    <a16:creationId xmlns="" xmlns:a16="http://schemas.microsoft.com/office/drawing/2014/main" id="{DC56802C-DCC1-4A49-8747-A222D6F882BA}"/>
                  </a:ext>
                </a:extLst>
              </p:cNvPr>
              <p:cNvSpPr txBox="1"/>
              <p:nvPr/>
            </p:nvSpPr>
            <p:spPr>
              <a:xfrm>
                <a:off x="1412315" y="2260905"/>
                <a:ext cx="156966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专利代理服务</a:t>
                </a:r>
              </a:p>
            </p:txBody>
          </p:sp>
          <p:sp>
            <p:nvSpPr>
              <p:cNvPr id="104" name="TextBox 153">
                <a:extLst>
                  <a:ext uri="{FF2B5EF4-FFF2-40B4-BE49-F238E27FC236}">
                    <a16:creationId xmlns="" xmlns:a16="http://schemas.microsoft.com/office/drawing/2014/main" id="{25BD36C2-09A9-4259-9837-44005F78FCF0}"/>
                  </a:ext>
                </a:extLst>
              </p:cNvPr>
              <p:cNvSpPr txBox="1"/>
              <p:nvPr/>
            </p:nvSpPr>
            <p:spPr>
              <a:xfrm>
                <a:off x="1412314" y="2559472"/>
                <a:ext cx="2848880"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检索、申请、审查意见答复、复审、无效、年费代缴、导航、布局、托管等</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 xmlns:a16="http://schemas.microsoft.com/office/drawing/2014/main" id="{C332474B-8D21-433C-9C5D-866C85558685}"/>
              </a:ext>
            </a:extLst>
          </p:cNvPr>
          <p:cNvGrpSpPr/>
          <p:nvPr/>
        </p:nvGrpSpPr>
        <p:grpSpPr>
          <a:xfrm>
            <a:off x="664286" y="3104434"/>
            <a:ext cx="3551913" cy="760232"/>
            <a:chOff x="664286" y="3104434"/>
            <a:chExt cx="3551913" cy="760232"/>
          </a:xfrm>
        </p:grpSpPr>
        <p:grpSp>
          <p:nvGrpSpPr>
            <p:cNvPr id="109" name="Group 59">
              <a:extLst>
                <a:ext uri="{FF2B5EF4-FFF2-40B4-BE49-F238E27FC236}">
                  <a16:creationId xmlns="" xmlns:a16="http://schemas.microsoft.com/office/drawing/2014/main" id="{5C67588B-4415-4E27-AE93-92E65B478346}"/>
                </a:ext>
              </a:extLst>
            </p:cNvPr>
            <p:cNvGrpSpPr/>
            <p:nvPr/>
          </p:nvGrpSpPr>
          <p:grpSpPr>
            <a:xfrm>
              <a:off x="664286" y="3142805"/>
              <a:ext cx="623455" cy="623455"/>
              <a:chOff x="4842163" y="3920833"/>
              <a:chExt cx="831273" cy="831273"/>
            </a:xfrm>
          </p:grpSpPr>
          <p:sp>
            <p:nvSpPr>
              <p:cNvPr id="110" name="Rounded Rectangle 7">
                <a:extLst>
                  <a:ext uri="{FF2B5EF4-FFF2-40B4-BE49-F238E27FC236}">
                    <a16:creationId xmlns="" xmlns:a16="http://schemas.microsoft.com/office/drawing/2014/main" id="{E25D46A8-F3ED-420A-B345-DBCEA53D99DD}"/>
                  </a:ext>
                </a:extLst>
              </p:cNvPr>
              <p:cNvSpPr/>
              <p:nvPr/>
            </p:nvSpPr>
            <p:spPr>
              <a:xfrm>
                <a:off x="4842163" y="3920833"/>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11" name="Group 39">
                <a:extLst>
                  <a:ext uri="{FF2B5EF4-FFF2-40B4-BE49-F238E27FC236}">
                    <a16:creationId xmlns="" xmlns:a16="http://schemas.microsoft.com/office/drawing/2014/main" id="{B9D88295-65F7-4915-83B8-C975AE289F65}"/>
                  </a:ext>
                </a:extLst>
              </p:cNvPr>
              <p:cNvGrpSpPr/>
              <p:nvPr/>
            </p:nvGrpSpPr>
            <p:grpSpPr>
              <a:xfrm>
                <a:off x="5027504" y="4104297"/>
                <a:ext cx="464344" cy="464344"/>
                <a:chOff x="3510757" y="2582069"/>
                <a:chExt cx="464344" cy="464344"/>
              </a:xfrm>
              <a:solidFill>
                <a:schemeClr val="bg2"/>
              </a:solidFill>
            </p:grpSpPr>
            <p:sp>
              <p:nvSpPr>
                <p:cNvPr id="112" name="AutoShape 126">
                  <a:extLst>
                    <a:ext uri="{FF2B5EF4-FFF2-40B4-BE49-F238E27FC236}">
                      <a16:creationId xmlns="" xmlns:a16="http://schemas.microsoft.com/office/drawing/2014/main" id="{7476490F-E60F-4DE3-B25E-1512E3F81C08}"/>
                    </a:ext>
                  </a:extLst>
                </p:cNvPr>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3" name="AutoShape 127">
                  <a:extLst>
                    <a:ext uri="{FF2B5EF4-FFF2-40B4-BE49-F238E27FC236}">
                      <a16:creationId xmlns="" xmlns:a16="http://schemas.microsoft.com/office/drawing/2014/main" id="{1D5516CE-F493-4D97-B558-93D6209F7EFB}"/>
                    </a:ext>
                  </a:extLst>
                </p:cNvPr>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0" y="0"/>
                      </a:moveTo>
                      <a:cubicBezTo>
                        <a:pt x="9025" y="0"/>
                        <a:pt x="0" y="9025"/>
                        <a:pt x="0" y="20170"/>
                      </a:cubicBezTo>
                      <a:cubicBezTo>
                        <a:pt x="0" y="20954"/>
                        <a:pt x="644" y="21600"/>
                        <a:pt x="1440" y="21600"/>
                      </a:cubicBezTo>
                      <a:cubicBezTo>
                        <a:pt x="2235" y="21600"/>
                        <a:pt x="2880" y="20954"/>
                        <a:pt x="2880" y="20170"/>
                      </a:cubicBezTo>
                      <a:cubicBezTo>
                        <a:pt x="2880" y="10618"/>
                        <a:pt x="10617" y="2880"/>
                        <a:pt x="20170" y="2880"/>
                      </a:cubicBezTo>
                      <a:cubicBezTo>
                        <a:pt x="20955" y="2880"/>
                        <a:pt x="21599" y="2234"/>
                        <a:pt x="21599" y="1440"/>
                      </a:cubicBezTo>
                      <a:cubicBezTo>
                        <a:pt x="21599" y="645"/>
                        <a:pt x="20955" y="0"/>
                        <a:pt x="2017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 name="组合 6">
              <a:extLst>
                <a:ext uri="{FF2B5EF4-FFF2-40B4-BE49-F238E27FC236}">
                  <a16:creationId xmlns="" xmlns:a16="http://schemas.microsoft.com/office/drawing/2014/main" id="{4BD74BE4-FC2D-486E-8EA9-C2B05D525AEC}"/>
                </a:ext>
              </a:extLst>
            </p:cNvPr>
            <p:cNvGrpSpPr/>
            <p:nvPr/>
          </p:nvGrpSpPr>
          <p:grpSpPr>
            <a:xfrm>
              <a:off x="1412314" y="3104434"/>
              <a:ext cx="2803885" cy="760232"/>
              <a:chOff x="1412314" y="3104434"/>
              <a:chExt cx="2803885" cy="760232"/>
            </a:xfrm>
          </p:grpSpPr>
          <p:sp>
            <p:nvSpPr>
              <p:cNvPr id="105" name="TextBox 154">
                <a:extLst>
                  <a:ext uri="{FF2B5EF4-FFF2-40B4-BE49-F238E27FC236}">
                    <a16:creationId xmlns="" xmlns:a16="http://schemas.microsoft.com/office/drawing/2014/main" id="{0A02EC27-1076-46F4-A8DF-A39D89DACC17}"/>
                  </a:ext>
                </a:extLst>
              </p:cNvPr>
              <p:cNvSpPr txBox="1"/>
              <p:nvPr/>
            </p:nvSpPr>
            <p:spPr>
              <a:xfrm>
                <a:off x="1412315" y="3104434"/>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商标代理服务</a:t>
                </a:r>
              </a:p>
            </p:txBody>
          </p:sp>
          <p:sp>
            <p:nvSpPr>
              <p:cNvPr id="106" name="TextBox 155">
                <a:extLst>
                  <a:ext uri="{FF2B5EF4-FFF2-40B4-BE49-F238E27FC236}">
                    <a16:creationId xmlns="" xmlns:a16="http://schemas.microsoft.com/office/drawing/2014/main" id="{C173B2AD-591B-4C56-BC79-68113CDB0325}"/>
                  </a:ext>
                </a:extLst>
              </p:cNvPr>
              <p:cNvSpPr txBox="1"/>
              <p:nvPr/>
            </p:nvSpPr>
            <p:spPr>
              <a:xfrm>
                <a:off x="1412314" y="3403001"/>
                <a:ext cx="2803885"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检索、申请、异议、驳回复审、无效宣告、续展、布局、年度托管等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 xmlns:a16="http://schemas.microsoft.com/office/drawing/2014/main" id="{825B2326-A23B-4BBC-951A-CEDD818A9FD2}"/>
              </a:ext>
            </a:extLst>
          </p:cNvPr>
          <p:cNvGrpSpPr/>
          <p:nvPr/>
        </p:nvGrpSpPr>
        <p:grpSpPr>
          <a:xfrm>
            <a:off x="655060" y="4020655"/>
            <a:ext cx="3538567" cy="760232"/>
            <a:chOff x="655060" y="4020655"/>
            <a:chExt cx="3538567" cy="760232"/>
          </a:xfrm>
        </p:grpSpPr>
        <p:grpSp>
          <p:nvGrpSpPr>
            <p:cNvPr id="91" name="Group 64">
              <a:extLst>
                <a:ext uri="{FF2B5EF4-FFF2-40B4-BE49-F238E27FC236}">
                  <a16:creationId xmlns="" xmlns:a16="http://schemas.microsoft.com/office/drawing/2014/main" id="{57860D49-AC08-4BD4-8EAB-55CD445B4CC8}"/>
                </a:ext>
              </a:extLst>
            </p:cNvPr>
            <p:cNvGrpSpPr/>
            <p:nvPr/>
          </p:nvGrpSpPr>
          <p:grpSpPr>
            <a:xfrm>
              <a:off x="655060" y="4026915"/>
              <a:ext cx="623455" cy="623455"/>
              <a:chOff x="6518563" y="5091542"/>
              <a:chExt cx="831273" cy="831273"/>
            </a:xfrm>
          </p:grpSpPr>
          <p:sp>
            <p:nvSpPr>
              <p:cNvPr id="92" name="Rounded Rectangle 15">
                <a:extLst>
                  <a:ext uri="{FF2B5EF4-FFF2-40B4-BE49-F238E27FC236}">
                    <a16:creationId xmlns="" xmlns:a16="http://schemas.microsoft.com/office/drawing/2014/main" id="{F92191AC-6CD2-449E-83C6-2CB85C85526E}"/>
                  </a:ext>
                </a:extLst>
              </p:cNvPr>
              <p:cNvSpPr/>
              <p:nvPr/>
            </p:nvSpPr>
            <p:spPr>
              <a:xfrm>
                <a:off x="6518563" y="5091542"/>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3" name="Group 46">
                <a:extLst>
                  <a:ext uri="{FF2B5EF4-FFF2-40B4-BE49-F238E27FC236}">
                    <a16:creationId xmlns="" xmlns:a16="http://schemas.microsoft.com/office/drawing/2014/main" id="{626C5DC3-1B5B-4162-B945-19208E301806}"/>
                  </a:ext>
                </a:extLst>
              </p:cNvPr>
              <p:cNvGrpSpPr/>
              <p:nvPr/>
            </p:nvGrpSpPr>
            <p:grpSpPr>
              <a:xfrm>
                <a:off x="6700043" y="5325806"/>
                <a:ext cx="464344" cy="362744"/>
                <a:chOff x="2581275" y="1710532"/>
                <a:chExt cx="464344" cy="362744"/>
              </a:xfrm>
              <a:solidFill>
                <a:schemeClr val="bg2"/>
              </a:solidFill>
            </p:grpSpPr>
            <p:sp>
              <p:nvSpPr>
                <p:cNvPr id="94" name="AutoShape 140">
                  <a:extLst>
                    <a:ext uri="{FF2B5EF4-FFF2-40B4-BE49-F238E27FC236}">
                      <a16:creationId xmlns="" xmlns:a16="http://schemas.microsoft.com/office/drawing/2014/main" id="{F41202EE-5653-4C94-844E-0FAF926EC75D}"/>
                    </a:ext>
                  </a:extLst>
                </p:cNvPr>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78" y="8008"/>
                        <a:pt x="2017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5" name="AutoShape 141">
                  <a:extLst>
                    <a:ext uri="{FF2B5EF4-FFF2-40B4-BE49-F238E27FC236}">
                      <a16:creationId xmlns="" xmlns:a16="http://schemas.microsoft.com/office/drawing/2014/main" id="{878C73D4-77F6-44ED-9616-718F31B24973}"/>
                    </a:ext>
                  </a:extLst>
                </p:cNvPr>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6" name="AutoShape 142">
                  <a:extLst>
                    <a:ext uri="{FF2B5EF4-FFF2-40B4-BE49-F238E27FC236}">
                      <a16:creationId xmlns="" xmlns:a16="http://schemas.microsoft.com/office/drawing/2014/main" id="{FCDC603C-0DE7-4B95-BED2-41208B806C96}"/>
                    </a:ext>
                  </a:extLst>
                </p:cNvPr>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7" name="AutoShape 143">
                  <a:extLst>
                    <a:ext uri="{FF2B5EF4-FFF2-40B4-BE49-F238E27FC236}">
                      <a16:creationId xmlns="" xmlns:a16="http://schemas.microsoft.com/office/drawing/2014/main" id="{90815FBB-266D-4570-BC75-0984250F6909}"/>
                    </a:ext>
                  </a:extLst>
                </p:cNvPr>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8" name="AutoShape 144">
                  <a:extLst>
                    <a:ext uri="{FF2B5EF4-FFF2-40B4-BE49-F238E27FC236}">
                      <a16:creationId xmlns="" xmlns:a16="http://schemas.microsoft.com/office/drawing/2014/main" id="{E1B811C5-51B5-4EA6-AD4F-C1B6B2AE7062}"/>
                    </a:ext>
                  </a:extLst>
                </p:cNvPr>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9" name="AutoShape 145">
                  <a:extLst>
                    <a:ext uri="{FF2B5EF4-FFF2-40B4-BE49-F238E27FC236}">
                      <a16:creationId xmlns="" xmlns:a16="http://schemas.microsoft.com/office/drawing/2014/main" id="{DC89C639-8CEE-44C6-BE38-BD3F8C36B3E4}"/>
                    </a:ext>
                  </a:extLst>
                </p:cNvPr>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0" name="AutoShape 146">
                  <a:extLst>
                    <a:ext uri="{FF2B5EF4-FFF2-40B4-BE49-F238E27FC236}">
                      <a16:creationId xmlns="" xmlns:a16="http://schemas.microsoft.com/office/drawing/2014/main" id="{0CF74160-DEE7-4FAD-B5BF-A949D29909D7}"/>
                    </a:ext>
                  </a:extLst>
                </p:cNvPr>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6" name="组合 5">
              <a:extLst>
                <a:ext uri="{FF2B5EF4-FFF2-40B4-BE49-F238E27FC236}">
                  <a16:creationId xmlns="" xmlns:a16="http://schemas.microsoft.com/office/drawing/2014/main" id="{4E5E7BE1-41DA-495A-99F7-5C8A96ADB1C0}"/>
                </a:ext>
              </a:extLst>
            </p:cNvPr>
            <p:cNvGrpSpPr/>
            <p:nvPr/>
          </p:nvGrpSpPr>
          <p:grpSpPr>
            <a:xfrm>
              <a:off x="1412315" y="4020655"/>
              <a:ext cx="2781312" cy="760232"/>
              <a:chOff x="1412315" y="4020655"/>
              <a:chExt cx="2781312" cy="760232"/>
            </a:xfrm>
          </p:grpSpPr>
          <p:sp>
            <p:nvSpPr>
              <p:cNvPr id="107" name="TextBox 158">
                <a:extLst>
                  <a:ext uri="{FF2B5EF4-FFF2-40B4-BE49-F238E27FC236}">
                    <a16:creationId xmlns="" xmlns:a16="http://schemas.microsoft.com/office/drawing/2014/main" id="{23349882-AE9D-4A5F-BFEC-41A099492829}"/>
                  </a:ext>
                </a:extLst>
              </p:cNvPr>
              <p:cNvSpPr txBox="1"/>
              <p:nvPr/>
            </p:nvSpPr>
            <p:spPr>
              <a:xfrm>
                <a:off x="1412315" y="4020655"/>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国际知识产权代理服务</a:t>
                </a:r>
              </a:p>
            </p:txBody>
          </p:sp>
          <p:sp>
            <p:nvSpPr>
              <p:cNvPr id="108" name="TextBox 159">
                <a:extLst>
                  <a:ext uri="{FF2B5EF4-FFF2-40B4-BE49-F238E27FC236}">
                    <a16:creationId xmlns="" xmlns:a16="http://schemas.microsoft.com/office/drawing/2014/main" id="{F4089F2F-887B-41D8-A502-3A832AAEF41B}"/>
                  </a:ext>
                </a:extLst>
              </p:cNvPr>
              <p:cNvSpPr txBox="1"/>
              <p:nvPr/>
            </p:nvSpPr>
            <p:spPr>
              <a:xfrm>
                <a:off x="1412315" y="4319222"/>
                <a:ext cx="2781312"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美、欧、日、韩、英、澳、东南亚等世界多数国家的专利、商标申请代理</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3" name="组合 12">
            <a:extLst>
              <a:ext uri="{FF2B5EF4-FFF2-40B4-BE49-F238E27FC236}">
                <a16:creationId xmlns="" xmlns:a16="http://schemas.microsoft.com/office/drawing/2014/main" id="{1D9210FA-41AB-473D-BA25-3177F702F9AE}"/>
              </a:ext>
            </a:extLst>
          </p:cNvPr>
          <p:cNvGrpSpPr/>
          <p:nvPr/>
        </p:nvGrpSpPr>
        <p:grpSpPr>
          <a:xfrm>
            <a:off x="653570" y="4898869"/>
            <a:ext cx="3607623" cy="767329"/>
            <a:chOff x="653570" y="4898869"/>
            <a:chExt cx="3607623" cy="767329"/>
          </a:xfrm>
        </p:grpSpPr>
        <p:grpSp>
          <p:nvGrpSpPr>
            <p:cNvPr id="129" name="Group 60">
              <a:extLst>
                <a:ext uri="{FF2B5EF4-FFF2-40B4-BE49-F238E27FC236}">
                  <a16:creationId xmlns="" xmlns:a16="http://schemas.microsoft.com/office/drawing/2014/main" id="{66AD9EFA-1D04-4F9B-8237-AFF54D45CE95}"/>
                </a:ext>
              </a:extLst>
            </p:cNvPr>
            <p:cNvGrpSpPr/>
            <p:nvPr/>
          </p:nvGrpSpPr>
          <p:grpSpPr>
            <a:xfrm>
              <a:off x="653570" y="4898869"/>
              <a:ext cx="623455" cy="623455"/>
              <a:chOff x="4842163" y="5091542"/>
              <a:chExt cx="831273" cy="831273"/>
            </a:xfrm>
          </p:grpSpPr>
          <p:sp>
            <p:nvSpPr>
              <p:cNvPr id="130" name="Rounded Rectangle 8">
                <a:extLst>
                  <a:ext uri="{FF2B5EF4-FFF2-40B4-BE49-F238E27FC236}">
                    <a16:creationId xmlns="" xmlns:a16="http://schemas.microsoft.com/office/drawing/2014/main" id="{13165CF6-BE5F-42C9-BBB5-12C23B3A686B}"/>
                  </a:ext>
                </a:extLst>
              </p:cNvPr>
              <p:cNvSpPr/>
              <p:nvPr/>
            </p:nvSpPr>
            <p:spPr>
              <a:xfrm>
                <a:off x="4842163" y="5091542"/>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31" name="Group 36">
                <a:extLst>
                  <a:ext uri="{FF2B5EF4-FFF2-40B4-BE49-F238E27FC236}">
                    <a16:creationId xmlns="" xmlns:a16="http://schemas.microsoft.com/office/drawing/2014/main" id="{59DCE182-6DEE-4851-8885-648ED2E74AF2}"/>
                  </a:ext>
                </a:extLst>
              </p:cNvPr>
              <p:cNvGrpSpPr/>
              <p:nvPr/>
            </p:nvGrpSpPr>
            <p:grpSpPr>
              <a:xfrm>
                <a:off x="5092989" y="5267862"/>
                <a:ext cx="319088" cy="465138"/>
                <a:chOff x="3582988" y="3510757"/>
                <a:chExt cx="319088" cy="465138"/>
              </a:xfrm>
              <a:solidFill>
                <a:schemeClr val="bg2"/>
              </a:solidFill>
            </p:grpSpPr>
            <p:sp>
              <p:nvSpPr>
                <p:cNvPr id="132" name="AutoShape 113">
                  <a:extLst>
                    <a:ext uri="{FF2B5EF4-FFF2-40B4-BE49-F238E27FC236}">
                      <a16:creationId xmlns="" xmlns:a16="http://schemas.microsoft.com/office/drawing/2014/main" id="{FF071531-1BE8-48D2-97FC-379D68B13F71}"/>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7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3" name="AutoShape 114">
                  <a:extLst>
                    <a:ext uri="{FF2B5EF4-FFF2-40B4-BE49-F238E27FC236}">
                      <a16:creationId xmlns="" xmlns:a16="http://schemas.microsoft.com/office/drawing/2014/main" id="{984FD3B7-22BC-44F2-B846-CB7B5AF5A2EA}"/>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5" name="组合 4">
              <a:extLst>
                <a:ext uri="{FF2B5EF4-FFF2-40B4-BE49-F238E27FC236}">
                  <a16:creationId xmlns="" xmlns:a16="http://schemas.microsoft.com/office/drawing/2014/main" id="{F01E0576-96B8-45F3-B1B6-37C386EDECD4}"/>
                </a:ext>
              </a:extLst>
            </p:cNvPr>
            <p:cNvGrpSpPr/>
            <p:nvPr/>
          </p:nvGrpSpPr>
          <p:grpSpPr>
            <a:xfrm>
              <a:off x="1414536" y="4905966"/>
              <a:ext cx="2846657" cy="760232"/>
              <a:chOff x="1414536" y="4905966"/>
              <a:chExt cx="2846657" cy="760232"/>
            </a:xfrm>
          </p:grpSpPr>
          <p:sp>
            <p:nvSpPr>
              <p:cNvPr id="127" name="TextBox 158">
                <a:extLst>
                  <a:ext uri="{FF2B5EF4-FFF2-40B4-BE49-F238E27FC236}">
                    <a16:creationId xmlns="" xmlns:a16="http://schemas.microsoft.com/office/drawing/2014/main" id="{3BCD30EB-1768-4E3D-B4C7-C0C4506BE8B2}"/>
                  </a:ext>
                </a:extLst>
              </p:cNvPr>
              <p:cNvSpPr txBox="1"/>
              <p:nvPr/>
            </p:nvSpPr>
            <p:spPr>
              <a:xfrm>
                <a:off x="1414537" y="4905966"/>
                <a:ext cx="1107996"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外脑服务</a:t>
                </a:r>
              </a:p>
            </p:txBody>
          </p:sp>
          <p:sp>
            <p:nvSpPr>
              <p:cNvPr id="128" name="TextBox 159">
                <a:extLst>
                  <a:ext uri="{FF2B5EF4-FFF2-40B4-BE49-F238E27FC236}">
                    <a16:creationId xmlns="" xmlns:a16="http://schemas.microsoft.com/office/drawing/2014/main" id="{6FE056C6-B628-4565-904C-FA644F9FD8F8}"/>
                  </a:ext>
                </a:extLst>
              </p:cNvPr>
              <p:cNvSpPr txBox="1"/>
              <p:nvPr/>
            </p:nvSpPr>
            <p:spPr>
              <a:xfrm>
                <a:off x="1414536" y="5204533"/>
                <a:ext cx="2846657"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为您的需求提供伴随服务，节省招聘专业人员的费用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cxnSp>
        <p:nvCxnSpPr>
          <p:cNvPr id="134" name="Straight Connector 5">
            <a:extLst>
              <a:ext uri="{FF2B5EF4-FFF2-40B4-BE49-F238E27FC236}">
                <a16:creationId xmlns="" xmlns:a16="http://schemas.microsoft.com/office/drawing/2014/main" id="{DEFAB472-9628-4551-BDA6-512646D686CE}"/>
              </a:ext>
            </a:extLst>
          </p:cNvPr>
          <p:cNvCxnSpPr>
            <a:cxnSpLocks/>
          </p:cNvCxnSpPr>
          <p:nvPr/>
        </p:nvCxnSpPr>
        <p:spPr>
          <a:xfrm>
            <a:off x="4477406" y="1166666"/>
            <a:ext cx="0" cy="461420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9" name="TextBox 150">
            <a:extLst>
              <a:ext uri="{FF2B5EF4-FFF2-40B4-BE49-F238E27FC236}">
                <a16:creationId xmlns="" xmlns:a16="http://schemas.microsoft.com/office/drawing/2014/main" id="{E77BCD87-2181-42B6-B514-24C950B42213}"/>
              </a:ext>
            </a:extLst>
          </p:cNvPr>
          <p:cNvSpPr txBox="1"/>
          <p:nvPr/>
        </p:nvSpPr>
        <p:spPr>
          <a:xfrm>
            <a:off x="4673395" y="1360557"/>
            <a:ext cx="4541628" cy="461665"/>
          </a:xfrm>
          <a:prstGeom prst="rect">
            <a:avLst/>
          </a:prstGeom>
          <a:noFill/>
        </p:spPr>
        <p:txBody>
          <a:bodyPr wrap="none"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专利代理</a:t>
            </a:r>
            <a:r>
              <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用心保护您的创新</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0" name="文本框 89">
            <a:extLst>
              <a:ext uri="{FF2B5EF4-FFF2-40B4-BE49-F238E27FC236}">
                <a16:creationId xmlns="" xmlns:a16="http://schemas.microsoft.com/office/drawing/2014/main" id="{E957AA98-566B-4CD4-B9EA-6562410B64E3}"/>
              </a:ext>
            </a:extLst>
          </p:cNvPr>
          <p:cNvSpPr txBox="1"/>
          <p:nvPr/>
        </p:nvSpPr>
        <p:spPr>
          <a:xfrm>
            <a:off x="4666220" y="1794562"/>
            <a:ext cx="3878690" cy="584775"/>
          </a:xfrm>
          <a:prstGeom prst="rect">
            <a:avLst/>
          </a:prstGeom>
          <a:noFill/>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基于多次检索的申请</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让发明专利的授权与否不再是“开盲盒”</a:t>
            </a:r>
          </a:p>
        </p:txBody>
      </p:sp>
      <p:grpSp>
        <p:nvGrpSpPr>
          <p:cNvPr id="2" name="组合 1">
            <a:extLst>
              <a:ext uri="{FF2B5EF4-FFF2-40B4-BE49-F238E27FC236}">
                <a16:creationId xmlns="" xmlns:a16="http://schemas.microsoft.com/office/drawing/2014/main" id="{9C514672-B8EC-4885-942C-EEE04F31FA5D}"/>
              </a:ext>
            </a:extLst>
          </p:cNvPr>
          <p:cNvGrpSpPr/>
          <p:nvPr/>
        </p:nvGrpSpPr>
        <p:grpSpPr>
          <a:xfrm>
            <a:off x="4657310" y="2768477"/>
            <a:ext cx="6698487" cy="748656"/>
            <a:chOff x="16467" y="2671923"/>
            <a:chExt cx="9179862" cy="748656"/>
          </a:xfrm>
        </p:grpSpPr>
        <p:cxnSp>
          <p:nvCxnSpPr>
            <p:cNvPr id="115" name="Straight Connector 3">
              <a:extLst>
                <a:ext uri="{FF2B5EF4-FFF2-40B4-BE49-F238E27FC236}">
                  <a16:creationId xmlns="" xmlns:a16="http://schemas.microsoft.com/office/drawing/2014/main" id="{0B961DC3-7B6C-4BE6-AB83-B8E077CB0C78}"/>
                </a:ext>
              </a:extLst>
            </p:cNvPr>
            <p:cNvCxnSpPr/>
            <p:nvPr/>
          </p:nvCxnSpPr>
          <p:spPr>
            <a:xfrm>
              <a:off x="617220" y="2762220"/>
              <a:ext cx="790956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Oval 4">
              <a:extLst>
                <a:ext uri="{FF2B5EF4-FFF2-40B4-BE49-F238E27FC236}">
                  <a16:creationId xmlns="" xmlns:a16="http://schemas.microsoft.com/office/drawing/2014/main" id="{B7C2EF3F-8B19-4320-B03E-6EF6827AFAC5}"/>
                </a:ext>
              </a:extLst>
            </p:cNvPr>
            <p:cNvSpPr/>
            <p:nvPr/>
          </p:nvSpPr>
          <p:spPr>
            <a:xfrm>
              <a:off x="495112" y="2671923"/>
              <a:ext cx="180593" cy="180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tx1">
                    <a:lumMod val="65000"/>
                    <a:lumOff val="35000"/>
                  </a:schemeClr>
                </a:solidFill>
              </a:endParaRPr>
            </a:p>
          </p:txBody>
        </p:sp>
        <p:sp>
          <p:nvSpPr>
            <p:cNvPr id="119" name="Oval 5">
              <a:extLst>
                <a:ext uri="{FF2B5EF4-FFF2-40B4-BE49-F238E27FC236}">
                  <a16:creationId xmlns="" xmlns:a16="http://schemas.microsoft.com/office/drawing/2014/main" id="{C67F2775-230B-4DBA-A310-FB8325A28741}"/>
                </a:ext>
              </a:extLst>
            </p:cNvPr>
            <p:cNvSpPr/>
            <p:nvPr/>
          </p:nvSpPr>
          <p:spPr>
            <a:xfrm>
              <a:off x="8509984" y="2671923"/>
              <a:ext cx="180593" cy="180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tx1">
                    <a:lumMod val="65000"/>
                    <a:lumOff val="35000"/>
                  </a:schemeClr>
                </a:solidFill>
              </a:endParaRPr>
            </a:p>
          </p:txBody>
        </p:sp>
        <p:sp>
          <p:nvSpPr>
            <p:cNvPr id="120" name="Oval 6">
              <a:extLst>
                <a:ext uri="{FF2B5EF4-FFF2-40B4-BE49-F238E27FC236}">
                  <a16:creationId xmlns="" xmlns:a16="http://schemas.microsoft.com/office/drawing/2014/main" id="{6A60D3D2-3D7A-4F0F-A72E-F95F60BD0AB7}"/>
                </a:ext>
              </a:extLst>
            </p:cNvPr>
            <p:cNvSpPr/>
            <p:nvPr/>
          </p:nvSpPr>
          <p:spPr>
            <a:xfrm>
              <a:off x="4506257" y="2682315"/>
              <a:ext cx="180593" cy="180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tx1">
                    <a:lumMod val="65000"/>
                    <a:lumOff val="35000"/>
                  </a:schemeClr>
                </a:solidFill>
              </a:endParaRPr>
            </a:p>
          </p:txBody>
        </p:sp>
        <p:sp>
          <p:nvSpPr>
            <p:cNvPr id="121" name="Oval 7">
              <a:extLst>
                <a:ext uri="{FF2B5EF4-FFF2-40B4-BE49-F238E27FC236}">
                  <a16:creationId xmlns="" xmlns:a16="http://schemas.microsoft.com/office/drawing/2014/main" id="{7E83585F-3406-448F-975F-C4C0DE018AF6}"/>
                </a:ext>
              </a:extLst>
            </p:cNvPr>
            <p:cNvSpPr/>
            <p:nvPr/>
          </p:nvSpPr>
          <p:spPr>
            <a:xfrm>
              <a:off x="1832161" y="2671923"/>
              <a:ext cx="180593" cy="180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tx1">
                    <a:lumMod val="65000"/>
                    <a:lumOff val="35000"/>
                  </a:schemeClr>
                </a:solidFill>
              </a:endParaRPr>
            </a:p>
          </p:txBody>
        </p:sp>
        <p:sp>
          <p:nvSpPr>
            <p:cNvPr id="122" name="Oval 8">
              <a:extLst>
                <a:ext uri="{FF2B5EF4-FFF2-40B4-BE49-F238E27FC236}">
                  <a16:creationId xmlns="" xmlns:a16="http://schemas.microsoft.com/office/drawing/2014/main" id="{E18BCDD2-8532-416E-BC37-6CD445D9ADCA}"/>
                </a:ext>
              </a:extLst>
            </p:cNvPr>
            <p:cNvSpPr/>
            <p:nvPr/>
          </p:nvSpPr>
          <p:spPr>
            <a:xfrm>
              <a:off x="5840833" y="2682316"/>
              <a:ext cx="180593" cy="180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accent4"/>
                </a:solidFill>
              </a:endParaRPr>
            </a:p>
          </p:txBody>
        </p:sp>
        <p:sp>
          <p:nvSpPr>
            <p:cNvPr id="123" name="Oval 9">
              <a:extLst>
                <a:ext uri="{FF2B5EF4-FFF2-40B4-BE49-F238E27FC236}">
                  <a16:creationId xmlns="" xmlns:a16="http://schemas.microsoft.com/office/drawing/2014/main" id="{171CAAEE-D0B8-466F-B646-CFB3B0989A08}"/>
                </a:ext>
              </a:extLst>
            </p:cNvPr>
            <p:cNvSpPr/>
            <p:nvPr/>
          </p:nvSpPr>
          <p:spPr>
            <a:xfrm>
              <a:off x="3169209" y="2682315"/>
              <a:ext cx="180593" cy="180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tx1">
                    <a:lumMod val="65000"/>
                    <a:lumOff val="35000"/>
                  </a:schemeClr>
                </a:solidFill>
              </a:endParaRPr>
            </a:p>
          </p:txBody>
        </p:sp>
        <p:sp>
          <p:nvSpPr>
            <p:cNvPr id="124" name="Oval 10">
              <a:extLst>
                <a:ext uri="{FF2B5EF4-FFF2-40B4-BE49-F238E27FC236}">
                  <a16:creationId xmlns="" xmlns:a16="http://schemas.microsoft.com/office/drawing/2014/main" id="{1757FED3-000A-4A69-B3F3-76B7DFD68699}"/>
                </a:ext>
              </a:extLst>
            </p:cNvPr>
            <p:cNvSpPr/>
            <p:nvPr/>
          </p:nvSpPr>
          <p:spPr>
            <a:xfrm>
              <a:off x="7175408" y="2682315"/>
              <a:ext cx="180593" cy="180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sz="1400" b="1">
                <a:solidFill>
                  <a:schemeClr val="tx1">
                    <a:lumMod val="65000"/>
                    <a:lumOff val="35000"/>
                  </a:schemeClr>
                </a:solidFill>
              </a:endParaRPr>
            </a:p>
          </p:txBody>
        </p:sp>
        <p:sp>
          <p:nvSpPr>
            <p:cNvPr id="125" name="TextBox 68">
              <a:extLst>
                <a:ext uri="{FF2B5EF4-FFF2-40B4-BE49-F238E27FC236}">
                  <a16:creationId xmlns="" xmlns:a16="http://schemas.microsoft.com/office/drawing/2014/main" id="{3DED559D-7400-4551-92F4-5711B9B50B66}"/>
                </a:ext>
              </a:extLst>
            </p:cNvPr>
            <p:cNvSpPr txBox="1"/>
            <p:nvPr/>
          </p:nvSpPr>
          <p:spPr>
            <a:xfrm>
              <a:off x="8022350" y="2916713"/>
              <a:ext cx="1173979" cy="500137"/>
            </a:xfrm>
            <a:prstGeom prst="rect">
              <a:avLst/>
            </a:prstGeom>
            <a:noFill/>
          </p:spPr>
          <p:txBody>
            <a:bodyPr wrap="none" lIns="68580" tIns="34290" rIns="68580" bIns="34290" rtlCol="0">
              <a:spAutoFit/>
            </a:bodyPr>
            <a:lstStyle/>
            <a:p>
              <a:pPr algn="ctr"/>
              <a:r>
                <a:rPr lang="zh-CN" altLang="en-US" sz="1400" b="1" dirty="0">
                  <a:solidFill>
                    <a:schemeClr val="tx1">
                      <a:lumMod val="65000"/>
                      <a:lumOff val="35000"/>
                    </a:schemeClr>
                  </a:solidFill>
                </a:rPr>
                <a:t>授权</a:t>
              </a:r>
              <a:endParaRPr lang="en-US" altLang="zh-CN" sz="1400" b="1" dirty="0">
                <a:solidFill>
                  <a:schemeClr val="tx1">
                    <a:lumMod val="65000"/>
                    <a:lumOff val="35000"/>
                  </a:schemeClr>
                </a:solidFill>
              </a:endParaRPr>
            </a:p>
            <a:p>
              <a:pPr algn="ctr"/>
              <a:r>
                <a:rPr lang="zh-CN" altLang="en-US" sz="1400" b="1" dirty="0">
                  <a:solidFill>
                    <a:schemeClr val="tx1">
                      <a:lumMod val="65000"/>
                      <a:lumOff val="35000"/>
                    </a:schemeClr>
                  </a:solidFill>
                </a:rPr>
                <a:t>转年费案</a:t>
              </a:r>
              <a:endParaRPr lang="en-GB" sz="1400" b="1" dirty="0">
                <a:solidFill>
                  <a:schemeClr val="tx1">
                    <a:lumMod val="65000"/>
                    <a:lumOff val="35000"/>
                  </a:schemeClr>
                </a:solidFill>
              </a:endParaRPr>
            </a:p>
          </p:txBody>
        </p:sp>
        <p:sp>
          <p:nvSpPr>
            <p:cNvPr id="126" name="TextBox 69">
              <a:extLst>
                <a:ext uri="{FF2B5EF4-FFF2-40B4-BE49-F238E27FC236}">
                  <a16:creationId xmlns="" xmlns:a16="http://schemas.microsoft.com/office/drawing/2014/main" id="{871FEA9E-CC30-4500-A4A5-4931BF603B07}"/>
                </a:ext>
              </a:extLst>
            </p:cNvPr>
            <p:cNvSpPr txBox="1"/>
            <p:nvPr/>
          </p:nvSpPr>
          <p:spPr>
            <a:xfrm>
              <a:off x="6874306" y="2920442"/>
              <a:ext cx="681892" cy="500137"/>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rPr>
                <a:t>缴费</a:t>
              </a:r>
              <a:endParaRPr lang="en-US" altLang="zh-CN" sz="1400" b="1" dirty="0">
                <a:solidFill>
                  <a:schemeClr val="tx1">
                    <a:lumMod val="65000"/>
                    <a:lumOff val="35000"/>
                  </a:schemeClr>
                </a:solidFill>
              </a:endParaRPr>
            </a:p>
            <a:p>
              <a:r>
                <a:rPr lang="zh-CN" altLang="en-US" sz="1400" b="1" dirty="0">
                  <a:solidFill>
                    <a:schemeClr val="tx1">
                      <a:lumMod val="65000"/>
                      <a:lumOff val="35000"/>
                    </a:schemeClr>
                  </a:solidFill>
                </a:rPr>
                <a:t>答审</a:t>
              </a:r>
              <a:endParaRPr lang="en-GB" sz="1400" b="1" dirty="0">
                <a:solidFill>
                  <a:schemeClr val="tx1">
                    <a:lumMod val="65000"/>
                    <a:lumOff val="35000"/>
                  </a:schemeClr>
                </a:solidFill>
              </a:endParaRPr>
            </a:p>
          </p:txBody>
        </p:sp>
        <p:sp>
          <p:nvSpPr>
            <p:cNvPr id="135" name="TextBox 70">
              <a:extLst>
                <a:ext uri="{FF2B5EF4-FFF2-40B4-BE49-F238E27FC236}">
                  <a16:creationId xmlns="" xmlns:a16="http://schemas.microsoft.com/office/drawing/2014/main" id="{317E3A8F-A149-46F6-AAB1-16AE9EFBF6D6}"/>
                </a:ext>
              </a:extLst>
            </p:cNvPr>
            <p:cNvSpPr txBox="1"/>
            <p:nvPr/>
          </p:nvSpPr>
          <p:spPr>
            <a:xfrm>
              <a:off x="5573048" y="2920442"/>
              <a:ext cx="681892" cy="500137"/>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rPr>
                <a:t>检索</a:t>
              </a:r>
              <a:endParaRPr lang="en-US" altLang="zh-CN" sz="1400" b="1" dirty="0">
                <a:solidFill>
                  <a:schemeClr val="tx1">
                    <a:lumMod val="65000"/>
                    <a:lumOff val="35000"/>
                  </a:schemeClr>
                </a:solidFill>
              </a:endParaRPr>
            </a:p>
            <a:p>
              <a:r>
                <a:rPr lang="zh-CN" altLang="en-US" sz="1400" b="1" dirty="0">
                  <a:solidFill>
                    <a:schemeClr val="tx1">
                      <a:lumMod val="65000"/>
                      <a:lumOff val="35000"/>
                    </a:schemeClr>
                  </a:solidFill>
                </a:rPr>
                <a:t>质检</a:t>
              </a:r>
              <a:endParaRPr lang="en-US" altLang="zh-CN" sz="1400" b="1" dirty="0">
                <a:solidFill>
                  <a:schemeClr val="tx1">
                    <a:lumMod val="65000"/>
                    <a:lumOff val="35000"/>
                  </a:schemeClr>
                </a:solidFill>
              </a:endParaRPr>
            </a:p>
          </p:txBody>
        </p:sp>
        <p:sp>
          <p:nvSpPr>
            <p:cNvPr id="136" name="TextBox 71">
              <a:extLst>
                <a:ext uri="{FF2B5EF4-FFF2-40B4-BE49-F238E27FC236}">
                  <a16:creationId xmlns="" xmlns:a16="http://schemas.microsoft.com/office/drawing/2014/main" id="{19EE3454-2BA5-47FD-A050-2D245EE30E9C}"/>
                </a:ext>
              </a:extLst>
            </p:cNvPr>
            <p:cNvSpPr txBox="1"/>
            <p:nvPr/>
          </p:nvSpPr>
          <p:spPr>
            <a:xfrm>
              <a:off x="4231814" y="2917370"/>
              <a:ext cx="681892" cy="500137"/>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rPr>
                <a:t>撰写</a:t>
              </a:r>
              <a:endParaRPr lang="en-US" altLang="zh-CN" sz="1400" b="1" dirty="0">
                <a:solidFill>
                  <a:schemeClr val="tx1">
                    <a:lumMod val="65000"/>
                    <a:lumOff val="35000"/>
                  </a:schemeClr>
                </a:solidFill>
              </a:endParaRPr>
            </a:p>
            <a:p>
              <a:r>
                <a:rPr lang="zh-CN" altLang="en-US" sz="1400" b="1" dirty="0">
                  <a:solidFill>
                    <a:schemeClr val="tx1">
                      <a:lumMod val="65000"/>
                      <a:lumOff val="35000"/>
                    </a:schemeClr>
                  </a:solidFill>
                </a:rPr>
                <a:t>确稿</a:t>
              </a:r>
              <a:endParaRPr lang="en-GB" sz="1400" b="1" dirty="0">
                <a:solidFill>
                  <a:schemeClr val="tx1">
                    <a:lumMod val="65000"/>
                    <a:lumOff val="35000"/>
                  </a:schemeClr>
                </a:solidFill>
              </a:endParaRPr>
            </a:p>
          </p:txBody>
        </p:sp>
        <p:sp>
          <p:nvSpPr>
            <p:cNvPr id="137" name="TextBox 72">
              <a:extLst>
                <a:ext uri="{FF2B5EF4-FFF2-40B4-BE49-F238E27FC236}">
                  <a16:creationId xmlns="" xmlns:a16="http://schemas.microsoft.com/office/drawing/2014/main" id="{7263DC2F-D00C-4DBC-86FF-6B0C5328468C}"/>
                </a:ext>
              </a:extLst>
            </p:cNvPr>
            <p:cNvSpPr txBox="1"/>
            <p:nvPr/>
          </p:nvSpPr>
          <p:spPr>
            <a:xfrm>
              <a:off x="2714895" y="2912871"/>
              <a:ext cx="1173979" cy="500137"/>
            </a:xfrm>
            <a:prstGeom prst="rect">
              <a:avLst/>
            </a:prstGeom>
            <a:noFill/>
          </p:spPr>
          <p:txBody>
            <a:bodyPr wrap="none" lIns="68580" tIns="34290" rIns="68580" bIns="34290" rtlCol="0">
              <a:spAutoFit/>
            </a:bodyPr>
            <a:lstStyle/>
            <a:p>
              <a:pPr algn="ctr"/>
              <a:r>
                <a:rPr lang="zh-CN" altLang="en-US" sz="1400" b="1" dirty="0">
                  <a:solidFill>
                    <a:schemeClr val="tx1">
                      <a:lumMod val="65000"/>
                      <a:lumOff val="35000"/>
                    </a:schemeClr>
                  </a:solidFill>
                </a:rPr>
                <a:t>（布局）</a:t>
              </a:r>
              <a:endParaRPr lang="en-US" altLang="zh-CN" sz="1400" b="1" dirty="0">
                <a:solidFill>
                  <a:schemeClr val="tx1">
                    <a:lumMod val="65000"/>
                    <a:lumOff val="35000"/>
                  </a:schemeClr>
                </a:solidFill>
              </a:endParaRPr>
            </a:p>
            <a:p>
              <a:pPr algn="ctr"/>
              <a:r>
                <a:rPr lang="zh-CN" altLang="en-US" sz="1400" b="1" dirty="0">
                  <a:solidFill>
                    <a:schemeClr val="tx1">
                      <a:lumMod val="65000"/>
                      <a:lumOff val="35000"/>
                    </a:schemeClr>
                  </a:solidFill>
                </a:rPr>
                <a:t>（挖掘）</a:t>
              </a:r>
              <a:endParaRPr lang="en-GB" sz="1400" b="1" dirty="0">
                <a:solidFill>
                  <a:schemeClr val="tx1">
                    <a:lumMod val="65000"/>
                    <a:lumOff val="35000"/>
                  </a:schemeClr>
                </a:solidFill>
              </a:endParaRPr>
            </a:p>
          </p:txBody>
        </p:sp>
        <p:sp>
          <p:nvSpPr>
            <p:cNvPr id="138" name="TextBox 73">
              <a:extLst>
                <a:ext uri="{FF2B5EF4-FFF2-40B4-BE49-F238E27FC236}">
                  <a16:creationId xmlns="" xmlns:a16="http://schemas.microsoft.com/office/drawing/2014/main" id="{59DB52B1-11C2-4BFB-A7E7-876876371BEB}"/>
                </a:ext>
              </a:extLst>
            </p:cNvPr>
            <p:cNvSpPr txBox="1"/>
            <p:nvPr/>
          </p:nvSpPr>
          <p:spPr>
            <a:xfrm>
              <a:off x="1524394" y="2918645"/>
              <a:ext cx="681892" cy="500137"/>
            </a:xfrm>
            <a:prstGeom prst="rect">
              <a:avLst/>
            </a:prstGeom>
            <a:noFill/>
          </p:spPr>
          <p:txBody>
            <a:bodyPr wrap="none" lIns="68580" tIns="34290" rIns="68580" bIns="34290" rtlCol="0">
              <a:spAutoFit/>
            </a:bodyPr>
            <a:lstStyle/>
            <a:p>
              <a:r>
                <a:rPr lang="zh-CN" altLang="en-US" sz="1400" b="1" dirty="0">
                  <a:solidFill>
                    <a:schemeClr val="tx1">
                      <a:lumMod val="65000"/>
                      <a:lumOff val="35000"/>
                    </a:schemeClr>
                  </a:solidFill>
                </a:rPr>
                <a:t>检索</a:t>
              </a:r>
              <a:endParaRPr lang="en-US" altLang="zh-CN" sz="1400" b="1" dirty="0">
                <a:solidFill>
                  <a:schemeClr val="tx1">
                    <a:lumMod val="65000"/>
                    <a:lumOff val="35000"/>
                  </a:schemeClr>
                </a:solidFill>
              </a:endParaRPr>
            </a:p>
            <a:p>
              <a:r>
                <a:rPr lang="zh-CN" altLang="en-US" sz="1400" b="1" dirty="0">
                  <a:solidFill>
                    <a:schemeClr val="tx1">
                      <a:lumMod val="65000"/>
                      <a:lumOff val="35000"/>
                    </a:schemeClr>
                  </a:solidFill>
                </a:rPr>
                <a:t>反馈</a:t>
              </a:r>
              <a:endParaRPr lang="en-GB" sz="1400" b="1" dirty="0">
                <a:solidFill>
                  <a:schemeClr val="tx1">
                    <a:lumMod val="65000"/>
                    <a:lumOff val="35000"/>
                  </a:schemeClr>
                </a:solidFill>
              </a:endParaRPr>
            </a:p>
          </p:txBody>
        </p:sp>
        <p:sp>
          <p:nvSpPr>
            <p:cNvPr id="139" name="TextBox 74">
              <a:extLst>
                <a:ext uri="{FF2B5EF4-FFF2-40B4-BE49-F238E27FC236}">
                  <a16:creationId xmlns="" xmlns:a16="http://schemas.microsoft.com/office/drawing/2014/main" id="{36675A54-2317-4EC0-ADAD-6AD74FE5D1ED}"/>
                </a:ext>
              </a:extLst>
            </p:cNvPr>
            <p:cNvSpPr txBox="1"/>
            <p:nvPr/>
          </p:nvSpPr>
          <p:spPr>
            <a:xfrm>
              <a:off x="16467" y="2916713"/>
              <a:ext cx="1173979" cy="500137"/>
            </a:xfrm>
            <a:prstGeom prst="rect">
              <a:avLst/>
            </a:prstGeom>
            <a:noFill/>
          </p:spPr>
          <p:txBody>
            <a:bodyPr wrap="none" lIns="68580" tIns="34290" rIns="68580" bIns="34290" rtlCol="0">
              <a:spAutoFit/>
            </a:bodyPr>
            <a:lstStyle/>
            <a:p>
              <a:pPr algn="ctr"/>
              <a:r>
                <a:rPr lang="zh-CN" altLang="en-US" sz="1400" b="1" dirty="0">
                  <a:solidFill>
                    <a:schemeClr val="tx1">
                      <a:lumMod val="65000"/>
                      <a:lumOff val="35000"/>
                    </a:schemeClr>
                  </a:solidFill>
                </a:rPr>
                <a:t>交底</a:t>
              </a:r>
              <a:endParaRPr lang="en-US" altLang="zh-CN" sz="1400" b="1" dirty="0">
                <a:solidFill>
                  <a:schemeClr val="tx1">
                    <a:lumMod val="65000"/>
                    <a:lumOff val="35000"/>
                  </a:schemeClr>
                </a:solidFill>
              </a:endParaRPr>
            </a:p>
            <a:p>
              <a:pPr algn="ctr"/>
              <a:r>
                <a:rPr lang="zh-CN" altLang="en-US" sz="1400" b="1" dirty="0">
                  <a:solidFill>
                    <a:schemeClr val="tx1">
                      <a:lumMod val="65000"/>
                      <a:lumOff val="35000"/>
                    </a:schemeClr>
                  </a:solidFill>
                </a:rPr>
                <a:t>立申请案</a:t>
              </a:r>
              <a:endParaRPr lang="en-GB" sz="1400" b="1" dirty="0">
                <a:solidFill>
                  <a:schemeClr val="tx1">
                    <a:lumMod val="65000"/>
                    <a:lumOff val="35000"/>
                  </a:schemeClr>
                </a:solidFill>
              </a:endParaRPr>
            </a:p>
          </p:txBody>
        </p:sp>
      </p:grpSp>
      <p:sp>
        <p:nvSpPr>
          <p:cNvPr id="140" name="Rectangle 12">
            <a:extLst>
              <a:ext uri="{FF2B5EF4-FFF2-40B4-BE49-F238E27FC236}">
                <a16:creationId xmlns="" xmlns:a16="http://schemas.microsoft.com/office/drawing/2014/main" id="{53CAB057-4714-433B-BBAF-60992ACF0146}"/>
              </a:ext>
            </a:extLst>
          </p:cNvPr>
          <p:cNvSpPr/>
          <p:nvPr/>
        </p:nvSpPr>
        <p:spPr>
          <a:xfrm>
            <a:off x="4738614" y="3611924"/>
            <a:ext cx="6508956" cy="4139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zh-CN" altLang="en-US" dirty="0">
                <a:solidFill>
                  <a:schemeClr val="bg1"/>
                </a:solidFill>
              </a:rPr>
              <a:t>面向客户成功：流程管控贯穿立案至结案</a:t>
            </a:r>
            <a:endParaRPr lang="en-GB" dirty="0">
              <a:solidFill>
                <a:schemeClr val="bg1"/>
              </a:solidFill>
            </a:endParaRPr>
          </a:p>
        </p:txBody>
      </p:sp>
      <p:sp>
        <p:nvSpPr>
          <p:cNvPr id="141" name="矩形 140">
            <a:extLst>
              <a:ext uri="{FF2B5EF4-FFF2-40B4-BE49-F238E27FC236}">
                <a16:creationId xmlns="" xmlns:a16="http://schemas.microsoft.com/office/drawing/2014/main" id="{B77FAB01-35FA-482A-9A3D-50C6EB94ADF7}"/>
              </a:ext>
            </a:extLst>
          </p:cNvPr>
          <p:cNvSpPr/>
          <p:nvPr/>
        </p:nvSpPr>
        <p:spPr>
          <a:xfrm>
            <a:off x="4693620" y="4289528"/>
            <a:ext cx="902811" cy="307777"/>
          </a:xfrm>
          <a:prstGeom prst="rect">
            <a:avLst/>
          </a:prstGeom>
        </p:spPr>
        <p:txBody>
          <a:bodyPr wrap="none">
            <a:spAutoFit/>
          </a:bodyPr>
          <a:lstStyle/>
          <a:p>
            <a:r>
              <a:rPr lang="zh-CN" altLang="en-US" sz="1400" b="1" dirty="0">
                <a:solidFill>
                  <a:schemeClr val="accent2"/>
                </a:solidFill>
                <a:latin typeface="微软雅黑" panose="020B0503020204020204" pitchFamily="34" charset="-122"/>
                <a:ea typeface="微软雅黑" panose="020B0503020204020204" pitchFamily="34" charset="-122"/>
              </a:rPr>
              <a:t>基础代理</a:t>
            </a:r>
          </a:p>
        </p:txBody>
      </p:sp>
      <p:sp>
        <p:nvSpPr>
          <p:cNvPr id="142" name="矩形 141">
            <a:extLst>
              <a:ext uri="{FF2B5EF4-FFF2-40B4-BE49-F238E27FC236}">
                <a16:creationId xmlns="" xmlns:a16="http://schemas.microsoft.com/office/drawing/2014/main" id="{6D7DAFEC-4260-4DBF-8419-22CDD2AA0B6D}"/>
              </a:ext>
            </a:extLst>
          </p:cNvPr>
          <p:cNvSpPr/>
          <p:nvPr/>
        </p:nvSpPr>
        <p:spPr>
          <a:xfrm>
            <a:off x="8048929" y="4272454"/>
            <a:ext cx="902811" cy="307777"/>
          </a:xfrm>
          <a:prstGeom prst="rect">
            <a:avLst/>
          </a:prstGeom>
        </p:spPr>
        <p:txBody>
          <a:bodyPr wrap="none">
            <a:spAutoFit/>
          </a:bodyPr>
          <a:lstStyle/>
          <a:p>
            <a:r>
              <a:rPr lang="zh-CN" altLang="en-US" sz="1400" b="1" dirty="0">
                <a:solidFill>
                  <a:schemeClr val="accent2"/>
                </a:solidFill>
                <a:latin typeface="微软雅黑" panose="020B0503020204020204" pitchFamily="34" charset="-122"/>
                <a:ea typeface="微软雅黑" panose="020B0503020204020204" pitchFamily="34" charset="-122"/>
              </a:rPr>
              <a:t>专利咨询</a:t>
            </a:r>
          </a:p>
        </p:txBody>
      </p:sp>
      <p:cxnSp>
        <p:nvCxnSpPr>
          <p:cNvPr id="143" name="直接连接符 142">
            <a:extLst>
              <a:ext uri="{FF2B5EF4-FFF2-40B4-BE49-F238E27FC236}">
                <a16:creationId xmlns="" xmlns:a16="http://schemas.microsoft.com/office/drawing/2014/main" id="{67A149B0-7688-4F0D-8C8C-B9EB0AEE1DB0}"/>
              </a:ext>
            </a:extLst>
          </p:cNvPr>
          <p:cNvCxnSpPr/>
          <p:nvPr/>
        </p:nvCxnSpPr>
        <p:spPr>
          <a:xfrm>
            <a:off x="4750745" y="4653880"/>
            <a:ext cx="1956881" cy="0"/>
          </a:xfrm>
          <a:prstGeom prst="line">
            <a:avLst/>
          </a:prstGeom>
          <a:noFill/>
          <a:ln w="12700" cap="flat" cmpd="sng" algn="ctr">
            <a:solidFill>
              <a:sysClr val="window" lastClr="FFFFFF">
                <a:lumMod val="50000"/>
              </a:sysClr>
            </a:solidFill>
            <a:prstDash val="dash"/>
            <a:headEnd type="none" w="med" len="med"/>
            <a:tailEnd type="none" w="med" len="med"/>
          </a:ln>
          <a:effectLst/>
        </p:spPr>
      </p:cxnSp>
      <p:cxnSp>
        <p:nvCxnSpPr>
          <p:cNvPr id="144" name="直接连接符 143">
            <a:extLst>
              <a:ext uri="{FF2B5EF4-FFF2-40B4-BE49-F238E27FC236}">
                <a16:creationId xmlns="" xmlns:a16="http://schemas.microsoft.com/office/drawing/2014/main" id="{AE5C2BC7-6E3A-4FD4-8F35-9E14DE2CB5CA}"/>
              </a:ext>
            </a:extLst>
          </p:cNvPr>
          <p:cNvCxnSpPr/>
          <p:nvPr/>
        </p:nvCxnSpPr>
        <p:spPr>
          <a:xfrm>
            <a:off x="8095562" y="4637652"/>
            <a:ext cx="1956881" cy="0"/>
          </a:xfrm>
          <a:prstGeom prst="line">
            <a:avLst/>
          </a:prstGeom>
          <a:noFill/>
          <a:ln w="12700" cap="flat" cmpd="sng" algn="ctr">
            <a:solidFill>
              <a:sysClr val="window" lastClr="FFFFFF">
                <a:lumMod val="50000"/>
              </a:sysClr>
            </a:solidFill>
            <a:prstDash val="dash"/>
            <a:headEnd type="none" w="med" len="med"/>
            <a:tailEnd type="none" w="med" len="med"/>
          </a:ln>
          <a:effectLst/>
        </p:spPr>
      </p:cxnSp>
      <p:sp>
        <p:nvSpPr>
          <p:cNvPr id="145" name="TextBox 239">
            <a:extLst>
              <a:ext uri="{FF2B5EF4-FFF2-40B4-BE49-F238E27FC236}">
                <a16:creationId xmlns="" xmlns:a16="http://schemas.microsoft.com/office/drawing/2014/main" id="{4B1ACEEC-705D-4E75-916D-F83ABEDE529D}"/>
              </a:ext>
            </a:extLst>
          </p:cNvPr>
          <p:cNvSpPr txBox="1"/>
          <p:nvPr/>
        </p:nvSpPr>
        <p:spPr>
          <a:xfrm>
            <a:off x="4684492" y="4665611"/>
            <a:ext cx="2991806" cy="199323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专利申请</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审查意见答复</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驳回复审 无效宣告</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年费管理 流程托管</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著录项目变更</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
        <p:nvSpPr>
          <p:cNvPr id="146" name="TextBox 240">
            <a:extLst>
              <a:ext uri="{FF2B5EF4-FFF2-40B4-BE49-F238E27FC236}">
                <a16:creationId xmlns="" xmlns:a16="http://schemas.microsoft.com/office/drawing/2014/main" id="{CBA0DF72-A413-4850-95DD-65D1AA04E36F}"/>
              </a:ext>
            </a:extLst>
          </p:cNvPr>
          <p:cNvSpPr txBox="1"/>
          <p:nvPr/>
        </p:nvSpPr>
        <p:spPr>
          <a:xfrm>
            <a:off x="8038527" y="4648538"/>
            <a:ext cx="2948224" cy="1993238"/>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侵权判定 诉前尽职调查</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检索查新</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研发伴随年度服务 定制高端培训</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专利布局</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专利导航</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专利价值评估 成果转化</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p>
        </p:txBody>
      </p:sp>
    </p:spTree>
    <p:custDataLst>
      <p:tags r:id="rId1"/>
    </p:custDataLst>
    <p:extLst>
      <p:ext uri="{BB962C8B-B14F-4D97-AF65-F5344CB8AC3E}">
        <p14:creationId xmlns:p14="http://schemas.microsoft.com/office/powerpoint/2010/main" val="2235567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87">
            <a:extLst>
              <a:ext uri="{FF2B5EF4-FFF2-40B4-BE49-F238E27FC236}">
                <a16:creationId xmlns="" xmlns:a16="http://schemas.microsoft.com/office/drawing/2014/main" id="{A3E8E7CE-E024-4DDE-A763-20E44DE1DCB9}"/>
              </a:ext>
            </a:extLst>
          </p:cNvPr>
          <p:cNvSpPr/>
          <p:nvPr/>
        </p:nvSpPr>
        <p:spPr>
          <a:xfrm>
            <a:off x="558175" y="3014171"/>
            <a:ext cx="3739052" cy="94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商标服务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220901" y="158901"/>
              <a:ext cx="2900153"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不开“盲盒”</a:t>
              </a:r>
            </a:p>
          </p:txBody>
        </p:sp>
      </p:grpSp>
      <p:grpSp>
        <p:nvGrpSpPr>
          <p:cNvPr id="10" name="组合 9">
            <a:extLst>
              <a:ext uri="{FF2B5EF4-FFF2-40B4-BE49-F238E27FC236}">
                <a16:creationId xmlns="" xmlns:a16="http://schemas.microsoft.com/office/drawing/2014/main" id="{FAAF00CA-EB9F-4B39-BC1D-3C544E9AA79C}"/>
              </a:ext>
            </a:extLst>
          </p:cNvPr>
          <p:cNvGrpSpPr/>
          <p:nvPr/>
        </p:nvGrpSpPr>
        <p:grpSpPr>
          <a:xfrm>
            <a:off x="655060" y="2260905"/>
            <a:ext cx="3606134" cy="760232"/>
            <a:chOff x="655060" y="2260905"/>
            <a:chExt cx="3606134" cy="760232"/>
          </a:xfrm>
        </p:grpSpPr>
        <p:grpSp>
          <p:nvGrpSpPr>
            <p:cNvPr id="82" name="Group 62">
              <a:extLst>
                <a:ext uri="{FF2B5EF4-FFF2-40B4-BE49-F238E27FC236}">
                  <a16:creationId xmlns="" xmlns:a16="http://schemas.microsoft.com/office/drawing/2014/main" id="{51C39CC5-25F3-45AD-B29B-95AD85B7D08C}"/>
                </a:ext>
              </a:extLst>
            </p:cNvPr>
            <p:cNvGrpSpPr/>
            <p:nvPr/>
          </p:nvGrpSpPr>
          <p:grpSpPr>
            <a:xfrm>
              <a:off x="655060" y="2270851"/>
              <a:ext cx="623455" cy="623455"/>
              <a:chOff x="6518563" y="2750124"/>
              <a:chExt cx="831273" cy="831273"/>
            </a:xfrm>
          </p:grpSpPr>
          <p:sp>
            <p:nvSpPr>
              <p:cNvPr id="83" name="Rounded Rectangle 13">
                <a:extLst>
                  <a:ext uri="{FF2B5EF4-FFF2-40B4-BE49-F238E27FC236}">
                    <a16:creationId xmlns="" xmlns:a16="http://schemas.microsoft.com/office/drawing/2014/main" id="{C0DBAC24-6BD5-4ACF-8CB3-2830733A96CE}"/>
                  </a:ext>
                </a:extLst>
              </p:cNvPr>
              <p:cNvSpPr/>
              <p:nvPr/>
            </p:nvSpPr>
            <p:spPr>
              <a:xfrm>
                <a:off x="6518563" y="2750124"/>
                <a:ext cx="831273" cy="8312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84" name="Group 29">
                <a:extLst>
                  <a:ext uri="{FF2B5EF4-FFF2-40B4-BE49-F238E27FC236}">
                    <a16:creationId xmlns="" xmlns:a16="http://schemas.microsoft.com/office/drawing/2014/main" id="{DEDA0DE1-D04B-4BA7-BA62-29DF69AD849C}"/>
                  </a:ext>
                </a:extLst>
              </p:cNvPr>
              <p:cNvGrpSpPr/>
              <p:nvPr/>
            </p:nvGrpSpPr>
            <p:grpSpPr>
              <a:xfrm>
                <a:off x="6772671" y="2933191"/>
                <a:ext cx="319088" cy="465138"/>
                <a:chOff x="5441157" y="4440238"/>
                <a:chExt cx="319088" cy="465138"/>
              </a:xfrm>
              <a:solidFill>
                <a:schemeClr val="bg2"/>
              </a:solidFill>
            </p:grpSpPr>
            <p:sp>
              <p:nvSpPr>
                <p:cNvPr id="85" name="AutoShape 97">
                  <a:extLst>
                    <a:ext uri="{FF2B5EF4-FFF2-40B4-BE49-F238E27FC236}">
                      <a16:creationId xmlns="" xmlns:a16="http://schemas.microsoft.com/office/drawing/2014/main" id="{1D636ACE-D4FC-4C84-986B-8A8CE68DE37B}"/>
                    </a:ext>
                  </a:extLst>
                </p:cNvPr>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6" name="AutoShape 98">
                  <a:extLst>
                    <a:ext uri="{FF2B5EF4-FFF2-40B4-BE49-F238E27FC236}">
                      <a16:creationId xmlns="" xmlns:a16="http://schemas.microsoft.com/office/drawing/2014/main" id="{AF0ABDEE-737D-4722-8216-3982B4CF1194}"/>
                    </a:ext>
                  </a:extLst>
                </p:cNvPr>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7" name="AutoShape 99">
                  <a:extLst>
                    <a:ext uri="{FF2B5EF4-FFF2-40B4-BE49-F238E27FC236}">
                      <a16:creationId xmlns="" xmlns:a16="http://schemas.microsoft.com/office/drawing/2014/main" id="{032D9B3F-089B-476F-BBF3-EA6851970977}"/>
                    </a:ext>
                  </a:extLst>
                </p:cNvPr>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8" name="组合 7">
              <a:extLst>
                <a:ext uri="{FF2B5EF4-FFF2-40B4-BE49-F238E27FC236}">
                  <a16:creationId xmlns="" xmlns:a16="http://schemas.microsoft.com/office/drawing/2014/main" id="{06A75914-B6B2-4A3A-AA5B-AE7EDC8975E0}"/>
                </a:ext>
              </a:extLst>
            </p:cNvPr>
            <p:cNvGrpSpPr/>
            <p:nvPr/>
          </p:nvGrpSpPr>
          <p:grpSpPr>
            <a:xfrm>
              <a:off x="1412314" y="2260905"/>
              <a:ext cx="2848880" cy="760232"/>
              <a:chOff x="1412314" y="2260905"/>
              <a:chExt cx="2848880" cy="760232"/>
            </a:xfrm>
          </p:grpSpPr>
          <p:sp>
            <p:nvSpPr>
              <p:cNvPr id="103" name="TextBox 152">
                <a:extLst>
                  <a:ext uri="{FF2B5EF4-FFF2-40B4-BE49-F238E27FC236}">
                    <a16:creationId xmlns="" xmlns:a16="http://schemas.microsoft.com/office/drawing/2014/main" id="{DC56802C-DCC1-4A49-8747-A222D6F882BA}"/>
                  </a:ext>
                </a:extLst>
              </p:cNvPr>
              <p:cNvSpPr txBox="1"/>
              <p:nvPr/>
            </p:nvSpPr>
            <p:spPr>
              <a:xfrm>
                <a:off x="1412315" y="2260905"/>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专利代理服务</a:t>
                </a:r>
              </a:p>
            </p:txBody>
          </p:sp>
          <p:sp>
            <p:nvSpPr>
              <p:cNvPr id="104" name="TextBox 153">
                <a:extLst>
                  <a:ext uri="{FF2B5EF4-FFF2-40B4-BE49-F238E27FC236}">
                    <a16:creationId xmlns="" xmlns:a16="http://schemas.microsoft.com/office/drawing/2014/main" id="{25BD36C2-09A9-4259-9837-44005F78FCF0}"/>
                  </a:ext>
                </a:extLst>
              </p:cNvPr>
              <p:cNvSpPr txBox="1"/>
              <p:nvPr/>
            </p:nvSpPr>
            <p:spPr>
              <a:xfrm>
                <a:off x="1412314" y="2559472"/>
                <a:ext cx="2848880"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检索、申请、审查意见答复、复审、无效、年费代缴、导航、布局、托管等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 xmlns:a16="http://schemas.microsoft.com/office/drawing/2014/main" id="{C332474B-8D21-433C-9C5D-866C85558685}"/>
              </a:ext>
            </a:extLst>
          </p:cNvPr>
          <p:cNvGrpSpPr/>
          <p:nvPr/>
        </p:nvGrpSpPr>
        <p:grpSpPr>
          <a:xfrm>
            <a:off x="664286" y="3104434"/>
            <a:ext cx="3551913" cy="760232"/>
            <a:chOff x="664286" y="3104434"/>
            <a:chExt cx="3551913" cy="760232"/>
          </a:xfrm>
        </p:grpSpPr>
        <p:grpSp>
          <p:nvGrpSpPr>
            <p:cNvPr id="109" name="Group 59">
              <a:extLst>
                <a:ext uri="{FF2B5EF4-FFF2-40B4-BE49-F238E27FC236}">
                  <a16:creationId xmlns="" xmlns:a16="http://schemas.microsoft.com/office/drawing/2014/main" id="{5C67588B-4415-4E27-AE93-92E65B478346}"/>
                </a:ext>
              </a:extLst>
            </p:cNvPr>
            <p:cNvGrpSpPr/>
            <p:nvPr/>
          </p:nvGrpSpPr>
          <p:grpSpPr>
            <a:xfrm>
              <a:off x="664286" y="3142805"/>
              <a:ext cx="623455" cy="623455"/>
              <a:chOff x="4842163" y="3920833"/>
              <a:chExt cx="831273" cy="831273"/>
            </a:xfrm>
          </p:grpSpPr>
          <p:sp>
            <p:nvSpPr>
              <p:cNvPr id="110" name="Rounded Rectangle 7">
                <a:extLst>
                  <a:ext uri="{FF2B5EF4-FFF2-40B4-BE49-F238E27FC236}">
                    <a16:creationId xmlns="" xmlns:a16="http://schemas.microsoft.com/office/drawing/2014/main" id="{E25D46A8-F3ED-420A-B345-DBCEA53D99DD}"/>
                  </a:ext>
                </a:extLst>
              </p:cNvPr>
              <p:cNvSpPr/>
              <p:nvPr/>
            </p:nvSpPr>
            <p:spPr>
              <a:xfrm>
                <a:off x="4842163" y="3920833"/>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11" name="Group 39">
                <a:extLst>
                  <a:ext uri="{FF2B5EF4-FFF2-40B4-BE49-F238E27FC236}">
                    <a16:creationId xmlns="" xmlns:a16="http://schemas.microsoft.com/office/drawing/2014/main" id="{B9D88295-65F7-4915-83B8-C975AE289F65}"/>
                  </a:ext>
                </a:extLst>
              </p:cNvPr>
              <p:cNvGrpSpPr/>
              <p:nvPr/>
            </p:nvGrpSpPr>
            <p:grpSpPr>
              <a:xfrm>
                <a:off x="5027504" y="4104297"/>
                <a:ext cx="464344" cy="464344"/>
                <a:chOff x="3510757" y="2582069"/>
                <a:chExt cx="464344" cy="464344"/>
              </a:xfrm>
              <a:solidFill>
                <a:schemeClr val="bg2"/>
              </a:solidFill>
            </p:grpSpPr>
            <p:sp>
              <p:nvSpPr>
                <p:cNvPr id="112" name="AutoShape 126">
                  <a:extLst>
                    <a:ext uri="{FF2B5EF4-FFF2-40B4-BE49-F238E27FC236}">
                      <a16:creationId xmlns="" xmlns:a16="http://schemas.microsoft.com/office/drawing/2014/main" id="{7476490F-E60F-4DE3-B25E-1512E3F81C08}"/>
                    </a:ext>
                  </a:extLst>
                </p:cNvPr>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3" name="AutoShape 127">
                  <a:extLst>
                    <a:ext uri="{FF2B5EF4-FFF2-40B4-BE49-F238E27FC236}">
                      <a16:creationId xmlns="" xmlns:a16="http://schemas.microsoft.com/office/drawing/2014/main" id="{1D5516CE-F493-4D97-B558-93D6209F7EFB}"/>
                    </a:ext>
                  </a:extLst>
                </p:cNvPr>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0" y="0"/>
                      </a:moveTo>
                      <a:cubicBezTo>
                        <a:pt x="9025" y="0"/>
                        <a:pt x="0" y="9025"/>
                        <a:pt x="0" y="20170"/>
                      </a:cubicBezTo>
                      <a:cubicBezTo>
                        <a:pt x="0" y="20954"/>
                        <a:pt x="644" y="21600"/>
                        <a:pt x="1440" y="21600"/>
                      </a:cubicBezTo>
                      <a:cubicBezTo>
                        <a:pt x="2235" y="21600"/>
                        <a:pt x="2880" y="20954"/>
                        <a:pt x="2880" y="20170"/>
                      </a:cubicBezTo>
                      <a:cubicBezTo>
                        <a:pt x="2880" y="10618"/>
                        <a:pt x="10617" y="2880"/>
                        <a:pt x="20170" y="2880"/>
                      </a:cubicBezTo>
                      <a:cubicBezTo>
                        <a:pt x="20955" y="2880"/>
                        <a:pt x="21599" y="2234"/>
                        <a:pt x="21599" y="1440"/>
                      </a:cubicBezTo>
                      <a:cubicBezTo>
                        <a:pt x="21599" y="645"/>
                        <a:pt x="20955" y="0"/>
                        <a:pt x="2017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 name="组合 6">
              <a:extLst>
                <a:ext uri="{FF2B5EF4-FFF2-40B4-BE49-F238E27FC236}">
                  <a16:creationId xmlns="" xmlns:a16="http://schemas.microsoft.com/office/drawing/2014/main" id="{4BD74BE4-FC2D-486E-8EA9-C2B05D525AEC}"/>
                </a:ext>
              </a:extLst>
            </p:cNvPr>
            <p:cNvGrpSpPr/>
            <p:nvPr/>
          </p:nvGrpSpPr>
          <p:grpSpPr>
            <a:xfrm>
              <a:off x="1412314" y="3104434"/>
              <a:ext cx="2803885" cy="760232"/>
              <a:chOff x="1412314" y="3104434"/>
              <a:chExt cx="2803885" cy="760232"/>
            </a:xfrm>
          </p:grpSpPr>
          <p:sp>
            <p:nvSpPr>
              <p:cNvPr id="105" name="TextBox 154">
                <a:extLst>
                  <a:ext uri="{FF2B5EF4-FFF2-40B4-BE49-F238E27FC236}">
                    <a16:creationId xmlns="" xmlns:a16="http://schemas.microsoft.com/office/drawing/2014/main" id="{0A02EC27-1076-46F4-A8DF-A39D89DACC17}"/>
                  </a:ext>
                </a:extLst>
              </p:cNvPr>
              <p:cNvSpPr txBox="1"/>
              <p:nvPr/>
            </p:nvSpPr>
            <p:spPr>
              <a:xfrm>
                <a:off x="1412315" y="3104434"/>
                <a:ext cx="156966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商标代理服务</a:t>
                </a:r>
              </a:p>
            </p:txBody>
          </p:sp>
          <p:sp>
            <p:nvSpPr>
              <p:cNvPr id="106" name="TextBox 155">
                <a:extLst>
                  <a:ext uri="{FF2B5EF4-FFF2-40B4-BE49-F238E27FC236}">
                    <a16:creationId xmlns="" xmlns:a16="http://schemas.microsoft.com/office/drawing/2014/main" id="{C173B2AD-591B-4C56-BC79-68113CDB0325}"/>
                  </a:ext>
                </a:extLst>
              </p:cNvPr>
              <p:cNvSpPr txBox="1"/>
              <p:nvPr/>
            </p:nvSpPr>
            <p:spPr>
              <a:xfrm>
                <a:off x="1412314" y="3403001"/>
                <a:ext cx="2803885"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检索、申请、异议、驳回复审、无效宣告、续展、布局、年度托管等</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 xmlns:a16="http://schemas.microsoft.com/office/drawing/2014/main" id="{825B2326-A23B-4BBC-951A-CEDD818A9FD2}"/>
              </a:ext>
            </a:extLst>
          </p:cNvPr>
          <p:cNvGrpSpPr/>
          <p:nvPr/>
        </p:nvGrpSpPr>
        <p:grpSpPr>
          <a:xfrm>
            <a:off x="655060" y="4020655"/>
            <a:ext cx="3538567" cy="760232"/>
            <a:chOff x="655060" y="4020655"/>
            <a:chExt cx="3538567" cy="760232"/>
          </a:xfrm>
        </p:grpSpPr>
        <p:grpSp>
          <p:nvGrpSpPr>
            <p:cNvPr id="91" name="Group 64">
              <a:extLst>
                <a:ext uri="{FF2B5EF4-FFF2-40B4-BE49-F238E27FC236}">
                  <a16:creationId xmlns="" xmlns:a16="http://schemas.microsoft.com/office/drawing/2014/main" id="{57860D49-AC08-4BD4-8EAB-55CD445B4CC8}"/>
                </a:ext>
              </a:extLst>
            </p:cNvPr>
            <p:cNvGrpSpPr/>
            <p:nvPr/>
          </p:nvGrpSpPr>
          <p:grpSpPr>
            <a:xfrm>
              <a:off x="655060" y="4026915"/>
              <a:ext cx="623455" cy="623455"/>
              <a:chOff x="6518563" y="5091542"/>
              <a:chExt cx="831273" cy="831273"/>
            </a:xfrm>
          </p:grpSpPr>
          <p:sp>
            <p:nvSpPr>
              <p:cNvPr id="92" name="Rounded Rectangle 15">
                <a:extLst>
                  <a:ext uri="{FF2B5EF4-FFF2-40B4-BE49-F238E27FC236}">
                    <a16:creationId xmlns="" xmlns:a16="http://schemas.microsoft.com/office/drawing/2014/main" id="{F92191AC-6CD2-449E-83C6-2CB85C85526E}"/>
                  </a:ext>
                </a:extLst>
              </p:cNvPr>
              <p:cNvSpPr/>
              <p:nvPr/>
            </p:nvSpPr>
            <p:spPr>
              <a:xfrm>
                <a:off x="6518563" y="5091542"/>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3" name="Group 46">
                <a:extLst>
                  <a:ext uri="{FF2B5EF4-FFF2-40B4-BE49-F238E27FC236}">
                    <a16:creationId xmlns="" xmlns:a16="http://schemas.microsoft.com/office/drawing/2014/main" id="{626C5DC3-1B5B-4162-B945-19208E301806}"/>
                  </a:ext>
                </a:extLst>
              </p:cNvPr>
              <p:cNvGrpSpPr/>
              <p:nvPr/>
            </p:nvGrpSpPr>
            <p:grpSpPr>
              <a:xfrm>
                <a:off x="6700043" y="5325806"/>
                <a:ext cx="464344" cy="362744"/>
                <a:chOff x="2581275" y="1710532"/>
                <a:chExt cx="464344" cy="362744"/>
              </a:xfrm>
              <a:solidFill>
                <a:schemeClr val="bg2"/>
              </a:solidFill>
            </p:grpSpPr>
            <p:sp>
              <p:nvSpPr>
                <p:cNvPr id="94" name="AutoShape 140">
                  <a:extLst>
                    <a:ext uri="{FF2B5EF4-FFF2-40B4-BE49-F238E27FC236}">
                      <a16:creationId xmlns="" xmlns:a16="http://schemas.microsoft.com/office/drawing/2014/main" id="{F41202EE-5653-4C94-844E-0FAF926EC75D}"/>
                    </a:ext>
                  </a:extLst>
                </p:cNvPr>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78" y="8008"/>
                        <a:pt x="2017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5" name="AutoShape 141">
                  <a:extLst>
                    <a:ext uri="{FF2B5EF4-FFF2-40B4-BE49-F238E27FC236}">
                      <a16:creationId xmlns="" xmlns:a16="http://schemas.microsoft.com/office/drawing/2014/main" id="{878C73D4-77F6-44ED-9616-718F31B24973}"/>
                    </a:ext>
                  </a:extLst>
                </p:cNvPr>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6" name="AutoShape 142">
                  <a:extLst>
                    <a:ext uri="{FF2B5EF4-FFF2-40B4-BE49-F238E27FC236}">
                      <a16:creationId xmlns="" xmlns:a16="http://schemas.microsoft.com/office/drawing/2014/main" id="{FCDC603C-0DE7-4B95-BED2-41208B806C96}"/>
                    </a:ext>
                  </a:extLst>
                </p:cNvPr>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7" name="AutoShape 143">
                  <a:extLst>
                    <a:ext uri="{FF2B5EF4-FFF2-40B4-BE49-F238E27FC236}">
                      <a16:creationId xmlns="" xmlns:a16="http://schemas.microsoft.com/office/drawing/2014/main" id="{90815FBB-266D-4570-BC75-0984250F6909}"/>
                    </a:ext>
                  </a:extLst>
                </p:cNvPr>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8" name="AutoShape 144">
                  <a:extLst>
                    <a:ext uri="{FF2B5EF4-FFF2-40B4-BE49-F238E27FC236}">
                      <a16:creationId xmlns="" xmlns:a16="http://schemas.microsoft.com/office/drawing/2014/main" id="{E1B811C5-51B5-4EA6-AD4F-C1B6B2AE7062}"/>
                    </a:ext>
                  </a:extLst>
                </p:cNvPr>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9" name="AutoShape 145">
                  <a:extLst>
                    <a:ext uri="{FF2B5EF4-FFF2-40B4-BE49-F238E27FC236}">
                      <a16:creationId xmlns="" xmlns:a16="http://schemas.microsoft.com/office/drawing/2014/main" id="{DC89C639-8CEE-44C6-BE38-BD3F8C36B3E4}"/>
                    </a:ext>
                  </a:extLst>
                </p:cNvPr>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0" name="AutoShape 146">
                  <a:extLst>
                    <a:ext uri="{FF2B5EF4-FFF2-40B4-BE49-F238E27FC236}">
                      <a16:creationId xmlns="" xmlns:a16="http://schemas.microsoft.com/office/drawing/2014/main" id="{0CF74160-DEE7-4FAD-B5BF-A949D29909D7}"/>
                    </a:ext>
                  </a:extLst>
                </p:cNvPr>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6" name="组合 5">
              <a:extLst>
                <a:ext uri="{FF2B5EF4-FFF2-40B4-BE49-F238E27FC236}">
                  <a16:creationId xmlns="" xmlns:a16="http://schemas.microsoft.com/office/drawing/2014/main" id="{4E5E7BE1-41DA-495A-99F7-5C8A96ADB1C0}"/>
                </a:ext>
              </a:extLst>
            </p:cNvPr>
            <p:cNvGrpSpPr/>
            <p:nvPr/>
          </p:nvGrpSpPr>
          <p:grpSpPr>
            <a:xfrm>
              <a:off x="1412315" y="4020655"/>
              <a:ext cx="2781312" cy="760232"/>
              <a:chOff x="1412315" y="4020655"/>
              <a:chExt cx="2781312" cy="760232"/>
            </a:xfrm>
          </p:grpSpPr>
          <p:sp>
            <p:nvSpPr>
              <p:cNvPr id="107" name="TextBox 158">
                <a:extLst>
                  <a:ext uri="{FF2B5EF4-FFF2-40B4-BE49-F238E27FC236}">
                    <a16:creationId xmlns="" xmlns:a16="http://schemas.microsoft.com/office/drawing/2014/main" id="{23349882-AE9D-4A5F-BFEC-41A099492829}"/>
                  </a:ext>
                </a:extLst>
              </p:cNvPr>
              <p:cNvSpPr txBox="1"/>
              <p:nvPr/>
            </p:nvSpPr>
            <p:spPr>
              <a:xfrm>
                <a:off x="1412315" y="4020655"/>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国际知识产权代理服务</a:t>
                </a:r>
              </a:p>
            </p:txBody>
          </p:sp>
          <p:sp>
            <p:nvSpPr>
              <p:cNvPr id="108" name="TextBox 159">
                <a:extLst>
                  <a:ext uri="{FF2B5EF4-FFF2-40B4-BE49-F238E27FC236}">
                    <a16:creationId xmlns="" xmlns:a16="http://schemas.microsoft.com/office/drawing/2014/main" id="{F4089F2F-887B-41D8-A502-3A832AAEF41B}"/>
                  </a:ext>
                </a:extLst>
              </p:cNvPr>
              <p:cNvSpPr txBox="1"/>
              <p:nvPr/>
            </p:nvSpPr>
            <p:spPr>
              <a:xfrm>
                <a:off x="1412315" y="4319222"/>
                <a:ext cx="2781312"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美、欧、日、韩、英、澳、东南亚等世界多数国家的专利、商标申请代理</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3" name="组合 12">
            <a:extLst>
              <a:ext uri="{FF2B5EF4-FFF2-40B4-BE49-F238E27FC236}">
                <a16:creationId xmlns="" xmlns:a16="http://schemas.microsoft.com/office/drawing/2014/main" id="{1D9210FA-41AB-473D-BA25-3177F702F9AE}"/>
              </a:ext>
            </a:extLst>
          </p:cNvPr>
          <p:cNvGrpSpPr/>
          <p:nvPr/>
        </p:nvGrpSpPr>
        <p:grpSpPr>
          <a:xfrm>
            <a:off x="653570" y="4898869"/>
            <a:ext cx="3607623" cy="767329"/>
            <a:chOff x="653570" y="4898869"/>
            <a:chExt cx="3607623" cy="767329"/>
          </a:xfrm>
        </p:grpSpPr>
        <p:grpSp>
          <p:nvGrpSpPr>
            <p:cNvPr id="129" name="Group 60">
              <a:extLst>
                <a:ext uri="{FF2B5EF4-FFF2-40B4-BE49-F238E27FC236}">
                  <a16:creationId xmlns="" xmlns:a16="http://schemas.microsoft.com/office/drawing/2014/main" id="{66AD9EFA-1D04-4F9B-8237-AFF54D45CE95}"/>
                </a:ext>
              </a:extLst>
            </p:cNvPr>
            <p:cNvGrpSpPr/>
            <p:nvPr/>
          </p:nvGrpSpPr>
          <p:grpSpPr>
            <a:xfrm>
              <a:off x="653570" y="4898869"/>
              <a:ext cx="623455" cy="623455"/>
              <a:chOff x="4842163" y="5091542"/>
              <a:chExt cx="831273" cy="831273"/>
            </a:xfrm>
          </p:grpSpPr>
          <p:sp>
            <p:nvSpPr>
              <p:cNvPr id="130" name="Rounded Rectangle 8">
                <a:extLst>
                  <a:ext uri="{FF2B5EF4-FFF2-40B4-BE49-F238E27FC236}">
                    <a16:creationId xmlns="" xmlns:a16="http://schemas.microsoft.com/office/drawing/2014/main" id="{13165CF6-BE5F-42C9-BBB5-12C23B3A686B}"/>
                  </a:ext>
                </a:extLst>
              </p:cNvPr>
              <p:cNvSpPr/>
              <p:nvPr/>
            </p:nvSpPr>
            <p:spPr>
              <a:xfrm>
                <a:off x="4842163" y="5091542"/>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31" name="Group 36">
                <a:extLst>
                  <a:ext uri="{FF2B5EF4-FFF2-40B4-BE49-F238E27FC236}">
                    <a16:creationId xmlns="" xmlns:a16="http://schemas.microsoft.com/office/drawing/2014/main" id="{59DCE182-6DEE-4851-8885-648ED2E74AF2}"/>
                  </a:ext>
                </a:extLst>
              </p:cNvPr>
              <p:cNvGrpSpPr/>
              <p:nvPr/>
            </p:nvGrpSpPr>
            <p:grpSpPr>
              <a:xfrm>
                <a:off x="5092989" y="5267862"/>
                <a:ext cx="319088" cy="465138"/>
                <a:chOff x="3582988" y="3510757"/>
                <a:chExt cx="319088" cy="465138"/>
              </a:xfrm>
              <a:solidFill>
                <a:schemeClr val="bg2"/>
              </a:solidFill>
            </p:grpSpPr>
            <p:sp>
              <p:nvSpPr>
                <p:cNvPr id="132" name="AutoShape 113">
                  <a:extLst>
                    <a:ext uri="{FF2B5EF4-FFF2-40B4-BE49-F238E27FC236}">
                      <a16:creationId xmlns="" xmlns:a16="http://schemas.microsoft.com/office/drawing/2014/main" id="{FF071531-1BE8-48D2-97FC-379D68B13F71}"/>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7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3" name="AutoShape 114">
                  <a:extLst>
                    <a:ext uri="{FF2B5EF4-FFF2-40B4-BE49-F238E27FC236}">
                      <a16:creationId xmlns="" xmlns:a16="http://schemas.microsoft.com/office/drawing/2014/main" id="{984FD3B7-22BC-44F2-B846-CB7B5AF5A2EA}"/>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5" name="组合 4">
              <a:extLst>
                <a:ext uri="{FF2B5EF4-FFF2-40B4-BE49-F238E27FC236}">
                  <a16:creationId xmlns="" xmlns:a16="http://schemas.microsoft.com/office/drawing/2014/main" id="{F01E0576-96B8-45F3-B1B6-37C386EDECD4}"/>
                </a:ext>
              </a:extLst>
            </p:cNvPr>
            <p:cNvGrpSpPr/>
            <p:nvPr/>
          </p:nvGrpSpPr>
          <p:grpSpPr>
            <a:xfrm>
              <a:off x="1414536" y="4905966"/>
              <a:ext cx="2846657" cy="760232"/>
              <a:chOff x="1414536" y="4905966"/>
              <a:chExt cx="2846657" cy="760232"/>
            </a:xfrm>
          </p:grpSpPr>
          <p:sp>
            <p:nvSpPr>
              <p:cNvPr id="127" name="TextBox 158">
                <a:extLst>
                  <a:ext uri="{FF2B5EF4-FFF2-40B4-BE49-F238E27FC236}">
                    <a16:creationId xmlns="" xmlns:a16="http://schemas.microsoft.com/office/drawing/2014/main" id="{3BCD30EB-1768-4E3D-B4C7-C0C4506BE8B2}"/>
                  </a:ext>
                </a:extLst>
              </p:cNvPr>
              <p:cNvSpPr txBox="1"/>
              <p:nvPr/>
            </p:nvSpPr>
            <p:spPr>
              <a:xfrm>
                <a:off x="1414537" y="4905966"/>
                <a:ext cx="1107996"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外脑服务</a:t>
                </a:r>
              </a:p>
            </p:txBody>
          </p:sp>
          <p:sp>
            <p:nvSpPr>
              <p:cNvPr id="128" name="TextBox 159">
                <a:extLst>
                  <a:ext uri="{FF2B5EF4-FFF2-40B4-BE49-F238E27FC236}">
                    <a16:creationId xmlns="" xmlns:a16="http://schemas.microsoft.com/office/drawing/2014/main" id="{6FE056C6-B628-4565-904C-FA644F9FD8F8}"/>
                  </a:ext>
                </a:extLst>
              </p:cNvPr>
              <p:cNvSpPr txBox="1"/>
              <p:nvPr/>
            </p:nvSpPr>
            <p:spPr>
              <a:xfrm>
                <a:off x="1414536" y="5204533"/>
                <a:ext cx="2846657"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为您的需求提供伴随服务，节省招聘专业人员的费用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cxnSp>
        <p:nvCxnSpPr>
          <p:cNvPr id="134" name="Straight Connector 5">
            <a:extLst>
              <a:ext uri="{FF2B5EF4-FFF2-40B4-BE49-F238E27FC236}">
                <a16:creationId xmlns="" xmlns:a16="http://schemas.microsoft.com/office/drawing/2014/main" id="{DEFAB472-9628-4551-BDA6-512646D686CE}"/>
              </a:ext>
            </a:extLst>
          </p:cNvPr>
          <p:cNvCxnSpPr>
            <a:cxnSpLocks/>
          </p:cNvCxnSpPr>
          <p:nvPr/>
        </p:nvCxnSpPr>
        <p:spPr>
          <a:xfrm>
            <a:off x="4477406" y="1166666"/>
            <a:ext cx="0" cy="461420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9" name="TextBox 150">
            <a:extLst>
              <a:ext uri="{FF2B5EF4-FFF2-40B4-BE49-F238E27FC236}">
                <a16:creationId xmlns="" xmlns:a16="http://schemas.microsoft.com/office/drawing/2014/main" id="{2858375F-BE05-4D9A-AD07-A127F3DA068A}"/>
              </a:ext>
            </a:extLst>
          </p:cNvPr>
          <p:cNvSpPr txBox="1"/>
          <p:nvPr/>
        </p:nvSpPr>
        <p:spPr>
          <a:xfrm>
            <a:off x="4673395" y="1360557"/>
            <a:ext cx="4849404" cy="461665"/>
          </a:xfrm>
          <a:prstGeom prst="rect">
            <a:avLst/>
          </a:prstGeom>
          <a:noFill/>
        </p:spPr>
        <p:txBody>
          <a:bodyPr wrap="none"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商标代理</a:t>
            </a:r>
            <a:r>
              <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打造并呵护您的品牌</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0" name="文本框 89">
            <a:extLst>
              <a:ext uri="{FF2B5EF4-FFF2-40B4-BE49-F238E27FC236}">
                <a16:creationId xmlns="" xmlns:a16="http://schemas.microsoft.com/office/drawing/2014/main" id="{B6B0DCB4-6043-4A35-9D7A-8904B9C1D6D9}"/>
              </a:ext>
            </a:extLst>
          </p:cNvPr>
          <p:cNvSpPr txBox="1"/>
          <p:nvPr/>
        </p:nvSpPr>
        <p:spPr>
          <a:xfrm>
            <a:off x="4666219" y="1794562"/>
            <a:ext cx="4360665" cy="584775"/>
          </a:xfrm>
          <a:prstGeom prst="rect">
            <a:avLst/>
          </a:prstGeom>
          <a:noFill/>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再小的个体都要有自己的品牌</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专业的服务让商标的授权与否不再是“开盲盒”</a:t>
            </a:r>
          </a:p>
        </p:txBody>
      </p:sp>
      <p:grpSp>
        <p:nvGrpSpPr>
          <p:cNvPr id="2" name="组合 1">
            <a:extLst>
              <a:ext uri="{FF2B5EF4-FFF2-40B4-BE49-F238E27FC236}">
                <a16:creationId xmlns="" xmlns:a16="http://schemas.microsoft.com/office/drawing/2014/main" id="{E19C1035-5B78-4C55-BD81-739098E5130A}"/>
              </a:ext>
            </a:extLst>
          </p:cNvPr>
          <p:cNvGrpSpPr/>
          <p:nvPr/>
        </p:nvGrpSpPr>
        <p:grpSpPr>
          <a:xfrm>
            <a:off x="4869328" y="2861844"/>
            <a:ext cx="2403314" cy="2662863"/>
            <a:chOff x="5086830" y="2518700"/>
            <a:chExt cx="3127014" cy="3464720"/>
          </a:xfrm>
        </p:grpSpPr>
        <p:sp>
          <p:nvSpPr>
            <p:cNvPr id="115" name="空心弧 45">
              <a:extLst>
                <a:ext uri="{FF2B5EF4-FFF2-40B4-BE49-F238E27FC236}">
                  <a16:creationId xmlns="" xmlns:a16="http://schemas.microsoft.com/office/drawing/2014/main" id="{404A4509-1849-44E3-AF66-E92865578F84}"/>
                </a:ext>
              </a:extLst>
            </p:cNvPr>
            <p:cNvSpPr/>
            <p:nvPr/>
          </p:nvSpPr>
          <p:spPr>
            <a:xfrm rot="483470">
              <a:off x="5086830" y="2855323"/>
              <a:ext cx="2395321" cy="2395321"/>
            </a:xfrm>
            <a:prstGeom prst="blockArc">
              <a:avLst>
                <a:gd name="adj1" fmla="val 5692214"/>
                <a:gd name="adj2" fmla="val 42522"/>
                <a:gd name="adj3" fmla="val 1111"/>
              </a:avLst>
            </a:prstGeom>
            <a:solidFill>
              <a:schemeClr val="accent2"/>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18" name="椭圆 46">
              <a:extLst>
                <a:ext uri="{FF2B5EF4-FFF2-40B4-BE49-F238E27FC236}">
                  <a16:creationId xmlns="" xmlns:a16="http://schemas.microsoft.com/office/drawing/2014/main" id="{DA8A8CD2-A9DB-4F78-97A0-07D08E9662C4}"/>
                </a:ext>
              </a:extLst>
            </p:cNvPr>
            <p:cNvSpPr/>
            <p:nvPr/>
          </p:nvSpPr>
          <p:spPr bwMode="auto">
            <a:xfrm>
              <a:off x="5229705" y="2998198"/>
              <a:ext cx="2110654" cy="2110654"/>
            </a:xfrm>
            <a:prstGeom prst="ellipse">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19" name="椭圆 47">
              <a:extLst>
                <a:ext uri="{FF2B5EF4-FFF2-40B4-BE49-F238E27FC236}">
                  <a16:creationId xmlns="" xmlns:a16="http://schemas.microsoft.com/office/drawing/2014/main" id="{F8CE94E6-0EAB-4891-914E-BAAFB50D7960}"/>
                </a:ext>
              </a:extLst>
            </p:cNvPr>
            <p:cNvSpPr/>
            <p:nvPr/>
          </p:nvSpPr>
          <p:spPr bwMode="auto">
            <a:xfrm>
              <a:off x="5324955" y="3083706"/>
              <a:ext cx="1913660" cy="1914742"/>
            </a:xfrm>
            <a:prstGeom prst="ellipse">
              <a:avLst/>
            </a:prstGeom>
            <a:solidFill>
              <a:schemeClr val="bg1">
                <a:lumMod val="95000"/>
              </a:schemeClr>
            </a:solidFill>
            <a:ln w="25400" cap="flat" cmpd="sng" algn="ctr">
              <a:noFill/>
              <a:prstDash val="solid"/>
            </a:ln>
            <a:effectLst>
              <a:outerShdw blurRad="177800" dist="38100" dir="5400000" algn="t" rotWithShape="0">
                <a:prstClr val="black">
                  <a:alpha val="76000"/>
                </a:prstClr>
              </a:outerShdw>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20" name="椭圆 48">
              <a:extLst>
                <a:ext uri="{FF2B5EF4-FFF2-40B4-BE49-F238E27FC236}">
                  <a16:creationId xmlns="" xmlns:a16="http://schemas.microsoft.com/office/drawing/2014/main" id="{48029FA3-16CB-4417-8C7D-45E9E466C01F}"/>
                </a:ext>
              </a:extLst>
            </p:cNvPr>
            <p:cNvSpPr/>
            <p:nvPr/>
          </p:nvSpPr>
          <p:spPr bwMode="auto">
            <a:xfrm>
              <a:off x="5505713" y="3275288"/>
              <a:ext cx="1558637" cy="1559719"/>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21" name="椭圆 49">
              <a:extLst>
                <a:ext uri="{FF2B5EF4-FFF2-40B4-BE49-F238E27FC236}">
                  <a16:creationId xmlns="" xmlns:a16="http://schemas.microsoft.com/office/drawing/2014/main" id="{EF14E36E-C87F-44C5-9E67-ECD954142D13}"/>
                </a:ext>
              </a:extLst>
            </p:cNvPr>
            <p:cNvSpPr/>
            <p:nvPr/>
          </p:nvSpPr>
          <p:spPr bwMode="auto">
            <a:xfrm>
              <a:off x="5552256" y="3308842"/>
              <a:ext cx="1472045" cy="1472045"/>
            </a:xfrm>
            <a:prstGeom prst="ellipse">
              <a:avLst/>
            </a:prstGeom>
            <a:solidFill>
              <a:schemeClr val="bg1">
                <a:lumMod val="95000"/>
              </a:schemeClr>
            </a:solidFill>
            <a:ln w="25400" cap="flat" cmpd="sng" algn="ctr">
              <a:noFill/>
              <a:prstDash val="solid"/>
            </a:ln>
            <a:effectLst>
              <a:outerShdw blurRad="50800" dist="38100" dir="5400000" algn="t" rotWithShape="0">
                <a:prstClr val="black">
                  <a:alpha val="67000"/>
                </a:prstClr>
              </a:outerShdw>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22" name="同心圆 52">
              <a:extLst>
                <a:ext uri="{FF2B5EF4-FFF2-40B4-BE49-F238E27FC236}">
                  <a16:creationId xmlns="" xmlns:a16="http://schemas.microsoft.com/office/drawing/2014/main" id="{7ABFF3C7-9ED6-4D5C-B44B-D1DC30C57C62}"/>
                </a:ext>
              </a:extLst>
            </p:cNvPr>
            <p:cNvSpPr/>
            <p:nvPr/>
          </p:nvSpPr>
          <p:spPr bwMode="auto">
            <a:xfrm>
              <a:off x="7067597" y="2518700"/>
              <a:ext cx="690563" cy="690563"/>
            </a:xfrm>
            <a:prstGeom prst="donut">
              <a:avLst>
                <a:gd name="adj" fmla="val 3142"/>
              </a:avLst>
            </a:prstGeom>
            <a:solidFill>
              <a:schemeClr val="accent1"/>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23" name="椭圆 54">
              <a:extLst>
                <a:ext uri="{FF2B5EF4-FFF2-40B4-BE49-F238E27FC236}">
                  <a16:creationId xmlns="" xmlns:a16="http://schemas.microsoft.com/office/drawing/2014/main" id="{E52819EC-DF3B-4E24-84E6-799D101E9807}"/>
                </a:ext>
              </a:extLst>
            </p:cNvPr>
            <p:cNvSpPr/>
            <p:nvPr/>
          </p:nvSpPr>
          <p:spPr bwMode="auto">
            <a:xfrm>
              <a:off x="7234285" y="2697294"/>
              <a:ext cx="358270" cy="358270"/>
            </a:xfrm>
            <a:prstGeom prst="ellipse">
              <a:avLst/>
            </a:prstGeom>
            <a:solidFill>
              <a:schemeClr val="accent1"/>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24" name="TextBox 53">
              <a:extLst>
                <a:ext uri="{FF2B5EF4-FFF2-40B4-BE49-F238E27FC236}">
                  <a16:creationId xmlns="" xmlns:a16="http://schemas.microsoft.com/office/drawing/2014/main" id="{860AC4B7-3071-4134-8A18-053EF21033C2}"/>
                </a:ext>
              </a:extLst>
            </p:cNvPr>
            <p:cNvSpPr txBox="1">
              <a:spLocks noChangeArrowheads="1"/>
            </p:cNvSpPr>
            <p:nvPr/>
          </p:nvSpPr>
          <p:spPr bwMode="auto">
            <a:xfrm>
              <a:off x="7283085" y="2698428"/>
              <a:ext cx="240358" cy="36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eaLnBrk="1" hangingPunct="1"/>
              <a:endParaRPr lang="en-GB" altLang="en-US" sz="1200" b="1" dirty="0">
                <a:solidFill>
                  <a:schemeClr val="tx1">
                    <a:lumMod val="65000"/>
                    <a:lumOff val="35000"/>
                  </a:schemeClr>
                </a:solidFill>
              </a:endParaRPr>
            </a:p>
          </p:txBody>
        </p:sp>
        <p:sp>
          <p:nvSpPr>
            <p:cNvPr id="125" name="同心圆 59">
              <a:extLst>
                <a:ext uri="{FF2B5EF4-FFF2-40B4-BE49-F238E27FC236}">
                  <a16:creationId xmlns="" xmlns:a16="http://schemas.microsoft.com/office/drawing/2014/main" id="{000C7D4E-216A-471B-AEA4-C0ED74B497D2}"/>
                </a:ext>
              </a:extLst>
            </p:cNvPr>
            <p:cNvSpPr/>
            <p:nvPr/>
          </p:nvSpPr>
          <p:spPr bwMode="auto">
            <a:xfrm>
              <a:off x="7522199" y="3443059"/>
              <a:ext cx="691645" cy="691646"/>
            </a:xfrm>
            <a:prstGeom prst="donut">
              <a:avLst>
                <a:gd name="adj" fmla="val 3142"/>
              </a:avLst>
            </a:prstGeom>
            <a:solidFill>
              <a:schemeClr val="accent2"/>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26" name="椭圆 61">
              <a:extLst>
                <a:ext uri="{FF2B5EF4-FFF2-40B4-BE49-F238E27FC236}">
                  <a16:creationId xmlns="" xmlns:a16="http://schemas.microsoft.com/office/drawing/2014/main" id="{E4A5B151-1975-4C44-ABD9-1732110B9000}"/>
                </a:ext>
              </a:extLst>
            </p:cNvPr>
            <p:cNvSpPr/>
            <p:nvPr/>
          </p:nvSpPr>
          <p:spPr bwMode="auto">
            <a:xfrm>
              <a:off x="7689969" y="3621653"/>
              <a:ext cx="358271" cy="359352"/>
            </a:xfrm>
            <a:prstGeom prst="ellipse">
              <a:avLst/>
            </a:prstGeom>
            <a:solidFill>
              <a:schemeClr val="accent2"/>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35" name="TextBox 54">
              <a:extLst>
                <a:ext uri="{FF2B5EF4-FFF2-40B4-BE49-F238E27FC236}">
                  <a16:creationId xmlns="" xmlns:a16="http://schemas.microsoft.com/office/drawing/2014/main" id="{4E0D5A32-166F-499D-B5CC-B091EC69D717}"/>
                </a:ext>
              </a:extLst>
            </p:cNvPr>
            <p:cNvSpPr txBox="1">
              <a:spLocks noChangeArrowheads="1"/>
            </p:cNvSpPr>
            <p:nvPr/>
          </p:nvSpPr>
          <p:spPr bwMode="auto">
            <a:xfrm>
              <a:off x="7744074" y="3629973"/>
              <a:ext cx="240358" cy="36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eaLnBrk="1" hangingPunct="1"/>
              <a:endParaRPr lang="en-GB" altLang="en-US" sz="1200" b="1" dirty="0">
                <a:solidFill>
                  <a:schemeClr val="tx1">
                    <a:lumMod val="65000"/>
                    <a:lumOff val="35000"/>
                  </a:schemeClr>
                </a:solidFill>
              </a:endParaRPr>
            </a:p>
          </p:txBody>
        </p:sp>
        <p:sp>
          <p:nvSpPr>
            <p:cNvPr id="136" name="同心圆 66">
              <a:extLst>
                <a:ext uri="{FF2B5EF4-FFF2-40B4-BE49-F238E27FC236}">
                  <a16:creationId xmlns="" xmlns:a16="http://schemas.microsoft.com/office/drawing/2014/main" id="{6B7E01D4-2E98-43B3-A302-8F38A6899DF5}"/>
                </a:ext>
              </a:extLst>
            </p:cNvPr>
            <p:cNvSpPr/>
            <p:nvPr/>
          </p:nvSpPr>
          <p:spPr bwMode="auto">
            <a:xfrm>
              <a:off x="7300310" y="4488644"/>
              <a:ext cx="691646" cy="691646"/>
            </a:xfrm>
            <a:prstGeom prst="donut">
              <a:avLst>
                <a:gd name="adj" fmla="val 3142"/>
              </a:avLst>
            </a:prstGeom>
            <a:solidFill>
              <a:schemeClr val="accent3"/>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37" name="椭圆 68">
              <a:extLst>
                <a:ext uri="{FF2B5EF4-FFF2-40B4-BE49-F238E27FC236}">
                  <a16:creationId xmlns="" xmlns:a16="http://schemas.microsoft.com/office/drawing/2014/main" id="{CBCF3FE6-9580-4353-A7D7-7801F1BA1555}"/>
                </a:ext>
              </a:extLst>
            </p:cNvPr>
            <p:cNvSpPr/>
            <p:nvPr/>
          </p:nvSpPr>
          <p:spPr bwMode="auto">
            <a:xfrm>
              <a:off x="7468080" y="4667238"/>
              <a:ext cx="358270" cy="359352"/>
            </a:xfrm>
            <a:prstGeom prst="ellipse">
              <a:avLst/>
            </a:prstGeom>
            <a:solidFill>
              <a:schemeClr val="accent3"/>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38" name="TextBox 55">
              <a:extLst>
                <a:ext uri="{FF2B5EF4-FFF2-40B4-BE49-F238E27FC236}">
                  <a16:creationId xmlns="" xmlns:a16="http://schemas.microsoft.com/office/drawing/2014/main" id="{68CEF16A-F0CE-4BD0-A99D-C9A24DBBA449}"/>
                </a:ext>
              </a:extLst>
            </p:cNvPr>
            <p:cNvSpPr txBox="1">
              <a:spLocks noChangeArrowheads="1"/>
            </p:cNvSpPr>
            <p:nvPr/>
          </p:nvSpPr>
          <p:spPr bwMode="auto">
            <a:xfrm>
              <a:off x="7520557" y="4668546"/>
              <a:ext cx="240358" cy="36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eaLnBrk="1" hangingPunct="1"/>
              <a:endParaRPr lang="en-GB" altLang="en-US" sz="1200" b="1" dirty="0">
                <a:solidFill>
                  <a:schemeClr val="tx1">
                    <a:lumMod val="65000"/>
                    <a:lumOff val="35000"/>
                  </a:schemeClr>
                </a:solidFill>
              </a:endParaRPr>
            </a:p>
          </p:txBody>
        </p:sp>
        <p:sp>
          <p:nvSpPr>
            <p:cNvPr id="139" name="同心圆 73">
              <a:extLst>
                <a:ext uri="{FF2B5EF4-FFF2-40B4-BE49-F238E27FC236}">
                  <a16:creationId xmlns="" xmlns:a16="http://schemas.microsoft.com/office/drawing/2014/main" id="{7B9D8D46-3F29-4036-8B5A-81FB6171E2E3}"/>
                </a:ext>
              </a:extLst>
            </p:cNvPr>
            <p:cNvSpPr/>
            <p:nvPr/>
          </p:nvSpPr>
          <p:spPr bwMode="auto">
            <a:xfrm>
              <a:off x="6097779" y="5291774"/>
              <a:ext cx="691645" cy="691646"/>
            </a:xfrm>
            <a:prstGeom prst="donut">
              <a:avLst>
                <a:gd name="adj" fmla="val 3142"/>
              </a:avLst>
            </a:prstGeom>
            <a:solidFill>
              <a:schemeClr val="accent4"/>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40" name="椭圆 75">
              <a:extLst>
                <a:ext uri="{FF2B5EF4-FFF2-40B4-BE49-F238E27FC236}">
                  <a16:creationId xmlns="" xmlns:a16="http://schemas.microsoft.com/office/drawing/2014/main" id="{0D9CB3F6-B1D6-4483-9510-CB7109D23D67}"/>
                </a:ext>
              </a:extLst>
            </p:cNvPr>
            <p:cNvSpPr/>
            <p:nvPr/>
          </p:nvSpPr>
          <p:spPr bwMode="auto">
            <a:xfrm>
              <a:off x="6265549" y="5470369"/>
              <a:ext cx="358271" cy="359352"/>
            </a:xfrm>
            <a:prstGeom prst="ellipse">
              <a:avLst/>
            </a:prstGeom>
            <a:solidFill>
              <a:schemeClr val="accent4"/>
            </a:solidFill>
            <a:ln w="25400" cap="flat" cmpd="sng" algn="ctr">
              <a:noFill/>
              <a:prstDash val="solid"/>
            </a:ln>
            <a:effectLst/>
          </p:spPr>
          <p:txBody>
            <a:bodyPr anchor="ctr"/>
            <a:lstStyle/>
            <a:p>
              <a:pPr algn="ctr">
                <a:defRPr/>
              </a:pPr>
              <a:endParaRPr lang="zh-CN" altLang="en-US" sz="1200" kern="0">
                <a:solidFill>
                  <a:schemeClr val="tx1">
                    <a:lumMod val="65000"/>
                    <a:lumOff val="35000"/>
                  </a:schemeClr>
                </a:solidFill>
                <a:latin typeface="Calibri" panose="020F0502020204030204"/>
                <a:ea typeface="宋体" panose="02010600030101010101" pitchFamily="2" charset="-122"/>
              </a:endParaRPr>
            </a:p>
          </p:txBody>
        </p:sp>
        <p:sp>
          <p:nvSpPr>
            <p:cNvPr id="141" name="TextBox 39">
              <a:extLst>
                <a:ext uri="{FF2B5EF4-FFF2-40B4-BE49-F238E27FC236}">
                  <a16:creationId xmlns="" xmlns:a16="http://schemas.microsoft.com/office/drawing/2014/main" id="{8933CF43-4BA9-4FCA-9C9A-B75FC5F4F77E}"/>
                </a:ext>
              </a:extLst>
            </p:cNvPr>
            <p:cNvSpPr txBox="1">
              <a:spLocks noChangeArrowheads="1"/>
            </p:cNvSpPr>
            <p:nvPr/>
          </p:nvSpPr>
          <p:spPr bwMode="auto">
            <a:xfrm>
              <a:off x="6315203" y="5481990"/>
              <a:ext cx="240358" cy="36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eaLnBrk="1" hangingPunct="1"/>
              <a:endParaRPr lang="en-GB" altLang="en-US" sz="1200" b="1" dirty="0">
                <a:solidFill>
                  <a:schemeClr val="tx1">
                    <a:lumMod val="65000"/>
                    <a:lumOff val="35000"/>
                  </a:schemeClr>
                </a:solidFill>
              </a:endParaRPr>
            </a:p>
          </p:txBody>
        </p:sp>
        <p:sp>
          <p:nvSpPr>
            <p:cNvPr id="142" name="Freeform 62">
              <a:extLst>
                <a:ext uri="{FF2B5EF4-FFF2-40B4-BE49-F238E27FC236}">
                  <a16:creationId xmlns="" xmlns:a16="http://schemas.microsoft.com/office/drawing/2014/main" id="{071273CF-071D-44DF-B795-85B4BE2221AD}"/>
                </a:ext>
              </a:extLst>
            </p:cNvPr>
            <p:cNvSpPr>
              <a:spLocks noEditPoints="1"/>
            </p:cNvSpPr>
            <p:nvPr/>
          </p:nvSpPr>
          <p:spPr bwMode="auto">
            <a:xfrm>
              <a:off x="6068726" y="3560899"/>
              <a:ext cx="439106" cy="448922"/>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accent5"/>
            </a:solidFill>
            <a:ln>
              <a:noFill/>
            </a:ln>
          </p:spPr>
          <p:txBody>
            <a:bodyPr vert="horz" wrap="square" lIns="91440" tIns="45720" rIns="91440" bIns="45720" numCol="1" anchor="t" anchorCtr="0" compatLnSpc="1"/>
            <a:lstStyle/>
            <a:p>
              <a:endParaRPr lang="en-US" sz="1200" dirty="0">
                <a:solidFill>
                  <a:schemeClr val="tx1">
                    <a:lumMod val="65000"/>
                    <a:lumOff val="35000"/>
                  </a:schemeClr>
                </a:solidFill>
              </a:endParaRPr>
            </a:p>
          </p:txBody>
        </p:sp>
        <p:sp>
          <p:nvSpPr>
            <p:cNvPr id="143" name="TextBox 41">
              <a:extLst>
                <a:ext uri="{FF2B5EF4-FFF2-40B4-BE49-F238E27FC236}">
                  <a16:creationId xmlns="" xmlns:a16="http://schemas.microsoft.com/office/drawing/2014/main" id="{646D1303-C2A4-42C8-A434-79E3360A8A5F}"/>
                </a:ext>
              </a:extLst>
            </p:cNvPr>
            <p:cNvSpPr txBox="1"/>
            <p:nvPr/>
          </p:nvSpPr>
          <p:spPr>
            <a:xfrm>
              <a:off x="5777081" y="4087219"/>
              <a:ext cx="1041187" cy="360411"/>
            </a:xfrm>
            <a:prstGeom prst="rect">
              <a:avLst/>
            </a:prstGeom>
            <a:noFill/>
          </p:spPr>
          <p:txBody>
            <a:bodyPr wrap="none" rtlCol="0">
              <a:spAutoFit/>
            </a:bodyPr>
            <a:lstStyle/>
            <a:p>
              <a:pPr algn="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品牌服务</a:t>
              </a:r>
            </a:p>
          </p:txBody>
        </p:sp>
      </p:grpSp>
      <p:sp>
        <p:nvSpPr>
          <p:cNvPr id="144" name="Rectangle 70">
            <a:extLst>
              <a:ext uri="{FF2B5EF4-FFF2-40B4-BE49-F238E27FC236}">
                <a16:creationId xmlns="" xmlns:a16="http://schemas.microsoft.com/office/drawing/2014/main" id="{4E459373-75D9-4EEF-A2EC-024D7F931817}"/>
              </a:ext>
            </a:extLst>
          </p:cNvPr>
          <p:cNvSpPr/>
          <p:nvPr/>
        </p:nvSpPr>
        <p:spPr>
          <a:xfrm>
            <a:off x="7050530" y="2902150"/>
            <a:ext cx="3724075" cy="315471"/>
          </a:xfrm>
          <a:prstGeom prst="rect">
            <a:avLst/>
          </a:prstGeom>
        </p:spPr>
        <p:txBody>
          <a:bodyPr wrap="square" lIns="68580" tIns="34290" rIns="68580" bIns="3429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检索、确定保护方案、提交</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5" name="TextBox 48">
            <a:extLst>
              <a:ext uri="{FF2B5EF4-FFF2-40B4-BE49-F238E27FC236}">
                <a16:creationId xmlns="" xmlns:a16="http://schemas.microsoft.com/office/drawing/2014/main" id="{A99379F2-D34D-4D98-8A37-ABF7CB160F05}"/>
              </a:ext>
            </a:extLst>
          </p:cNvPr>
          <p:cNvSpPr txBox="1"/>
          <p:nvPr/>
        </p:nvSpPr>
        <p:spPr>
          <a:xfrm>
            <a:off x="7050614" y="2639328"/>
            <a:ext cx="548868"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申请</a:t>
            </a:r>
          </a:p>
        </p:txBody>
      </p:sp>
      <p:sp>
        <p:nvSpPr>
          <p:cNvPr id="146" name="Rectangle 70">
            <a:extLst>
              <a:ext uri="{FF2B5EF4-FFF2-40B4-BE49-F238E27FC236}">
                <a16:creationId xmlns="" xmlns:a16="http://schemas.microsoft.com/office/drawing/2014/main" id="{4F206B51-9928-48C2-9165-8289F50D2767}"/>
              </a:ext>
            </a:extLst>
          </p:cNvPr>
          <p:cNvSpPr/>
          <p:nvPr/>
        </p:nvSpPr>
        <p:spPr>
          <a:xfrm>
            <a:off x="7375048" y="3708333"/>
            <a:ext cx="4025782" cy="561692"/>
          </a:xfrm>
          <a:prstGeom prst="rect">
            <a:avLst/>
          </a:prstGeom>
        </p:spPr>
        <p:txBody>
          <a:bodyPr wrap="square" lIns="68580" tIns="34290" rIns="68580" bIns="3429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状态监控、异议答辩、驳回复审、撤销复审</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不予注册复审、使用证据提供、行政诉讼</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7" name="TextBox 48">
            <a:extLst>
              <a:ext uri="{FF2B5EF4-FFF2-40B4-BE49-F238E27FC236}">
                <a16:creationId xmlns="" xmlns:a16="http://schemas.microsoft.com/office/drawing/2014/main" id="{E6CFE5C2-96D5-4563-952F-EE5894BA01B7}"/>
              </a:ext>
            </a:extLst>
          </p:cNvPr>
          <p:cNvSpPr txBox="1"/>
          <p:nvPr/>
        </p:nvSpPr>
        <p:spPr>
          <a:xfrm>
            <a:off x="7375132" y="3445511"/>
            <a:ext cx="548868"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确权</a:t>
            </a:r>
          </a:p>
        </p:txBody>
      </p:sp>
      <p:sp>
        <p:nvSpPr>
          <p:cNvPr id="148" name="Rectangle 70">
            <a:extLst>
              <a:ext uri="{FF2B5EF4-FFF2-40B4-BE49-F238E27FC236}">
                <a16:creationId xmlns="" xmlns:a16="http://schemas.microsoft.com/office/drawing/2014/main" id="{FE420B58-E8ED-4DB2-B584-35B18A9638EC}"/>
              </a:ext>
            </a:extLst>
          </p:cNvPr>
          <p:cNvSpPr/>
          <p:nvPr/>
        </p:nvSpPr>
        <p:spPr>
          <a:xfrm>
            <a:off x="7286100" y="4817720"/>
            <a:ext cx="4502002" cy="315471"/>
          </a:xfrm>
          <a:prstGeom prst="rect">
            <a:avLst/>
          </a:prstGeom>
        </p:spPr>
        <p:txBody>
          <a:bodyPr wrap="square" lIns="68580" tIns="34290" rIns="68580" bIns="3429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无效宣告、提起异议、诉讼</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9" name="TextBox 48">
            <a:extLst>
              <a:ext uri="{FF2B5EF4-FFF2-40B4-BE49-F238E27FC236}">
                <a16:creationId xmlns="" xmlns:a16="http://schemas.microsoft.com/office/drawing/2014/main" id="{6378BFE9-4467-4EF8-952D-CC75A746BA8F}"/>
              </a:ext>
            </a:extLst>
          </p:cNvPr>
          <p:cNvSpPr txBox="1"/>
          <p:nvPr/>
        </p:nvSpPr>
        <p:spPr>
          <a:xfrm>
            <a:off x="7286184" y="4554898"/>
            <a:ext cx="548868"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维权</a:t>
            </a:r>
          </a:p>
        </p:txBody>
      </p:sp>
      <p:sp>
        <p:nvSpPr>
          <p:cNvPr id="150" name="Rectangle 70">
            <a:extLst>
              <a:ext uri="{FF2B5EF4-FFF2-40B4-BE49-F238E27FC236}">
                <a16:creationId xmlns="" xmlns:a16="http://schemas.microsoft.com/office/drawing/2014/main" id="{621AD7AC-B7EE-4F0E-83FA-62C7ED810C6C}"/>
              </a:ext>
            </a:extLst>
          </p:cNvPr>
          <p:cNvSpPr/>
          <p:nvPr/>
        </p:nvSpPr>
        <p:spPr>
          <a:xfrm>
            <a:off x="6404405" y="5640349"/>
            <a:ext cx="4502002" cy="315471"/>
          </a:xfrm>
          <a:prstGeom prst="rect">
            <a:avLst/>
          </a:prstGeom>
        </p:spPr>
        <p:txBody>
          <a:bodyPr wrap="square" lIns="68580" tIns="34290" rIns="68580" bIns="34290">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品牌设计、</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VI</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规划、常年服务顾问、商标监控</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1" name="TextBox 48">
            <a:extLst>
              <a:ext uri="{FF2B5EF4-FFF2-40B4-BE49-F238E27FC236}">
                <a16:creationId xmlns="" xmlns:a16="http://schemas.microsoft.com/office/drawing/2014/main" id="{20491A45-4E1A-4725-BE6A-767E639D71B3}"/>
              </a:ext>
            </a:extLst>
          </p:cNvPr>
          <p:cNvSpPr txBox="1"/>
          <p:nvPr/>
        </p:nvSpPr>
        <p:spPr>
          <a:xfrm>
            <a:off x="6404489" y="5377527"/>
            <a:ext cx="548868" cy="315471"/>
          </a:xfrm>
          <a:prstGeom prst="rect">
            <a:avLst/>
          </a:prstGeom>
          <a:noFill/>
        </p:spPr>
        <p:txBody>
          <a:bodyPr wrap="none" lIns="68580" tIns="34290" rIns="68580" bIns="34290" rtlCol="0">
            <a:spAutoFit/>
          </a:bodyPr>
          <a:lstStyle/>
          <a:p>
            <a:pPr algn="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rPr>
              <a:t>咨询</a:t>
            </a:r>
          </a:p>
        </p:txBody>
      </p:sp>
      <p:grpSp>
        <p:nvGrpSpPr>
          <p:cNvPr id="152" name="组合 151">
            <a:extLst>
              <a:ext uri="{FF2B5EF4-FFF2-40B4-BE49-F238E27FC236}">
                <a16:creationId xmlns="" xmlns:a16="http://schemas.microsoft.com/office/drawing/2014/main" id="{384420EA-FECE-4F9A-9A55-F573D6B8A743}"/>
              </a:ext>
            </a:extLst>
          </p:cNvPr>
          <p:cNvGrpSpPr/>
          <p:nvPr/>
        </p:nvGrpSpPr>
        <p:grpSpPr>
          <a:xfrm>
            <a:off x="655060" y="1383077"/>
            <a:ext cx="3538567" cy="633198"/>
            <a:chOff x="655060" y="1383077"/>
            <a:chExt cx="3538567" cy="633198"/>
          </a:xfrm>
        </p:grpSpPr>
        <p:grpSp>
          <p:nvGrpSpPr>
            <p:cNvPr id="153" name="Group 61">
              <a:extLst>
                <a:ext uri="{FF2B5EF4-FFF2-40B4-BE49-F238E27FC236}">
                  <a16:creationId xmlns="" xmlns:a16="http://schemas.microsoft.com/office/drawing/2014/main" id="{12BA6218-5691-4FFE-9CE3-FC79A1D85554}"/>
                </a:ext>
              </a:extLst>
            </p:cNvPr>
            <p:cNvGrpSpPr/>
            <p:nvPr/>
          </p:nvGrpSpPr>
          <p:grpSpPr>
            <a:xfrm>
              <a:off x="655060" y="1392820"/>
              <a:ext cx="623455" cy="623455"/>
              <a:chOff x="6518563" y="1579415"/>
              <a:chExt cx="831273" cy="831273"/>
            </a:xfrm>
          </p:grpSpPr>
          <p:sp>
            <p:nvSpPr>
              <p:cNvPr id="157" name="Rounded Rectangle 12">
                <a:extLst>
                  <a:ext uri="{FF2B5EF4-FFF2-40B4-BE49-F238E27FC236}">
                    <a16:creationId xmlns="" xmlns:a16="http://schemas.microsoft.com/office/drawing/2014/main" id="{41ED1455-0A0F-4653-99F1-096CE2EC2A7A}"/>
                  </a:ext>
                </a:extLst>
              </p:cNvPr>
              <p:cNvSpPr/>
              <p:nvPr/>
            </p:nvSpPr>
            <p:spPr>
              <a:xfrm>
                <a:off x="6518563" y="1579415"/>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58" name="Group 19">
                <a:extLst>
                  <a:ext uri="{FF2B5EF4-FFF2-40B4-BE49-F238E27FC236}">
                    <a16:creationId xmlns="" xmlns:a16="http://schemas.microsoft.com/office/drawing/2014/main" id="{3ADD408C-ED7C-4483-926F-664297F73AFE}"/>
                  </a:ext>
                </a:extLst>
              </p:cNvPr>
              <p:cNvGrpSpPr/>
              <p:nvPr/>
            </p:nvGrpSpPr>
            <p:grpSpPr>
              <a:xfrm>
                <a:off x="6702027" y="1790527"/>
                <a:ext cx="464344" cy="465138"/>
                <a:chOff x="9145588" y="4435475"/>
                <a:chExt cx="464344" cy="465138"/>
              </a:xfrm>
              <a:solidFill>
                <a:schemeClr val="bg2"/>
              </a:solidFill>
            </p:grpSpPr>
            <p:sp>
              <p:nvSpPr>
                <p:cNvPr id="159" name="AutoShape 7">
                  <a:extLst>
                    <a:ext uri="{FF2B5EF4-FFF2-40B4-BE49-F238E27FC236}">
                      <a16:creationId xmlns="" xmlns:a16="http://schemas.microsoft.com/office/drawing/2014/main" id="{A7B441C7-3A22-4181-8D57-FCAD1049E370}"/>
                    </a:ext>
                  </a:extLst>
                </p:cNvPr>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0" name="AutoShape 8">
                  <a:extLst>
                    <a:ext uri="{FF2B5EF4-FFF2-40B4-BE49-F238E27FC236}">
                      <a16:creationId xmlns="" xmlns:a16="http://schemas.microsoft.com/office/drawing/2014/main" id="{D9E1D783-3B22-4EEF-B7D9-681971DE3EF0}"/>
                    </a:ext>
                  </a:extLst>
                </p:cNvPr>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1" name="AutoShape 9">
                  <a:extLst>
                    <a:ext uri="{FF2B5EF4-FFF2-40B4-BE49-F238E27FC236}">
                      <a16:creationId xmlns="" xmlns:a16="http://schemas.microsoft.com/office/drawing/2014/main" id="{2184CCBC-69F5-4A15-8C36-08FC55C9DE41}"/>
                    </a:ext>
                  </a:extLst>
                </p:cNvPr>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2" name="AutoShape 10">
                  <a:extLst>
                    <a:ext uri="{FF2B5EF4-FFF2-40B4-BE49-F238E27FC236}">
                      <a16:creationId xmlns="" xmlns:a16="http://schemas.microsoft.com/office/drawing/2014/main" id="{871478D7-05C4-458E-A657-35A114A90A01}"/>
                    </a:ext>
                  </a:extLst>
                </p:cNvPr>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3" name="AutoShape 11">
                  <a:extLst>
                    <a:ext uri="{FF2B5EF4-FFF2-40B4-BE49-F238E27FC236}">
                      <a16:creationId xmlns="" xmlns:a16="http://schemas.microsoft.com/office/drawing/2014/main" id="{B3AAE944-E8E1-41CD-B03D-441FB9051553}"/>
                    </a:ext>
                  </a:extLst>
                </p:cNvPr>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4" name="AutoShape 12">
                  <a:extLst>
                    <a:ext uri="{FF2B5EF4-FFF2-40B4-BE49-F238E27FC236}">
                      <a16:creationId xmlns="" xmlns:a16="http://schemas.microsoft.com/office/drawing/2014/main" id="{1B86ABC6-B561-47F6-9B3F-E97C83336D65}"/>
                    </a:ext>
                  </a:extLst>
                </p:cNvPr>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5" name="AutoShape 13">
                  <a:extLst>
                    <a:ext uri="{FF2B5EF4-FFF2-40B4-BE49-F238E27FC236}">
                      <a16:creationId xmlns="" xmlns:a16="http://schemas.microsoft.com/office/drawing/2014/main" id="{47746C49-3347-400B-81FE-A4E09A4C1C90}"/>
                    </a:ext>
                  </a:extLst>
                </p:cNvPr>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6" name="AutoShape 14">
                  <a:extLst>
                    <a:ext uri="{FF2B5EF4-FFF2-40B4-BE49-F238E27FC236}">
                      <a16:creationId xmlns="" xmlns:a16="http://schemas.microsoft.com/office/drawing/2014/main" id="{4BA1223E-044C-4732-AEE9-4A8EE745EDB6}"/>
                    </a:ext>
                  </a:extLst>
                </p:cNvPr>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67" name="AutoShape 15">
                  <a:extLst>
                    <a:ext uri="{FF2B5EF4-FFF2-40B4-BE49-F238E27FC236}">
                      <a16:creationId xmlns="" xmlns:a16="http://schemas.microsoft.com/office/drawing/2014/main" id="{40D16FAA-29A5-4101-8D0B-F94D640EB1D7}"/>
                    </a:ext>
                  </a:extLst>
                </p:cNvPr>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154" name="组合 153">
              <a:extLst>
                <a:ext uri="{FF2B5EF4-FFF2-40B4-BE49-F238E27FC236}">
                  <a16:creationId xmlns="" xmlns:a16="http://schemas.microsoft.com/office/drawing/2014/main" id="{D97EB55D-D1AD-4E5E-BEE7-CA05C00172BD}"/>
                </a:ext>
              </a:extLst>
            </p:cNvPr>
            <p:cNvGrpSpPr/>
            <p:nvPr/>
          </p:nvGrpSpPr>
          <p:grpSpPr>
            <a:xfrm>
              <a:off x="1412314" y="1383077"/>
              <a:ext cx="2781313" cy="575566"/>
              <a:chOff x="1412314" y="1383077"/>
              <a:chExt cx="2781313" cy="575566"/>
            </a:xfrm>
          </p:grpSpPr>
          <p:sp>
            <p:nvSpPr>
              <p:cNvPr id="155" name="TextBox 150">
                <a:extLst>
                  <a:ext uri="{FF2B5EF4-FFF2-40B4-BE49-F238E27FC236}">
                    <a16:creationId xmlns="" xmlns:a16="http://schemas.microsoft.com/office/drawing/2014/main" id="{106CA4D4-E5DF-4C96-8F5F-39C9A7B2F000}"/>
                  </a:ext>
                </a:extLst>
              </p:cNvPr>
              <p:cNvSpPr txBox="1"/>
              <p:nvPr/>
            </p:nvSpPr>
            <p:spPr>
              <a:xfrm>
                <a:off x="1412315" y="1383077"/>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专利数据信息服务系统</a:t>
                </a:r>
              </a:p>
            </p:txBody>
          </p:sp>
          <p:sp>
            <p:nvSpPr>
              <p:cNvPr id="156" name="TextBox 151">
                <a:extLst>
                  <a:ext uri="{FF2B5EF4-FFF2-40B4-BE49-F238E27FC236}">
                    <a16:creationId xmlns="" xmlns:a16="http://schemas.microsoft.com/office/drawing/2014/main" id="{9A5FC181-2FF6-44D8-B79B-AE0A3D84C488}"/>
                  </a:ext>
                </a:extLst>
              </p:cNvPr>
              <p:cNvSpPr txBox="1"/>
              <p:nvPr/>
            </p:nvSpPr>
            <p:spPr>
              <a:xfrm>
                <a:off x="1412314" y="1681644"/>
                <a:ext cx="2781313" cy="276999"/>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知识产权管理、专题数据库系统</a:t>
                </a:r>
              </a:p>
            </p:txBody>
          </p:sp>
        </p:grpSp>
      </p:grpSp>
    </p:spTree>
    <p:custDataLst>
      <p:tags r:id="rId1"/>
    </p:custDataLst>
    <p:extLst>
      <p:ext uri="{BB962C8B-B14F-4D97-AF65-F5344CB8AC3E}">
        <p14:creationId xmlns:p14="http://schemas.microsoft.com/office/powerpoint/2010/main" val="161616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up)">
                                      <p:cBhvr>
                                        <p:cTn id="7"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87">
            <a:extLst>
              <a:ext uri="{FF2B5EF4-FFF2-40B4-BE49-F238E27FC236}">
                <a16:creationId xmlns="" xmlns:a16="http://schemas.microsoft.com/office/drawing/2014/main" id="{B375D69E-2AB5-4580-838B-9EE11F51E932}"/>
              </a:ext>
            </a:extLst>
          </p:cNvPr>
          <p:cNvSpPr/>
          <p:nvPr/>
        </p:nvSpPr>
        <p:spPr>
          <a:xfrm>
            <a:off x="563053" y="3914474"/>
            <a:ext cx="3739052" cy="94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涉外知产服务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220901" y="158901"/>
              <a:ext cx="2900153"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不开“盲盒”</a:t>
              </a:r>
            </a:p>
          </p:txBody>
        </p:sp>
      </p:grpSp>
      <p:grpSp>
        <p:nvGrpSpPr>
          <p:cNvPr id="10" name="组合 9">
            <a:extLst>
              <a:ext uri="{FF2B5EF4-FFF2-40B4-BE49-F238E27FC236}">
                <a16:creationId xmlns="" xmlns:a16="http://schemas.microsoft.com/office/drawing/2014/main" id="{FAAF00CA-EB9F-4B39-BC1D-3C544E9AA79C}"/>
              </a:ext>
            </a:extLst>
          </p:cNvPr>
          <p:cNvGrpSpPr/>
          <p:nvPr/>
        </p:nvGrpSpPr>
        <p:grpSpPr>
          <a:xfrm>
            <a:off x="655060" y="2260905"/>
            <a:ext cx="3606134" cy="760232"/>
            <a:chOff x="655060" y="2260905"/>
            <a:chExt cx="3606134" cy="760232"/>
          </a:xfrm>
        </p:grpSpPr>
        <p:grpSp>
          <p:nvGrpSpPr>
            <p:cNvPr id="82" name="Group 62">
              <a:extLst>
                <a:ext uri="{FF2B5EF4-FFF2-40B4-BE49-F238E27FC236}">
                  <a16:creationId xmlns="" xmlns:a16="http://schemas.microsoft.com/office/drawing/2014/main" id="{51C39CC5-25F3-45AD-B29B-95AD85B7D08C}"/>
                </a:ext>
              </a:extLst>
            </p:cNvPr>
            <p:cNvGrpSpPr/>
            <p:nvPr/>
          </p:nvGrpSpPr>
          <p:grpSpPr>
            <a:xfrm>
              <a:off x="655060" y="2270851"/>
              <a:ext cx="623455" cy="623455"/>
              <a:chOff x="6518563" y="2750124"/>
              <a:chExt cx="831273" cy="831273"/>
            </a:xfrm>
          </p:grpSpPr>
          <p:sp>
            <p:nvSpPr>
              <p:cNvPr id="83" name="Rounded Rectangle 13">
                <a:extLst>
                  <a:ext uri="{FF2B5EF4-FFF2-40B4-BE49-F238E27FC236}">
                    <a16:creationId xmlns="" xmlns:a16="http://schemas.microsoft.com/office/drawing/2014/main" id="{C0DBAC24-6BD5-4ACF-8CB3-2830733A96CE}"/>
                  </a:ext>
                </a:extLst>
              </p:cNvPr>
              <p:cNvSpPr/>
              <p:nvPr/>
            </p:nvSpPr>
            <p:spPr>
              <a:xfrm>
                <a:off x="6518563" y="2750124"/>
                <a:ext cx="831273" cy="8312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84" name="Group 29">
                <a:extLst>
                  <a:ext uri="{FF2B5EF4-FFF2-40B4-BE49-F238E27FC236}">
                    <a16:creationId xmlns="" xmlns:a16="http://schemas.microsoft.com/office/drawing/2014/main" id="{DEDA0DE1-D04B-4BA7-BA62-29DF69AD849C}"/>
                  </a:ext>
                </a:extLst>
              </p:cNvPr>
              <p:cNvGrpSpPr/>
              <p:nvPr/>
            </p:nvGrpSpPr>
            <p:grpSpPr>
              <a:xfrm>
                <a:off x="6772671" y="2933191"/>
                <a:ext cx="319088" cy="465138"/>
                <a:chOff x="5441157" y="4440238"/>
                <a:chExt cx="319088" cy="465138"/>
              </a:xfrm>
              <a:solidFill>
                <a:schemeClr val="bg2"/>
              </a:solidFill>
            </p:grpSpPr>
            <p:sp>
              <p:nvSpPr>
                <p:cNvPr id="85" name="AutoShape 97">
                  <a:extLst>
                    <a:ext uri="{FF2B5EF4-FFF2-40B4-BE49-F238E27FC236}">
                      <a16:creationId xmlns="" xmlns:a16="http://schemas.microsoft.com/office/drawing/2014/main" id="{1D636ACE-D4FC-4C84-986B-8A8CE68DE37B}"/>
                    </a:ext>
                  </a:extLst>
                </p:cNvPr>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6" name="AutoShape 98">
                  <a:extLst>
                    <a:ext uri="{FF2B5EF4-FFF2-40B4-BE49-F238E27FC236}">
                      <a16:creationId xmlns="" xmlns:a16="http://schemas.microsoft.com/office/drawing/2014/main" id="{AF0ABDEE-737D-4722-8216-3982B4CF1194}"/>
                    </a:ext>
                  </a:extLst>
                </p:cNvPr>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7" name="AutoShape 99">
                  <a:extLst>
                    <a:ext uri="{FF2B5EF4-FFF2-40B4-BE49-F238E27FC236}">
                      <a16:creationId xmlns="" xmlns:a16="http://schemas.microsoft.com/office/drawing/2014/main" id="{032D9B3F-089B-476F-BBF3-EA6851970977}"/>
                    </a:ext>
                  </a:extLst>
                </p:cNvPr>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8" name="组合 7">
              <a:extLst>
                <a:ext uri="{FF2B5EF4-FFF2-40B4-BE49-F238E27FC236}">
                  <a16:creationId xmlns="" xmlns:a16="http://schemas.microsoft.com/office/drawing/2014/main" id="{06A75914-B6B2-4A3A-AA5B-AE7EDC8975E0}"/>
                </a:ext>
              </a:extLst>
            </p:cNvPr>
            <p:cNvGrpSpPr/>
            <p:nvPr/>
          </p:nvGrpSpPr>
          <p:grpSpPr>
            <a:xfrm>
              <a:off x="1412314" y="2260905"/>
              <a:ext cx="2848880" cy="760232"/>
              <a:chOff x="1412314" y="2260905"/>
              <a:chExt cx="2848880" cy="760232"/>
            </a:xfrm>
          </p:grpSpPr>
          <p:sp>
            <p:nvSpPr>
              <p:cNvPr id="103" name="TextBox 152">
                <a:extLst>
                  <a:ext uri="{FF2B5EF4-FFF2-40B4-BE49-F238E27FC236}">
                    <a16:creationId xmlns="" xmlns:a16="http://schemas.microsoft.com/office/drawing/2014/main" id="{DC56802C-DCC1-4A49-8747-A222D6F882BA}"/>
                  </a:ext>
                </a:extLst>
              </p:cNvPr>
              <p:cNvSpPr txBox="1"/>
              <p:nvPr/>
            </p:nvSpPr>
            <p:spPr>
              <a:xfrm>
                <a:off x="1412315" y="2260905"/>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专利代理服务</a:t>
                </a:r>
              </a:p>
            </p:txBody>
          </p:sp>
          <p:sp>
            <p:nvSpPr>
              <p:cNvPr id="104" name="TextBox 153">
                <a:extLst>
                  <a:ext uri="{FF2B5EF4-FFF2-40B4-BE49-F238E27FC236}">
                    <a16:creationId xmlns="" xmlns:a16="http://schemas.microsoft.com/office/drawing/2014/main" id="{25BD36C2-09A9-4259-9837-44005F78FCF0}"/>
                  </a:ext>
                </a:extLst>
              </p:cNvPr>
              <p:cNvSpPr txBox="1"/>
              <p:nvPr/>
            </p:nvSpPr>
            <p:spPr>
              <a:xfrm>
                <a:off x="1412314" y="2559472"/>
                <a:ext cx="2848880"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检索、申请、审查意见答复、复审、无效、年费代缴、导航、布局、托管等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 xmlns:a16="http://schemas.microsoft.com/office/drawing/2014/main" id="{C332474B-8D21-433C-9C5D-866C85558685}"/>
              </a:ext>
            </a:extLst>
          </p:cNvPr>
          <p:cNvGrpSpPr/>
          <p:nvPr/>
        </p:nvGrpSpPr>
        <p:grpSpPr>
          <a:xfrm>
            <a:off x="664286" y="3104434"/>
            <a:ext cx="3551913" cy="760232"/>
            <a:chOff x="664286" y="3104434"/>
            <a:chExt cx="3551913" cy="760232"/>
          </a:xfrm>
        </p:grpSpPr>
        <p:grpSp>
          <p:nvGrpSpPr>
            <p:cNvPr id="109" name="Group 59">
              <a:extLst>
                <a:ext uri="{FF2B5EF4-FFF2-40B4-BE49-F238E27FC236}">
                  <a16:creationId xmlns="" xmlns:a16="http://schemas.microsoft.com/office/drawing/2014/main" id="{5C67588B-4415-4E27-AE93-92E65B478346}"/>
                </a:ext>
              </a:extLst>
            </p:cNvPr>
            <p:cNvGrpSpPr/>
            <p:nvPr/>
          </p:nvGrpSpPr>
          <p:grpSpPr>
            <a:xfrm>
              <a:off x="664286" y="3142805"/>
              <a:ext cx="623455" cy="623455"/>
              <a:chOff x="4842163" y="3920833"/>
              <a:chExt cx="831273" cy="831273"/>
            </a:xfrm>
          </p:grpSpPr>
          <p:sp>
            <p:nvSpPr>
              <p:cNvPr id="110" name="Rounded Rectangle 7">
                <a:extLst>
                  <a:ext uri="{FF2B5EF4-FFF2-40B4-BE49-F238E27FC236}">
                    <a16:creationId xmlns="" xmlns:a16="http://schemas.microsoft.com/office/drawing/2014/main" id="{E25D46A8-F3ED-420A-B345-DBCEA53D99DD}"/>
                  </a:ext>
                </a:extLst>
              </p:cNvPr>
              <p:cNvSpPr/>
              <p:nvPr/>
            </p:nvSpPr>
            <p:spPr>
              <a:xfrm>
                <a:off x="4842163" y="3920833"/>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11" name="Group 39">
                <a:extLst>
                  <a:ext uri="{FF2B5EF4-FFF2-40B4-BE49-F238E27FC236}">
                    <a16:creationId xmlns="" xmlns:a16="http://schemas.microsoft.com/office/drawing/2014/main" id="{B9D88295-65F7-4915-83B8-C975AE289F65}"/>
                  </a:ext>
                </a:extLst>
              </p:cNvPr>
              <p:cNvGrpSpPr/>
              <p:nvPr/>
            </p:nvGrpSpPr>
            <p:grpSpPr>
              <a:xfrm>
                <a:off x="5027504" y="4104297"/>
                <a:ext cx="464344" cy="464344"/>
                <a:chOff x="3510757" y="2582069"/>
                <a:chExt cx="464344" cy="464344"/>
              </a:xfrm>
              <a:solidFill>
                <a:schemeClr val="bg2"/>
              </a:solidFill>
            </p:grpSpPr>
            <p:sp>
              <p:nvSpPr>
                <p:cNvPr id="112" name="AutoShape 126">
                  <a:extLst>
                    <a:ext uri="{FF2B5EF4-FFF2-40B4-BE49-F238E27FC236}">
                      <a16:creationId xmlns="" xmlns:a16="http://schemas.microsoft.com/office/drawing/2014/main" id="{7476490F-E60F-4DE3-B25E-1512E3F81C08}"/>
                    </a:ext>
                  </a:extLst>
                </p:cNvPr>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3" name="AutoShape 127">
                  <a:extLst>
                    <a:ext uri="{FF2B5EF4-FFF2-40B4-BE49-F238E27FC236}">
                      <a16:creationId xmlns="" xmlns:a16="http://schemas.microsoft.com/office/drawing/2014/main" id="{1D5516CE-F493-4D97-B558-93D6209F7EFB}"/>
                    </a:ext>
                  </a:extLst>
                </p:cNvPr>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0" y="0"/>
                      </a:moveTo>
                      <a:cubicBezTo>
                        <a:pt x="9025" y="0"/>
                        <a:pt x="0" y="9025"/>
                        <a:pt x="0" y="20170"/>
                      </a:cubicBezTo>
                      <a:cubicBezTo>
                        <a:pt x="0" y="20954"/>
                        <a:pt x="644" y="21600"/>
                        <a:pt x="1440" y="21600"/>
                      </a:cubicBezTo>
                      <a:cubicBezTo>
                        <a:pt x="2235" y="21600"/>
                        <a:pt x="2880" y="20954"/>
                        <a:pt x="2880" y="20170"/>
                      </a:cubicBezTo>
                      <a:cubicBezTo>
                        <a:pt x="2880" y="10618"/>
                        <a:pt x="10617" y="2880"/>
                        <a:pt x="20170" y="2880"/>
                      </a:cubicBezTo>
                      <a:cubicBezTo>
                        <a:pt x="20955" y="2880"/>
                        <a:pt x="21599" y="2234"/>
                        <a:pt x="21599" y="1440"/>
                      </a:cubicBezTo>
                      <a:cubicBezTo>
                        <a:pt x="21599" y="645"/>
                        <a:pt x="20955" y="0"/>
                        <a:pt x="2017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 name="组合 6">
              <a:extLst>
                <a:ext uri="{FF2B5EF4-FFF2-40B4-BE49-F238E27FC236}">
                  <a16:creationId xmlns="" xmlns:a16="http://schemas.microsoft.com/office/drawing/2014/main" id="{4BD74BE4-FC2D-486E-8EA9-C2B05D525AEC}"/>
                </a:ext>
              </a:extLst>
            </p:cNvPr>
            <p:cNvGrpSpPr/>
            <p:nvPr/>
          </p:nvGrpSpPr>
          <p:grpSpPr>
            <a:xfrm>
              <a:off x="1412314" y="3104434"/>
              <a:ext cx="2803885" cy="760232"/>
              <a:chOff x="1412314" y="3104434"/>
              <a:chExt cx="2803885" cy="760232"/>
            </a:xfrm>
          </p:grpSpPr>
          <p:sp>
            <p:nvSpPr>
              <p:cNvPr id="105" name="TextBox 154">
                <a:extLst>
                  <a:ext uri="{FF2B5EF4-FFF2-40B4-BE49-F238E27FC236}">
                    <a16:creationId xmlns="" xmlns:a16="http://schemas.microsoft.com/office/drawing/2014/main" id="{0A02EC27-1076-46F4-A8DF-A39D89DACC17}"/>
                  </a:ext>
                </a:extLst>
              </p:cNvPr>
              <p:cNvSpPr txBox="1"/>
              <p:nvPr/>
            </p:nvSpPr>
            <p:spPr>
              <a:xfrm>
                <a:off x="1412315" y="3104434"/>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商标代理服务</a:t>
                </a:r>
              </a:p>
            </p:txBody>
          </p:sp>
          <p:sp>
            <p:nvSpPr>
              <p:cNvPr id="106" name="TextBox 155">
                <a:extLst>
                  <a:ext uri="{FF2B5EF4-FFF2-40B4-BE49-F238E27FC236}">
                    <a16:creationId xmlns="" xmlns:a16="http://schemas.microsoft.com/office/drawing/2014/main" id="{C173B2AD-591B-4C56-BC79-68113CDB0325}"/>
                  </a:ext>
                </a:extLst>
              </p:cNvPr>
              <p:cNvSpPr txBox="1"/>
              <p:nvPr/>
            </p:nvSpPr>
            <p:spPr>
              <a:xfrm>
                <a:off x="1412314" y="3403001"/>
                <a:ext cx="2803885"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检索、申请、异议、驳回复审、无效宣告、续展、布局、年度托管等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 xmlns:a16="http://schemas.microsoft.com/office/drawing/2014/main" id="{825B2326-A23B-4BBC-951A-CEDD818A9FD2}"/>
              </a:ext>
            </a:extLst>
          </p:cNvPr>
          <p:cNvGrpSpPr/>
          <p:nvPr/>
        </p:nvGrpSpPr>
        <p:grpSpPr>
          <a:xfrm>
            <a:off x="655060" y="4020655"/>
            <a:ext cx="3538567" cy="760232"/>
            <a:chOff x="655060" y="4020655"/>
            <a:chExt cx="3538567" cy="760232"/>
          </a:xfrm>
        </p:grpSpPr>
        <p:grpSp>
          <p:nvGrpSpPr>
            <p:cNvPr id="91" name="Group 64">
              <a:extLst>
                <a:ext uri="{FF2B5EF4-FFF2-40B4-BE49-F238E27FC236}">
                  <a16:creationId xmlns="" xmlns:a16="http://schemas.microsoft.com/office/drawing/2014/main" id="{57860D49-AC08-4BD4-8EAB-55CD445B4CC8}"/>
                </a:ext>
              </a:extLst>
            </p:cNvPr>
            <p:cNvGrpSpPr/>
            <p:nvPr/>
          </p:nvGrpSpPr>
          <p:grpSpPr>
            <a:xfrm>
              <a:off x="655060" y="4026915"/>
              <a:ext cx="623455" cy="623455"/>
              <a:chOff x="6518563" y="5091542"/>
              <a:chExt cx="831273" cy="831273"/>
            </a:xfrm>
          </p:grpSpPr>
          <p:sp>
            <p:nvSpPr>
              <p:cNvPr id="92" name="Rounded Rectangle 15">
                <a:extLst>
                  <a:ext uri="{FF2B5EF4-FFF2-40B4-BE49-F238E27FC236}">
                    <a16:creationId xmlns="" xmlns:a16="http://schemas.microsoft.com/office/drawing/2014/main" id="{F92191AC-6CD2-449E-83C6-2CB85C85526E}"/>
                  </a:ext>
                </a:extLst>
              </p:cNvPr>
              <p:cNvSpPr/>
              <p:nvPr/>
            </p:nvSpPr>
            <p:spPr>
              <a:xfrm>
                <a:off x="6518563" y="5091542"/>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3" name="Group 46">
                <a:extLst>
                  <a:ext uri="{FF2B5EF4-FFF2-40B4-BE49-F238E27FC236}">
                    <a16:creationId xmlns="" xmlns:a16="http://schemas.microsoft.com/office/drawing/2014/main" id="{626C5DC3-1B5B-4162-B945-19208E301806}"/>
                  </a:ext>
                </a:extLst>
              </p:cNvPr>
              <p:cNvGrpSpPr/>
              <p:nvPr/>
            </p:nvGrpSpPr>
            <p:grpSpPr>
              <a:xfrm>
                <a:off x="6700043" y="5325806"/>
                <a:ext cx="464344" cy="362744"/>
                <a:chOff x="2581275" y="1710532"/>
                <a:chExt cx="464344" cy="362744"/>
              </a:xfrm>
              <a:solidFill>
                <a:schemeClr val="bg2"/>
              </a:solidFill>
            </p:grpSpPr>
            <p:sp>
              <p:nvSpPr>
                <p:cNvPr id="94" name="AutoShape 140">
                  <a:extLst>
                    <a:ext uri="{FF2B5EF4-FFF2-40B4-BE49-F238E27FC236}">
                      <a16:creationId xmlns="" xmlns:a16="http://schemas.microsoft.com/office/drawing/2014/main" id="{F41202EE-5653-4C94-844E-0FAF926EC75D}"/>
                    </a:ext>
                  </a:extLst>
                </p:cNvPr>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78" y="8008"/>
                        <a:pt x="2017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5" name="AutoShape 141">
                  <a:extLst>
                    <a:ext uri="{FF2B5EF4-FFF2-40B4-BE49-F238E27FC236}">
                      <a16:creationId xmlns="" xmlns:a16="http://schemas.microsoft.com/office/drawing/2014/main" id="{878C73D4-77F6-44ED-9616-718F31B24973}"/>
                    </a:ext>
                  </a:extLst>
                </p:cNvPr>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6" name="AutoShape 142">
                  <a:extLst>
                    <a:ext uri="{FF2B5EF4-FFF2-40B4-BE49-F238E27FC236}">
                      <a16:creationId xmlns="" xmlns:a16="http://schemas.microsoft.com/office/drawing/2014/main" id="{FCDC603C-0DE7-4B95-BED2-41208B806C96}"/>
                    </a:ext>
                  </a:extLst>
                </p:cNvPr>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7" name="AutoShape 143">
                  <a:extLst>
                    <a:ext uri="{FF2B5EF4-FFF2-40B4-BE49-F238E27FC236}">
                      <a16:creationId xmlns="" xmlns:a16="http://schemas.microsoft.com/office/drawing/2014/main" id="{90815FBB-266D-4570-BC75-0984250F6909}"/>
                    </a:ext>
                  </a:extLst>
                </p:cNvPr>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8" name="AutoShape 144">
                  <a:extLst>
                    <a:ext uri="{FF2B5EF4-FFF2-40B4-BE49-F238E27FC236}">
                      <a16:creationId xmlns="" xmlns:a16="http://schemas.microsoft.com/office/drawing/2014/main" id="{E1B811C5-51B5-4EA6-AD4F-C1B6B2AE7062}"/>
                    </a:ext>
                  </a:extLst>
                </p:cNvPr>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9" name="AutoShape 145">
                  <a:extLst>
                    <a:ext uri="{FF2B5EF4-FFF2-40B4-BE49-F238E27FC236}">
                      <a16:creationId xmlns="" xmlns:a16="http://schemas.microsoft.com/office/drawing/2014/main" id="{DC89C639-8CEE-44C6-BE38-BD3F8C36B3E4}"/>
                    </a:ext>
                  </a:extLst>
                </p:cNvPr>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0" name="AutoShape 146">
                  <a:extLst>
                    <a:ext uri="{FF2B5EF4-FFF2-40B4-BE49-F238E27FC236}">
                      <a16:creationId xmlns="" xmlns:a16="http://schemas.microsoft.com/office/drawing/2014/main" id="{0CF74160-DEE7-4FAD-B5BF-A949D29909D7}"/>
                    </a:ext>
                  </a:extLst>
                </p:cNvPr>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6" name="组合 5">
              <a:extLst>
                <a:ext uri="{FF2B5EF4-FFF2-40B4-BE49-F238E27FC236}">
                  <a16:creationId xmlns="" xmlns:a16="http://schemas.microsoft.com/office/drawing/2014/main" id="{4E5E7BE1-41DA-495A-99F7-5C8A96ADB1C0}"/>
                </a:ext>
              </a:extLst>
            </p:cNvPr>
            <p:cNvGrpSpPr/>
            <p:nvPr/>
          </p:nvGrpSpPr>
          <p:grpSpPr>
            <a:xfrm>
              <a:off x="1412315" y="4020655"/>
              <a:ext cx="2781312" cy="760232"/>
              <a:chOff x="1412315" y="4020655"/>
              <a:chExt cx="2781312" cy="760232"/>
            </a:xfrm>
          </p:grpSpPr>
          <p:sp>
            <p:nvSpPr>
              <p:cNvPr id="107" name="TextBox 158">
                <a:extLst>
                  <a:ext uri="{FF2B5EF4-FFF2-40B4-BE49-F238E27FC236}">
                    <a16:creationId xmlns="" xmlns:a16="http://schemas.microsoft.com/office/drawing/2014/main" id="{23349882-AE9D-4A5F-BFEC-41A099492829}"/>
                  </a:ext>
                </a:extLst>
              </p:cNvPr>
              <p:cNvSpPr txBox="1"/>
              <p:nvPr/>
            </p:nvSpPr>
            <p:spPr>
              <a:xfrm>
                <a:off x="1412315" y="4020655"/>
                <a:ext cx="2492990"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国际知识产权代理服务</a:t>
                </a:r>
              </a:p>
            </p:txBody>
          </p:sp>
          <p:sp>
            <p:nvSpPr>
              <p:cNvPr id="108" name="TextBox 159">
                <a:extLst>
                  <a:ext uri="{FF2B5EF4-FFF2-40B4-BE49-F238E27FC236}">
                    <a16:creationId xmlns="" xmlns:a16="http://schemas.microsoft.com/office/drawing/2014/main" id="{F4089F2F-887B-41D8-A502-3A832AAEF41B}"/>
                  </a:ext>
                </a:extLst>
              </p:cNvPr>
              <p:cNvSpPr txBox="1"/>
              <p:nvPr/>
            </p:nvSpPr>
            <p:spPr>
              <a:xfrm>
                <a:off x="1412315" y="4319222"/>
                <a:ext cx="2781312"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美、欧、日、韩、英、澳、东南亚等世界多数国家的专利、商标申请代理</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grpSp>
        <p:nvGrpSpPr>
          <p:cNvPr id="13" name="组合 12">
            <a:extLst>
              <a:ext uri="{FF2B5EF4-FFF2-40B4-BE49-F238E27FC236}">
                <a16:creationId xmlns="" xmlns:a16="http://schemas.microsoft.com/office/drawing/2014/main" id="{1D9210FA-41AB-473D-BA25-3177F702F9AE}"/>
              </a:ext>
            </a:extLst>
          </p:cNvPr>
          <p:cNvGrpSpPr/>
          <p:nvPr/>
        </p:nvGrpSpPr>
        <p:grpSpPr>
          <a:xfrm>
            <a:off x="653570" y="4898869"/>
            <a:ext cx="3607623" cy="767329"/>
            <a:chOff x="653570" y="4898869"/>
            <a:chExt cx="3607623" cy="767329"/>
          </a:xfrm>
        </p:grpSpPr>
        <p:grpSp>
          <p:nvGrpSpPr>
            <p:cNvPr id="129" name="Group 60">
              <a:extLst>
                <a:ext uri="{FF2B5EF4-FFF2-40B4-BE49-F238E27FC236}">
                  <a16:creationId xmlns="" xmlns:a16="http://schemas.microsoft.com/office/drawing/2014/main" id="{66AD9EFA-1D04-4F9B-8237-AFF54D45CE95}"/>
                </a:ext>
              </a:extLst>
            </p:cNvPr>
            <p:cNvGrpSpPr/>
            <p:nvPr/>
          </p:nvGrpSpPr>
          <p:grpSpPr>
            <a:xfrm>
              <a:off x="653570" y="4898869"/>
              <a:ext cx="623455" cy="623455"/>
              <a:chOff x="4842163" y="5091542"/>
              <a:chExt cx="831273" cy="831273"/>
            </a:xfrm>
          </p:grpSpPr>
          <p:sp>
            <p:nvSpPr>
              <p:cNvPr id="130" name="Rounded Rectangle 8">
                <a:extLst>
                  <a:ext uri="{FF2B5EF4-FFF2-40B4-BE49-F238E27FC236}">
                    <a16:creationId xmlns="" xmlns:a16="http://schemas.microsoft.com/office/drawing/2014/main" id="{13165CF6-BE5F-42C9-BBB5-12C23B3A686B}"/>
                  </a:ext>
                </a:extLst>
              </p:cNvPr>
              <p:cNvSpPr/>
              <p:nvPr/>
            </p:nvSpPr>
            <p:spPr>
              <a:xfrm>
                <a:off x="4842163" y="5091542"/>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31" name="Group 36">
                <a:extLst>
                  <a:ext uri="{FF2B5EF4-FFF2-40B4-BE49-F238E27FC236}">
                    <a16:creationId xmlns="" xmlns:a16="http://schemas.microsoft.com/office/drawing/2014/main" id="{59DCE182-6DEE-4851-8885-648ED2E74AF2}"/>
                  </a:ext>
                </a:extLst>
              </p:cNvPr>
              <p:cNvGrpSpPr/>
              <p:nvPr/>
            </p:nvGrpSpPr>
            <p:grpSpPr>
              <a:xfrm>
                <a:off x="5092989" y="5267862"/>
                <a:ext cx="319088" cy="465138"/>
                <a:chOff x="3582988" y="3510757"/>
                <a:chExt cx="319088" cy="465138"/>
              </a:xfrm>
              <a:solidFill>
                <a:schemeClr val="bg2"/>
              </a:solidFill>
            </p:grpSpPr>
            <p:sp>
              <p:nvSpPr>
                <p:cNvPr id="132" name="AutoShape 113">
                  <a:extLst>
                    <a:ext uri="{FF2B5EF4-FFF2-40B4-BE49-F238E27FC236}">
                      <a16:creationId xmlns="" xmlns:a16="http://schemas.microsoft.com/office/drawing/2014/main" id="{FF071531-1BE8-48D2-97FC-379D68B13F71}"/>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7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3" name="AutoShape 114">
                  <a:extLst>
                    <a:ext uri="{FF2B5EF4-FFF2-40B4-BE49-F238E27FC236}">
                      <a16:creationId xmlns="" xmlns:a16="http://schemas.microsoft.com/office/drawing/2014/main" id="{984FD3B7-22BC-44F2-B846-CB7B5AF5A2EA}"/>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5" name="组合 4">
              <a:extLst>
                <a:ext uri="{FF2B5EF4-FFF2-40B4-BE49-F238E27FC236}">
                  <a16:creationId xmlns="" xmlns:a16="http://schemas.microsoft.com/office/drawing/2014/main" id="{F01E0576-96B8-45F3-B1B6-37C386EDECD4}"/>
                </a:ext>
              </a:extLst>
            </p:cNvPr>
            <p:cNvGrpSpPr/>
            <p:nvPr/>
          </p:nvGrpSpPr>
          <p:grpSpPr>
            <a:xfrm>
              <a:off x="1414536" y="4905966"/>
              <a:ext cx="2846657" cy="760232"/>
              <a:chOff x="1414536" y="4905966"/>
              <a:chExt cx="2846657" cy="760232"/>
            </a:xfrm>
          </p:grpSpPr>
          <p:sp>
            <p:nvSpPr>
              <p:cNvPr id="127" name="TextBox 158">
                <a:extLst>
                  <a:ext uri="{FF2B5EF4-FFF2-40B4-BE49-F238E27FC236}">
                    <a16:creationId xmlns="" xmlns:a16="http://schemas.microsoft.com/office/drawing/2014/main" id="{3BCD30EB-1768-4E3D-B4C7-C0C4506BE8B2}"/>
                  </a:ext>
                </a:extLst>
              </p:cNvPr>
              <p:cNvSpPr txBox="1"/>
              <p:nvPr/>
            </p:nvSpPr>
            <p:spPr>
              <a:xfrm>
                <a:off x="1414537" y="4905966"/>
                <a:ext cx="1107996"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外脑服务</a:t>
                </a:r>
              </a:p>
            </p:txBody>
          </p:sp>
          <p:sp>
            <p:nvSpPr>
              <p:cNvPr id="128" name="TextBox 159">
                <a:extLst>
                  <a:ext uri="{FF2B5EF4-FFF2-40B4-BE49-F238E27FC236}">
                    <a16:creationId xmlns="" xmlns:a16="http://schemas.microsoft.com/office/drawing/2014/main" id="{6FE056C6-B628-4565-904C-FA644F9FD8F8}"/>
                  </a:ext>
                </a:extLst>
              </p:cNvPr>
              <p:cNvSpPr txBox="1"/>
              <p:nvPr/>
            </p:nvSpPr>
            <p:spPr>
              <a:xfrm>
                <a:off x="1414536" y="5204533"/>
                <a:ext cx="2846657"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为您的需求提供伴随服务，节省招聘专业人员的费用</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cxnSp>
        <p:nvCxnSpPr>
          <p:cNvPr id="134" name="Straight Connector 5">
            <a:extLst>
              <a:ext uri="{FF2B5EF4-FFF2-40B4-BE49-F238E27FC236}">
                <a16:creationId xmlns="" xmlns:a16="http://schemas.microsoft.com/office/drawing/2014/main" id="{DEFAB472-9628-4551-BDA6-512646D686CE}"/>
              </a:ext>
            </a:extLst>
          </p:cNvPr>
          <p:cNvCxnSpPr>
            <a:cxnSpLocks/>
          </p:cNvCxnSpPr>
          <p:nvPr/>
        </p:nvCxnSpPr>
        <p:spPr>
          <a:xfrm>
            <a:off x="4477406" y="1166666"/>
            <a:ext cx="0" cy="461420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 name="图片 13">
            <a:extLst>
              <a:ext uri="{FF2B5EF4-FFF2-40B4-BE49-F238E27FC236}">
                <a16:creationId xmlns="" xmlns:a16="http://schemas.microsoft.com/office/drawing/2014/main" id="{B478CB69-40AC-4D16-AFCA-F8BE8417933E}"/>
              </a:ext>
            </a:extLst>
          </p:cNvPr>
          <p:cNvPicPr>
            <a:picLocks noChangeAspect="1"/>
          </p:cNvPicPr>
          <p:nvPr/>
        </p:nvPicPr>
        <p:blipFill>
          <a:blip r:embed="rId9">
            <a:alphaModFix amt="5000"/>
          </a:blip>
          <a:stretch>
            <a:fillRect/>
          </a:stretch>
        </p:blipFill>
        <p:spPr>
          <a:xfrm>
            <a:off x="4667728" y="1992226"/>
            <a:ext cx="6869212" cy="3685486"/>
          </a:xfrm>
          <a:prstGeom prst="rect">
            <a:avLst/>
          </a:prstGeom>
        </p:spPr>
      </p:pic>
      <p:sp>
        <p:nvSpPr>
          <p:cNvPr id="163" name="TextBox 150">
            <a:extLst>
              <a:ext uri="{FF2B5EF4-FFF2-40B4-BE49-F238E27FC236}">
                <a16:creationId xmlns="" xmlns:a16="http://schemas.microsoft.com/office/drawing/2014/main" id="{7C2D833B-BF0B-45B5-AFE1-0F97705C286D}"/>
              </a:ext>
            </a:extLst>
          </p:cNvPr>
          <p:cNvSpPr txBox="1"/>
          <p:nvPr/>
        </p:nvSpPr>
        <p:spPr>
          <a:xfrm>
            <a:off x="4673395" y="1360557"/>
            <a:ext cx="4849404" cy="461665"/>
          </a:xfrm>
          <a:prstGeom prst="rect">
            <a:avLst/>
          </a:prstGeom>
          <a:noFill/>
        </p:spPr>
        <p:txBody>
          <a:bodyPr wrap="none"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涉外代理</a:t>
            </a:r>
            <a:r>
              <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助您的业务合规跨境</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4" name="文本框 163">
            <a:extLst>
              <a:ext uri="{FF2B5EF4-FFF2-40B4-BE49-F238E27FC236}">
                <a16:creationId xmlns="" xmlns:a16="http://schemas.microsoft.com/office/drawing/2014/main" id="{52C3ADA7-C7B4-4DA7-81B1-1DA4339BA837}"/>
              </a:ext>
            </a:extLst>
          </p:cNvPr>
          <p:cNvSpPr txBox="1"/>
          <p:nvPr/>
        </p:nvSpPr>
        <p:spPr>
          <a:xfrm>
            <a:off x="4666218" y="1794562"/>
            <a:ext cx="6225501" cy="584775"/>
          </a:xfrm>
          <a:prstGeom prst="rect">
            <a:avLst/>
          </a:prstGeom>
          <a:noFill/>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中国的产品被全世界广泛需求</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通过与国外不同国家事务所的直接合作，让您的跨境业务知产无忧</a:t>
            </a:r>
          </a:p>
        </p:txBody>
      </p:sp>
      <p:pic>
        <p:nvPicPr>
          <p:cNvPr id="15" name="图片 14">
            <a:extLst>
              <a:ext uri="{FF2B5EF4-FFF2-40B4-BE49-F238E27FC236}">
                <a16:creationId xmlns="" xmlns:a16="http://schemas.microsoft.com/office/drawing/2014/main" id="{4FAB5ECF-838E-4E62-96A6-8FB11EC0A63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740294" y="2677572"/>
            <a:ext cx="2453286" cy="438966"/>
          </a:xfrm>
          <a:prstGeom prst="rect">
            <a:avLst/>
          </a:prstGeom>
        </p:spPr>
      </p:pic>
      <p:pic>
        <p:nvPicPr>
          <p:cNvPr id="17" name="图片 16" descr="图片包含 游戏机, 画&#10;&#10;描述已自动生成">
            <a:extLst>
              <a:ext uri="{FF2B5EF4-FFF2-40B4-BE49-F238E27FC236}">
                <a16:creationId xmlns="" xmlns:a16="http://schemas.microsoft.com/office/drawing/2014/main" id="{E4B876D2-B1AB-466B-BF76-9DA7D8C88A7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756624" y="3664482"/>
            <a:ext cx="933450" cy="695325"/>
          </a:xfrm>
          <a:prstGeom prst="rect">
            <a:avLst/>
          </a:prstGeom>
        </p:spPr>
      </p:pic>
      <p:pic>
        <p:nvPicPr>
          <p:cNvPr id="19" name="图片 18" descr="卡通人物&#10;&#10;低可信度描述已自动生成">
            <a:extLst>
              <a:ext uri="{FF2B5EF4-FFF2-40B4-BE49-F238E27FC236}">
                <a16:creationId xmlns="" xmlns:a16="http://schemas.microsoft.com/office/drawing/2014/main" id="{C5B71B51-7B3C-4E32-A31A-8CDF6752033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771306" y="3656863"/>
            <a:ext cx="933450" cy="695325"/>
          </a:xfrm>
          <a:prstGeom prst="rect">
            <a:avLst/>
          </a:prstGeom>
        </p:spPr>
      </p:pic>
      <p:pic>
        <p:nvPicPr>
          <p:cNvPr id="21" name="图片 20" descr="徽标, 圆圈&#10;&#10;描述已自动生成">
            <a:extLst>
              <a:ext uri="{FF2B5EF4-FFF2-40B4-BE49-F238E27FC236}">
                <a16:creationId xmlns="" xmlns:a16="http://schemas.microsoft.com/office/drawing/2014/main" id="{F97D40D5-CDF9-4A15-ACA9-5C608F4B5B0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7769668" y="3655664"/>
            <a:ext cx="933450" cy="695325"/>
          </a:xfrm>
          <a:prstGeom prst="rect">
            <a:avLst/>
          </a:prstGeom>
        </p:spPr>
      </p:pic>
      <p:pic>
        <p:nvPicPr>
          <p:cNvPr id="23" name="图片 22" descr="卡通画&#10;&#10;中度可信度描述已自动生成">
            <a:extLst>
              <a:ext uri="{FF2B5EF4-FFF2-40B4-BE49-F238E27FC236}">
                <a16:creationId xmlns="" xmlns:a16="http://schemas.microsoft.com/office/drawing/2014/main" id="{62755941-15A7-41BA-A04F-36AF3CEA839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8783071" y="3637059"/>
            <a:ext cx="933450" cy="695325"/>
          </a:xfrm>
          <a:prstGeom prst="rect">
            <a:avLst/>
          </a:prstGeom>
        </p:spPr>
      </p:pic>
      <p:pic>
        <p:nvPicPr>
          <p:cNvPr id="25" name="图片 24" descr="徽标, 公司名称&#10;&#10;描述已自动生成">
            <a:extLst>
              <a:ext uri="{FF2B5EF4-FFF2-40B4-BE49-F238E27FC236}">
                <a16:creationId xmlns="" xmlns:a16="http://schemas.microsoft.com/office/drawing/2014/main" id="{22D33AB4-2CCF-4284-A541-406E163916E3}"/>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9798580" y="3626322"/>
            <a:ext cx="933450" cy="695325"/>
          </a:xfrm>
          <a:prstGeom prst="rect">
            <a:avLst/>
          </a:prstGeom>
        </p:spPr>
      </p:pic>
      <p:pic>
        <p:nvPicPr>
          <p:cNvPr id="29" name="图片 28" descr="形状&#10;&#10;中度可信度描述已自动生成">
            <a:extLst>
              <a:ext uri="{FF2B5EF4-FFF2-40B4-BE49-F238E27FC236}">
                <a16:creationId xmlns="" xmlns:a16="http://schemas.microsoft.com/office/drawing/2014/main" id="{9270C20E-4D6F-4350-A301-30A46D88CB10}"/>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771306" y="4433224"/>
            <a:ext cx="933450" cy="695325"/>
          </a:xfrm>
          <a:prstGeom prst="rect">
            <a:avLst/>
          </a:prstGeom>
        </p:spPr>
      </p:pic>
      <p:pic>
        <p:nvPicPr>
          <p:cNvPr id="31" name="图片 30" descr="形状, 矩形&#10;&#10;描述已自动生成">
            <a:extLst>
              <a:ext uri="{FF2B5EF4-FFF2-40B4-BE49-F238E27FC236}">
                <a16:creationId xmlns="" xmlns:a16="http://schemas.microsoft.com/office/drawing/2014/main" id="{97F2ECE0-1CDA-4FD9-80E0-DBC9BD082D7D}"/>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748668" y="4423533"/>
            <a:ext cx="933450" cy="695325"/>
          </a:xfrm>
          <a:prstGeom prst="rect">
            <a:avLst/>
          </a:prstGeom>
        </p:spPr>
      </p:pic>
      <p:pic>
        <p:nvPicPr>
          <p:cNvPr id="33" name="图片 32" descr="卡通画&#10;&#10;描述已自动生成">
            <a:extLst>
              <a:ext uri="{FF2B5EF4-FFF2-40B4-BE49-F238E27FC236}">
                <a16:creationId xmlns="" xmlns:a16="http://schemas.microsoft.com/office/drawing/2014/main" id="{21D371E2-85CB-4858-A4F2-548E8481A253}"/>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767452" y="4421814"/>
            <a:ext cx="933450" cy="695325"/>
          </a:xfrm>
          <a:prstGeom prst="rect">
            <a:avLst/>
          </a:prstGeom>
        </p:spPr>
      </p:pic>
      <p:pic>
        <p:nvPicPr>
          <p:cNvPr id="35" name="图片 34" descr="卡通画&#10;&#10;描述已自动生成">
            <a:extLst>
              <a:ext uri="{FF2B5EF4-FFF2-40B4-BE49-F238E27FC236}">
                <a16:creationId xmlns="" xmlns:a16="http://schemas.microsoft.com/office/drawing/2014/main" id="{68AAC85A-DCD5-41EC-8E5C-80B404E418C0}"/>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7771233" y="4428855"/>
            <a:ext cx="933450" cy="695325"/>
          </a:xfrm>
          <a:prstGeom prst="rect">
            <a:avLst/>
          </a:prstGeom>
        </p:spPr>
      </p:pic>
      <p:pic>
        <p:nvPicPr>
          <p:cNvPr id="37" name="图片 36" descr="卡通画&#10;&#10;描述已自动生成">
            <a:extLst>
              <a:ext uri="{FF2B5EF4-FFF2-40B4-BE49-F238E27FC236}">
                <a16:creationId xmlns="" xmlns:a16="http://schemas.microsoft.com/office/drawing/2014/main" id="{BBADAEC2-6A84-4D2B-B4D2-B7DA0468AA87}"/>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790017" y="4428855"/>
            <a:ext cx="933450" cy="695325"/>
          </a:xfrm>
          <a:prstGeom prst="rect">
            <a:avLst/>
          </a:prstGeom>
        </p:spPr>
      </p:pic>
      <p:pic>
        <p:nvPicPr>
          <p:cNvPr id="39" name="图片 38" descr="卡通画&#10;&#10;中度可信度描述已自动生成">
            <a:extLst>
              <a:ext uri="{FF2B5EF4-FFF2-40B4-BE49-F238E27FC236}">
                <a16:creationId xmlns="" xmlns:a16="http://schemas.microsoft.com/office/drawing/2014/main" id="{670E048F-6F5A-4E58-83AF-5F700743BE3E}"/>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9808801" y="4430628"/>
            <a:ext cx="933450" cy="695325"/>
          </a:xfrm>
          <a:prstGeom prst="rect">
            <a:avLst/>
          </a:prstGeom>
        </p:spPr>
      </p:pic>
      <p:pic>
        <p:nvPicPr>
          <p:cNvPr id="41" name="图片 40" descr="画里面的卡通动物&#10;&#10;低可信度描述已自动生成">
            <a:extLst>
              <a:ext uri="{FF2B5EF4-FFF2-40B4-BE49-F238E27FC236}">
                <a16:creationId xmlns="" xmlns:a16="http://schemas.microsoft.com/office/drawing/2014/main" id="{DA7F505D-F8EB-4F82-BA21-67D391B4C08E}"/>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761186" y="5201802"/>
            <a:ext cx="933450" cy="695325"/>
          </a:xfrm>
          <a:prstGeom prst="rect">
            <a:avLst/>
          </a:prstGeom>
        </p:spPr>
      </p:pic>
      <p:pic>
        <p:nvPicPr>
          <p:cNvPr id="43" name="图片 42" descr="徽标&#10;&#10;描述已自动生成">
            <a:extLst>
              <a:ext uri="{FF2B5EF4-FFF2-40B4-BE49-F238E27FC236}">
                <a16:creationId xmlns="" xmlns:a16="http://schemas.microsoft.com/office/drawing/2014/main" id="{553BE2E9-012A-42B1-B5C5-DD88091CB8F3}"/>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5756624" y="5207898"/>
            <a:ext cx="933450" cy="695325"/>
          </a:xfrm>
          <a:prstGeom prst="rect">
            <a:avLst/>
          </a:prstGeom>
        </p:spPr>
      </p:pic>
      <p:pic>
        <p:nvPicPr>
          <p:cNvPr id="47" name="图片 46" descr="图片包含 图表&#10;&#10;描述已自动生成">
            <a:extLst>
              <a:ext uri="{FF2B5EF4-FFF2-40B4-BE49-F238E27FC236}">
                <a16:creationId xmlns="" xmlns:a16="http://schemas.microsoft.com/office/drawing/2014/main" id="{27982E9D-C73C-48DC-8801-A70CB052EE38}"/>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7757947" y="5207897"/>
            <a:ext cx="933450" cy="695325"/>
          </a:xfrm>
          <a:prstGeom prst="rect">
            <a:avLst/>
          </a:prstGeom>
        </p:spPr>
      </p:pic>
      <p:pic>
        <p:nvPicPr>
          <p:cNvPr id="49" name="图片 48" descr="图片包含 图标&#10;&#10;描述已自动生成">
            <a:extLst>
              <a:ext uri="{FF2B5EF4-FFF2-40B4-BE49-F238E27FC236}">
                <a16:creationId xmlns="" xmlns:a16="http://schemas.microsoft.com/office/drawing/2014/main" id="{A43AE64D-04E3-40BF-BBA6-D7B44E9A46FD}"/>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93616" y="5193798"/>
            <a:ext cx="927914" cy="703329"/>
          </a:xfrm>
          <a:prstGeom prst="rect">
            <a:avLst/>
          </a:prstGeom>
        </p:spPr>
      </p:pic>
      <p:pic>
        <p:nvPicPr>
          <p:cNvPr id="53" name="图片 52" descr="图标&#10;&#10;描述已自动生成">
            <a:extLst>
              <a:ext uri="{FF2B5EF4-FFF2-40B4-BE49-F238E27FC236}">
                <a16:creationId xmlns="" xmlns:a16="http://schemas.microsoft.com/office/drawing/2014/main" id="{9ED85BC7-21DE-4348-9358-A2CA09A54E13}"/>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9820524" y="5201802"/>
            <a:ext cx="956244" cy="703329"/>
          </a:xfrm>
          <a:prstGeom prst="rect">
            <a:avLst/>
          </a:prstGeom>
        </p:spPr>
      </p:pic>
      <p:sp>
        <p:nvSpPr>
          <p:cNvPr id="165" name="文本框 164">
            <a:extLst>
              <a:ext uri="{FF2B5EF4-FFF2-40B4-BE49-F238E27FC236}">
                <a16:creationId xmlns="" xmlns:a16="http://schemas.microsoft.com/office/drawing/2014/main" id="{67102226-5358-4465-A1B8-AA445B2BB50C}"/>
              </a:ext>
            </a:extLst>
          </p:cNvPr>
          <p:cNvSpPr txBox="1"/>
          <p:nvPr/>
        </p:nvSpPr>
        <p:spPr>
          <a:xfrm>
            <a:off x="4693619" y="3060370"/>
            <a:ext cx="6743138" cy="523220"/>
          </a:xfrm>
          <a:prstGeom prst="rect">
            <a:avLst/>
          </a:prstGeom>
          <a:noFill/>
        </p:spPr>
        <p:txBody>
          <a:bodyPr wrap="square">
            <a:spAutoFit/>
          </a:bodyPr>
          <a:lstStyle/>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海斯坦德是展誉旗下主营涉外知识产权的专业品牌，专业代理在</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PCT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、马德里、海牙、欧盟、欧专、欧亚、非知、以及多达百余国家的申请与注册</a:t>
            </a:r>
          </a:p>
        </p:txBody>
      </p:sp>
      <p:pic>
        <p:nvPicPr>
          <p:cNvPr id="55" name="图片 54" descr="图片包含 文本&#10;&#10;描述已自动生成">
            <a:extLst>
              <a:ext uri="{FF2B5EF4-FFF2-40B4-BE49-F238E27FC236}">
                <a16:creationId xmlns="" xmlns:a16="http://schemas.microsoft.com/office/drawing/2014/main" id="{F04BE7B2-03F5-41DE-B198-ABC1D73C92EC}"/>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r="50536"/>
          <a:stretch/>
        </p:blipFill>
        <p:spPr>
          <a:xfrm>
            <a:off x="6769546" y="3675465"/>
            <a:ext cx="931356" cy="684342"/>
          </a:xfrm>
          <a:prstGeom prst="rect">
            <a:avLst/>
          </a:prstGeom>
        </p:spPr>
      </p:pic>
      <p:pic>
        <p:nvPicPr>
          <p:cNvPr id="166" name="图片 165" descr="形状, 矩形&#10;&#10;描述已自动生成">
            <a:extLst>
              <a:ext uri="{FF2B5EF4-FFF2-40B4-BE49-F238E27FC236}">
                <a16:creationId xmlns="" xmlns:a16="http://schemas.microsoft.com/office/drawing/2014/main" id="{89208AF7-723F-411D-9750-C302AA3317A5}"/>
              </a:ext>
            </a:extLst>
          </p:cNvPr>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6759168" y="5195783"/>
            <a:ext cx="933450" cy="695325"/>
          </a:xfrm>
          <a:prstGeom prst="rect">
            <a:avLst/>
          </a:prstGeom>
        </p:spPr>
      </p:pic>
      <p:grpSp>
        <p:nvGrpSpPr>
          <p:cNvPr id="115" name="组合 114">
            <a:extLst>
              <a:ext uri="{FF2B5EF4-FFF2-40B4-BE49-F238E27FC236}">
                <a16:creationId xmlns="" xmlns:a16="http://schemas.microsoft.com/office/drawing/2014/main" id="{384420EA-FECE-4F9A-9A55-F573D6B8A743}"/>
              </a:ext>
            </a:extLst>
          </p:cNvPr>
          <p:cNvGrpSpPr/>
          <p:nvPr/>
        </p:nvGrpSpPr>
        <p:grpSpPr>
          <a:xfrm>
            <a:off x="655060" y="1383077"/>
            <a:ext cx="3538567" cy="633198"/>
            <a:chOff x="655060" y="1383077"/>
            <a:chExt cx="3538567" cy="633198"/>
          </a:xfrm>
        </p:grpSpPr>
        <p:grpSp>
          <p:nvGrpSpPr>
            <p:cNvPr id="118" name="Group 61">
              <a:extLst>
                <a:ext uri="{FF2B5EF4-FFF2-40B4-BE49-F238E27FC236}">
                  <a16:creationId xmlns="" xmlns:a16="http://schemas.microsoft.com/office/drawing/2014/main" id="{12BA6218-5691-4FFE-9CE3-FC79A1D85554}"/>
                </a:ext>
              </a:extLst>
            </p:cNvPr>
            <p:cNvGrpSpPr/>
            <p:nvPr/>
          </p:nvGrpSpPr>
          <p:grpSpPr>
            <a:xfrm>
              <a:off x="655060" y="1392820"/>
              <a:ext cx="623455" cy="623455"/>
              <a:chOff x="6518563" y="1579415"/>
              <a:chExt cx="831273" cy="831273"/>
            </a:xfrm>
          </p:grpSpPr>
          <p:sp>
            <p:nvSpPr>
              <p:cNvPr id="122" name="Rounded Rectangle 12">
                <a:extLst>
                  <a:ext uri="{FF2B5EF4-FFF2-40B4-BE49-F238E27FC236}">
                    <a16:creationId xmlns="" xmlns:a16="http://schemas.microsoft.com/office/drawing/2014/main" id="{41ED1455-0A0F-4653-99F1-096CE2EC2A7A}"/>
                  </a:ext>
                </a:extLst>
              </p:cNvPr>
              <p:cNvSpPr/>
              <p:nvPr/>
            </p:nvSpPr>
            <p:spPr>
              <a:xfrm>
                <a:off x="6518563" y="1579415"/>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23" name="Group 19">
                <a:extLst>
                  <a:ext uri="{FF2B5EF4-FFF2-40B4-BE49-F238E27FC236}">
                    <a16:creationId xmlns="" xmlns:a16="http://schemas.microsoft.com/office/drawing/2014/main" id="{3ADD408C-ED7C-4483-926F-664297F73AFE}"/>
                  </a:ext>
                </a:extLst>
              </p:cNvPr>
              <p:cNvGrpSpPr/>
              <p:nvPr/>
            </p:nvGrpSpPr>
            <p:grpSpPr>
              <a:xfrm>
                <a:off x="6702027" y="1790527"/>
                <a:ext cx="464344" cy="465138"/>
                <a:chOff x="9145588" y="4435475"/>
                <a:chExt cx="464344" cy="465138"/>
              </a:xfrm>
              <a:solidFill>
                <a:schemeClr val="bg2"/>
              </a:solidFill>
            </p:grpSpPr>
            <p:sp>
              <p:nvSpPr>
                <p:cNvPr id="124" name="AutoShape 7">
                  <a:extLst>
                    <a:ext uri="{FF2B5EF4-FFF2-40B4-BE49-F238E27FC236}">
                      <a16:creationId xmlns="" xmlns:a16="http://schemas.microsoft.com/office/drawing/2014/main" id="{A7B441C7-3A22-4181-8D57-FCAD1049E370}"/>
                    </a:ext>
                  </a:extLst>
                </p:cNvPr>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25" name="AutoShape 8">
                  <a:extLst>
                    <a:ext uri="{FF2B5EF4-FFF2-40B4-BE49-F238E27FC236}">
                      <a16:creationId xmlns="" xmlns:a16="http://schemas.microsoft.com/office/drawing/2014/main" id="{D9E1D783-3B22-4EEF-B7D9-681971DE3EF0}"/>
                    </a:ext>
                  </a:extLst>
                </p:cNvPr>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26" name="AutoShape 9">
                  <a:extLst>
                    <a:ext uri="{FF2B5EF4-FFF2-40B4-BE49-F238E27FC236}">
                      <a16:creationId xmlns="" xmlns:a16="http://schemas.microsoft.com/office/drawing/2014/main" id="{2184CCBC-69F5-4A15-8C36-08FC55C9DE41}"/>
                    </a:ext>
                  </a:extLst>
                </p:cNvPr>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5" name="AutoShape 10">
                  <a:extLst>
                    <a:ext uri="{FF2B5EF4-FFF2-40B4-BE49-F238E27FC236}">
                      <a16:creationId xmlns="" xmlns:a16="http://schemas.microsoft.com/office/drawing/2014/main" id="{871478D7-05C4-458E-A657-35A114A90A01}"/>
                    </a:ext>
                  </a:extLst>
                </p:cNvPr>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6" name="AutoShape 11">
                  <a:extLst>
                    <a:ext uri="{FF2B5EF4-FFF2-40B4-BE49-F238E27FC236}">
                      <a16:creationId xmlns="" xmlns:a16="http://schemas.microsoft.com/office/drawing/2014/main" id="{B3AAE944-E8E1-41CD-B03D-441FB9051553}"/>
                    </a:ext>
                  </a:extLst>
                </p:cNvPr>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7" name="AutoShape 12">
                  <a:extLst>
                    <a:ext uri="{FF2B5EF4-FFF2-40B4-BE49-F238E27FC236}">
                      <a16:creationId xmlns="" xmlns:a16="http://schemas.microsoft.com/office/drawing/2014/main" id="{1B86ABC6-B561-47F6-9B3F-E97C83336D65}"/>
                    </a:ext>
                  </a:extLst>
                </p:cNvPr>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8" name="AutoShape 13">
                  <a:extLst>
                    <a:ext uri="{FF2B5EF4-FFF2-40B4-BE49-F238E27FC236}">
                      <a16:creationId xmlns="" xmlns:a16="http://schemas.microsoft.com/office/drawing/2014/main" id="{47746C49-3347-400B-81FE-A4E09A4C1C90}"/>
                    </a:ext>
                  </a:extLst>
                </p:cNvPr>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9" name="AutoShape 14">
                  <a:extLst>
                    <a:ext uri="{FF2B5EF4-FFF2-40B4-BE49-F238E27FC236}">
                      <a16:creationId xmlns="" xmlns:a16="http://schemas.microsoft.com/office/drawing/2014/main" id="{4BA1223E-044C-4732-AEE9-4A8EE745EDB6}"/>
                    </a:ext>
                  </a:extLst>
                </p:cNvPr>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40" name="AutoShape 15">
                  <a:extLst>
                    <a:ext uri="{FF2B5EF4-FFF2-40B4-BE49-F238E27FC236}">
                      <a16:creationId xmlns="" xmlns:a16="http://schemas.microsoft.com/office/drawing/2014/main" id="{40D16FAA-29A5-4101-8D0B-F94D640EB1D7}"/>
                    </a:ext>
                  </a:extLst>
                </p:cNvPr>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119" name="组合 118">
              <a:extLst>
                <a:ext uri="{FF2B5EF4-FFF2-40B4-BE49-F238E27FC236}">
                  <a16:creationId xmlns="" xmlns:a16="http://schemas.microsoft.com/office/drawing/2014/main" id="{D97EB55D-D1AD-4E5E-BEE7-CA05C00172BD}"/>
                </a:ext>
              </a:extLst>
            </p:cNvPr>
            <p:cNvGrpSpPr/>
            <p:nvPr/>
          </p:nvGrpSpPr>
          <p:grpSpPr>
            <a:xfrm>
              <a:off x="1412314" y="1383077"/>
              <a:ext cx="2781313" cy="575566"/>
              <a:chOff x="1412314" y="1383077"/>
              <a:chExt cx="2781313" cy="575566"/>
            </a:xfrm>
          </p:grpSpPr>
          <p:sp>
            <p:nvSpPr>
              <p:cNvPr id="120" name="TextBox 150">
                <a:extLst>
                  <a:ext uri="{FF2B5EF4-FFF2-40B4-BE49-F238E27FC236}">
                    <a16:creationId xmlns="" xmlns:a16="http://schemas.microsoft.com/office/drawing/2014/main" id="{106CA4D4-E5DF-4C96-8F5F-39C9A7B2F000}"/>
                  </a:ext>
                </a:extLst>
              </p:cNvPr>
              <p:cNvSpPr txBox="1"/>
              <p:nvPr/>
            </p:nvSpPr>
            <p:spPr>
              <a:xfrm>
                <a:off x="1412315" y="1383077"/>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专利数据信息服务系统</a:t>
                </a:r>
              </a:p>
            </p:txBody>
          </p:sp>
          <p:sp>
            <p:nvSpPr>
              <p:cNvPr id="121" name="TextBox 151">
                <a:extLst>
                  <a:ext uri="{FF2B5EF4-FFF2-40B4-BE49-F238E27FC236}">
                    <a16:creationId xmlns="" xmlns:a16="http://schemas.microsoft.com/office/drawing/2014/main" id="{9A5FC181-2FF6-44D8-B79B-AE0A3D84C488}"/>
                  </a:ext>
                </a:extLst>
              </p:cNvPr>
              <p:cNvSpPr txBox="1"/>
              <p:nvPr/>
            </p:nvSpPr>
            <p:spPr>
              <a:xfrm>
                <a:off x="1412314" y="1681644"/>
                <a:ext cx="2781313" cy="276999"/>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知识产权管理、专题数据库系统</a:t>
                </a:r>
              </a:p>
            </p:txBody>
          </p:sp>
        </p:grpSp>
      </p:grpSp>
    </p:spTree>
    <p:custDataLst>
      <p:tags r:id="rId1"/>
    </p:custDataLst>
    <p:extLst>
      <p:ext uri="{BB962C8B-B14F-4D97-AF65-F5344CB8AC3E}">
        <p14:creationId xmlns:p14="http://schemas.microsoft.com/office/powerpoint/2010/main" val="41421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87">
            <a:extLst>
              <a:ext uri="{FF2B5EF4-FFF2-40B4-BE49-F238E27FC236}">
                <a16:creationId xmlns="" xmlns:a16="http://schemas.microsoft.com/office/drawing/2014/main" id="{664A3A00-CDE9-49FD-AB36-AD9A17B672CB}"/>
              </a:ext>
            </a:extLst>
          </p:cNvPr>
          <p:cNvSpPr/>
          <p:nvPr/>
        </p:nvSpPr>
        <p:spPr>
          <a:xfrm>
            <a:off x="549541" y="4802317"/>
            <a:ext cx="3739052" cy="949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外脑服务</a:t>
            </a: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220901" y="158901"/>
              <a:ext cx="2900153"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不开“盲盒”</a:t>
              </a:r>
            </a:p>
          </p:txBody>
        </p:sp>
      </p:grpSp>
      <p:grpSp>
        <p:nvGrpSpPr>
          <p:cNvPr id="10" name="组合 9">
            <a:extLst>
              <a:ext uri="{FF2B5EF4-FFF2-40B4-BE49-F238E27FC236}">
                <a16:creationId xmlns="" xmlns:a16="http://schemas.microsoft.com/office/drawing/2014/main" id="{FAAF00CA-EB9F-4B39-BC1D-3C544E9AA79C}"/>
              </a:ext>
            </a:extLst>
          </p:cNvPr>
          <p:cNvGrpSpPr/>
          <p:nvPr/>
        </p:nvGrpSpPr>
        <p:grpSpPr>
          <a:xfrm>
            <a:off x="655060" y="2260905"/>
            <a:ext cx="3606134" cy="760232"/>
            <a:chOff x="655060" y="2260905"/>
            <a:chExt cx="3606134" cy="760232"/>
          </a:xfrm>
        </p:grpSpPr>
        <p:grpSp>
          <p:nvGrpSpPr>
            <p:cNvPr id="82" name="Group 62">
              <a:extLst>
                <a:ext uri="{FF2B5EF4-FFF2-40B4-BE49-F238E27FC236}">
                  <a16:creationId xmlns="" xmlns:a16="http://schemas.microsoft.com/office/drawing/2014/main" id="{51C39CC5-25F3-45AD-B29B-95AD85B7D08C}"/>
                </a:ext>
              </a:extLst>
            </p:cNvPr>
            <p:cNvGrpSpPr/>
            <p:nvPr/>
          </p:nvGrpSpPr>
          <p:grpSpPr>
            <a:xfrm>
              <a:off x="655060" y="2270851"/>
              <a:ext cx="623455" cy="623455"/>
              <a:chOff x="6518563" y="2750124"/>
              <a:chExt cx="831273" cy="831273"/>
            </a:xfrm>
          </p:grpSpPr>
          <p:sp>
            <p:nvSpPr>
              <p:cNvPr id="83" name="Rounded Rectangle 13">
                <a:extLst>
                  <a:ext uri="{FF2B5EF4-FFF2-40B4-BE49-F238E27FC236}">
                    <a16:creationId xmlns="" xmlns:a16="http://schemas.microsoft.com/office/drawing/2014/main" id="{C0DBAC24-6BD5-4ACF-8CB3-2830733A96CE}"/>
                  </a:ext>
                </a:extLst>
              </p:cNvPr>
              <p:cNvSpPr/>
              <p:nvPr/>
            </p:nvSpPr>
            <p:spPr>
              <a:xfrm>
                <a:off x="6518563" y="2750124"/>
                <a:ext cx="831273" cy="8312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84" name="Group 29">
                <a:extLst>
                  <a:ext uri="{FF2B5EF4-FFF2-40B4-BE49-F238E27FC236}">
                    <a16:creationId xmlns="" xmlns:a16="http://schemas.microsoft.com/office/drawing/2014/main" id="{DEDA0DE1-D04B-4BA7-BA62-29DF69AD849C}"/>
                  </a:ext>
                </a:extLst>
              </p:cNvPr>
              <p:cNvGrpSpPr/>
              <p:nvPr/>
            </p:nvGrpSpPr>
            <p:grpSpPr>
              <a:xfrm>
                <a:off x="6772671" y="2933191"/>
                <a:ext cx="319088" cy="465138"/>
                <a:chOff x="5441157" y="4440238"/>
                <a:chExt cx="319088" cy="465138"/>
              </a:xfrm>
              <a:solidFill>
                <a:schemeClr val="bg2"/>
              </a:solidFill>
            </p:grpSpPr>
            <p:sp>
              <p:nvSpPr>
                <p:cNvPr id="85" name="AutoShape 97">
                  <a:extLst>
                    <a:ext uri="{FF2B5EF4-FFF2-40B4-BE49-F238E27FC236}">
                      <a16:creationId xmlns="" xmlns:a16="http://schemas.microsoft.com/office/drawing/2014/main" id="{1D636ACE-D4FC-4C84-986B-8A8CE68DE37B}"/>
                    </a:ext>
                  </a:extLst>
                </p:cNvPr>
                <p:cNvSpPr/>
                <p:nvPr/>
              </p:nvSpPr>
              <p:spPr bwMode="auto">
                <a:xfrm>
                  <a:off x="5441157" y="444023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6" name="AutoShape 98">
                  <a:extLst>
                    <a:ext uri="{FF2B5EF4-FFF2-40B4-BE49-F238E27FC236}">
                      <a16:creationId xmlns="" xmlns:a16="http://schemas.microsoft.com/office/drawing/2014/main" id="{AF0ABDEE-737D-4722-8216-3982B4CF1194}"/>
                    </a:ext>
                  </a:extLst>
                </p:cNvPr>
                <p:cNvSpPr/>
                <p:nvPr/>
              </p:nvSpPr>
              <p:spPr bwMode="auto">
                <a:xfrm>
                  <a:off x="5571332" y="448389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87" name="AutoShape 99">
                  <a:extLst>
                    <a:ext uri="{FF2B5EF4-FFF2-40B4-BE49-F238E27FC236}">
                      <a16:creationId xmlns="" xmlns:a16="http://schemas.microsoft.com/office/drawing/2014/main" id="{032D9B3F-089B-476F-BBF3-EA6851970977}"/>
                    </a:ext>
                  </a:extLst>
                </p:cNvPr>
                <p:cNvSpPr/>
                <p:nvPr/>
              </p:nvSpPr>
              <p:spPr bwMode="auto">
                <a:xfrm>
                  <a:off x="5586413" y="484743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8" name="组合 7">
              <a:extLst>
                <a:ext uri="{FF2B5EF4-FFF2-40B4-BE49-F238E27FC236}">
                  <a16:creationId xmlns="" xmlns:a16="http://schemas.microsoft.com/office/drawing/2014/main" id="{06A75914-B6B2-4A3A-AA5B-AE7EDC8975E0}"/>
                </a:ext>
              </a:extLst>
            </p:cNvPr>
            <p:cNvGrpSpPr/>
            <p:nvPr/>
          </p:nvGrpSpPr>
          <p:grpSpPr>
            <a:xfrm>
              <a:off x="1412314" y="2260905"/>
              <a:ext cx="2848880" cy="760232"/>
              <a:chOff x="1412314" y="2260905"/>
              <a:chExt cx="2848880" cy="760232"/>
            </a:xfrm>
          </p:grpSpPr>
          <p:sp>
            <p:nvSpPr>
              <p:cNvPr id="103" name="TextBox 152">
                <a:extLst>
                  <a:ext uri="{FF2B5EF4-FFF2-40B4-BE49-F238E27FC236}">
                    <a16:creationId xmlns="" xmlns:a16="http://schemas.microsoft.com/office/drawing/2014/main" id="{DC56802C-DCC1-4A49-8747-A222D6F882BA}"/>
                  </a:ext>
                </a:extLst>
              </p:cNvPr>
              <p:cNvSpPr txBox="1"/>
              <p:nvPr/>
            </p:nvSpPr>
            <p:spPr>
              <a:xfrm>
                <a:off x="1412315" y="2260905"/>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专利代理服务</a:t>
                </a:r>
              </a:p>
            </p:txBody>
          </p:sp>
          <p:sp>
            <p:nvSpPr>
              <p:cNvPr id="104" name="TextBox 153">
                <a:extLst>
                  <a:ext uri="{FF2B5EF4-FFF2-40B4-BE49-F238E27FC236}">
                    <a16:creationId xmlns="" xmlns:a16="http://schemas.microsoft.com/office/drawing/2014/main" id="{25BD36C2-09A9-4259-9837-44005F78FCF0}"/>
                  </a:ext>
                </a:extLst>
              </p:cNvPr>
              <p:cNvSpPr txBox="1"/>
              <p:nvPr/>
            </p:nvSpPr>
            <p:spPr>
              <a:xfrm>
                <a:off x="1412314" y="2559472"/>
                <a:ext cx="2848880"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检索、申请、审查意见答复、复审、无效、年费代缴、导航、布局、托管等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1" name="组合 10">
            <a:extLst>
              <a:ext uri="{FF2B5EF4-FFF2-40B4-BE49-F238E27FC236}">
                <a16:creationId xmlns="" xmlns:a16="http://schemas.microsoft.com/office/drawing/2014/main" id="{C332474B-8D21-433C-9C5D-866C85558685}"/>
              </a:ext>
            </a:extLst>
          </p:cNvPr>
          <p:cNvGrpSpPr/>
          <p:nvPr/>
        </p:nvGrpSpPr>
        <p:grpSpPr>
          <a:xfrm>
            <a:off x="664286" y="3104434"/>
            <a:ext cx="3551913" cy="760232"/>
            <a:chOff x="664286" y="3104434"/>
            <a:chExt cx="3551913" cy="760232"/>
          </a:xfrm>
        </p:grpSpPr>
        <p:grpSp>
          <p:nvGrpSpPr>
            <p:cNvPr id="109" name="Group 59">
              <a:extLst>
                <a:ext uri="{FF2B5EF4-FFF2-40B4-BE49-F238E27FC236}">
                  <a16:creationId xmlns="" xmlns:a16="http://schemas.microsoft.com/office/drawing/2014/main" id="{5C67588B-4415-4E27-AE93-92E65B478346}"/>
                </a:ext>
              </a:extLst>
            </p:cNvPr>
            <p:cNvGrpSpPr/>
            <p:nvPr/>
          </p:nvGrpSpPr>
          <p:grpSpPr>
            <a:xfrm>
              <a:off x="664286" y="3142805"/>
              <a:ext cx="623455" cy="623455"/>
              <a:chOff x="4842163" y="3920833"/>
              <a:chExt cx="831273" cy="831273"/>
            </a:xfrm>
          </p:grpSpPr>
          <p:sp>
            <p:nvSpPr>
              <p:cNvPr id="110" name="Rounded Rectangle 7">
                <a:extLst>
                  <a:ext uri="{FF2B5EF4-FFF2-40B4-BE49-F238E27FC236}">
                    <a16:creationId xmlns="" xmlns:a16="http://schemas.microsoft.com/office/drawing/2014/main" id="{E25D46A8-F3ED-420A-B345-DBCEA53D99DD}"/>
                  </a:ext>
                </a:extLst>
              </p:cNvPr>
              <p:cNvSpPr/>
              <p:nvPr/>
            </p:nvSpPr>
            <p:spPr>
              <a:xfrm>
                <a:off x="4842163" y="3920833"/>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11" name="Group 39">
                <a:extLst>
                  <a:ext uri="{FF2B5EF4-FFF2-40B4-BE49-F238E27FC236}">
                    <a16:creationId xmlns="" xmlns:a16="http://schemas.microsoft.com/office/drawing/2014/main" id="{B9D88295-65F7-4915-83B8-C975AE289F65}"/>
                  </a:ext>
                </a:extLst>
              </p:cNvPr>
              <p:cNvGrpSpPr/>
              <p:nvPr/>
            </p:nvGrpSpPr>
            <p:grpSpPr>
              <a:xfrm>
                <a:off x="5027504" y="4104297"/>
                <a:ext cx="464344" cy="464344"/>
                <a:chOff x="3510757" y="2582069"/>
                <a:chExt cx="464344" cy="464344"/>
              </a:xfrm>
              <a:solidFill>
                <a:schemeClr val="bg2"/>
              </a:solidFill>
            </p:grpSpPr>
            <p:sp>
              <p:nvSpPr>
                <p:cNvPr id="112" name="AutoShape 126">
                  <a:extLst>
                    <a:ext uri="{FF2B5EF4-FFF2-40B4-BE49-F238E27FC236}">
                      <a16:creationId xmlns="" xmlns:a16="http://schemas.microsoft.com/office/drawing/2014/main" id="{7476490F-E60F-4DE3-B25E-1512E3F81C08}"/>
                    </a:ext>
                  </a:extLst>
                </p:cNvPr>
                <p:cNvSpPr/>
                <p:nvPr/>
              </p:nvSpPr>
              <p:spPr bwMode="auto">
                <a:xfrm>
                  <a:off x="3510757"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13" name="AutoShape 127">
                  <a:extLst>
                    <a:ext uri="{FF2B5EF4-FFF2-40B4-BE49-F238E27FC236}">
                      <a16:creationId xmlns="" xmlns:a16="http://schemas.microsoft.com/office/drawing/2014/main" id="{1D5516CE-F493-4D97-B558-93D6209F7EFB}"/>
                    </a:ext>
                  </a:extLst>
                </p:cNvPr>
                <p:cNvSpPr/>
                <p:nvPr/>
              </p:nvSpPr>
              <p:spPr bwMode="auto">
                <a:xfrm>
                  <a:off x="3698875" y="265430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0" y="0"/>
                      </a:moveTo>
                      <a:cubicBezTo>
                        <a:pt x="9025" y="0"/>
                        <a:pt x="0" y="9025"/>
                        <a:pt x="0" y="20170"/>
                      </a:cubicBezTo>
                      <a:cubicBezTo>
                        <a:pt x="0" y="20954"/>
                        <a:pt x="644" y="21600"/>
                        <a:pt x="1440" y="21600"/>
                      </a:cubicBezTo>
                      <a:cubicBezTo>
                        <a:pt x="2235" y="21600"/>
                        <a:pt x="2880" y="20954"/>
                        <a:pt x="2880" y="20170"/>
                      </a:cubicBezTo>
                      <a:cubicBezTo>
                        <a:pt x="2880" y="10618"/>
                        <a:pt x="10617" y="2880"/>
                        <a:pt x="20170" y="2880"/>
                      </a:cubicBezTo>
                      <a:cubicBezTo>
                        <a:pt x="20955" y="2880"/>
                        <a:pt x="21599" y="2234"/>
                        <a:pt x="21599" y="1440"/>
                      </a:cubicBezTo>
                      <a:cubicBezTo>
                        <a:pt x="21599" y="645"/>
                        <a:pt x="20955" y="0"/>
                        <a:pt x="2017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 name="组合 6">
              <a:extLst>
                <a:ext uri="{FF2B5EF4-FFF2-40B4-BE49-F238E27FC236}">
                  <a16:creationId xmlns="" xmlns:a16="http://schemas.microsoft.com/office/drawing/2014/main" id="{4BD74BE4-FC2D-486E-8EA9-C2B05D525AEC}"/>
                </a:ext>
              </a:extLst>
            </p:cNvPr>
            <p:cNvGrpSpPr/>
            <p:nvPr/>
          </p:nvGrpSpPr>
          <p:grpSpPr>
            <a:xfrm>
              <a:off x="1412314" y="3104434"/>
              <a:ext cx="2803885" cy="760232"/>
              <a:chOff x="1412314" y="3104434"/>
              <a:chExt cx="2803885" cy="760232"/>
            </a:xfrm>
          </p:grpSpPr>
          <p:sp>
            <p:nvSpPr>
              <p:cNvPr id="105" name="TextBox 154">
                <a:extLst>
                  <a:ext uri="{FF2B5EF4-FFF2-40B4-BE49-F238E27FC236}">
                    <a16:creationId xmlns="" xmlns:a16="http://schemas.microsoft.com/office/drawing/2014/main" id="{0A02EC27-1076-46F4-A8DF-A39D89DACC17}"/>
                  </a:ext>
                </a:extLst>
              </p:cNvPr>
              <p:cNvSpPr txBox="1"/>
              <p:nvPr/>
            </p:nvSpPr>
            <p:spPr>
              <a:xfrm>
                <a:off x="1412315" y="3104434"/>
                <a:ext cx="156966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商标代理服务</a:t>
                </a:r>
              </a:p>
            </p:txBody>
          </p:sp>
          <p:sp>
            <p:nvSpPr>
              <p:cNvPr id="106" name="TextBox 155">
                <a:extLst>
                  <a:ext uri="{FF2B5EF4-FFF2-40B4-BE49-F238E27FC236}">
                    <a16:creationId xmlns="" xmlns:a16="http://schemas.microsoft.com/office/drawing/2014/main" id="{C173B2AD-591B-4C56-BC79-68113CDB0325}"/>
                  </a:ext>
                </a:extLst>
              </p:cNvPr>
              <p:cNvSpPr txBox="1"/>
              <p:nvPr/>
            </p:nvSpPr>
            <p:spPr>
              <a:xfrm>
                <a:off x="1412314" y="3403001"/>
                <a:ext cx="2803885"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检索、申请、异议、驳回复审、无效宣告、续展、布局、年度托管等</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2" name="组合 11">
            <a:extLst>
              <a:ext uri="{FF2B5EF4-FFF2-40B4-BE49-F238E27FC236}">
                <a16:creationId xmlns="" xmlns:a16="http://schemas.microsoft.com/office/drawing/2014/main" id="{825B2326-A23B-4BBC-951A-CEDD818A9FD2}"/>
              </a:ext>
            </a:extLst>
          </p:cNvPr>
          <p:cNvGrpSpPr/>
          <p:nvPr/>
        </p:nvGrpSpPr>
        <p:grpSpPr>
          <a:xfrm>
            <a:off x="655060" y="4020655"/>
            <a:ext cx="3538567" cy="760232"/>
            <a:chOff x="655060" y="4020655"/>
            <a:chExt cx="3538567" cy="760232"/>
          </a:xfrm>
        </p:grpSpPr>
        <p:grpSp>
          <p:nvGrpSpPr>
            <p:cNvPr id="91" name="Group 64">
              <a:extLst>
                <a:ext uri="{FF2B5EF4-FFF2-40B4-BE49-F238E27FC236}">
                  <a16:creationId xmlns="" xmlns:a16="http://schemas.microsoft.com/office/drawing/2014/main" id="{57860D49-AC08-4BD4-8EAB-55CD445B4CC8}"/>
                </a:ext>
              </a:extLst>
            </p:cNvPr>
            <p:cNvGrpSpPr/>
            <p:nvPr/>
          </p:nvGrpSpPr>
          <p:grpSpPr>
            <a:xfrm>
              <a:off x="655060" y="4026915"/>
              <a:ext cx="623455" cy="623455"/>
              <a:chOff x="6518563" y="5091542"/>
              <a:chExt cx="831273" cy="831273"/>
            </a:xfrm>
          </p:grpSpPr>
          <p:sp>
            <p:nvSpPr>
              <p:cNvPr id="92" name="Rounded Rectangle 15">
                <a:extLst>
                  <a:ext uri="{FF2B5EF4-FFF2-40B4-BE49-F238E27FC236}">
                    <a16:creationId xmlns="" xmlns:a16="http://schemas.microsoft.com/office/drawing/2014/main" id="{F92191AC-6CD2-449E-83C6-2CB85C85526E}"/>
                  </a:ext>
                </a:extLst>
              </p:cNvPr>
              <p:cNvSpPr/>
              <p:nvPr/>
            </p:nvSpPr>
            <p:spPr>
              <a:xfrm>
                <a:off x="6518563" y="5091542"/>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93" name="Group 46">
                <a:extLst>
                  <a:ext uri="{FF2B5EF4-FFF2-40B4-BE49-F238E27FC236}">
                    <a16:creationId xmlns="" xmlns:a16="http://schemas.microsoft.com/office/drawing/2014/main" id="{626C5DC3-1B5B-4162-B945-19208E301806}"/>
                  </a:ext>
                </a:extLst>
              </p:cNvPr>
              <p:cNvGrpSpPr/>
              <p:nvPr/>
            </p:nvGrpSpPr>
            <p:grpSpPr>
              <a:xfrm>
                <a:off x="6700043" y="5325806"/>
                <a:ext cx="464344" cy="362744"/>
                <a:chOff x="2581275" y="1710532"/>
                <a:chExt cx="464344" cy="362744"/>
              </a:xfrm>
              <a:solidFill>
                <a:schemeClr val="bg2"/>
              </a:solidFill>
            </p:grpSpPr>
            <p:sp>
              <p:nvSpPr>
                <p:cNvPr id="94" name="AutoShape 140">
                  <a:extLst>
                    <a:ext uri="{FF2B5EF4-FFF2-40B4-BE49-F238E27FC236}">
                      <a16:creationId xmlns="" xmlns:a16="http://schemas.microsoft.com/office/drawing/2014/main" id="{F41202EE-5653-4C94-844E-0FAF926EC75D}"/>
                    </a:ext>
                  </a:extLst>
                </p:cNvPr>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78" y="8008"/>
                        <a:pt x="2017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5" name="AutoShape 141">
                  <a:extLst>
                    <a:ext uri="{FF2B5EF4-FFF2-40B4-BE49-F238E27FC236}">
                      <a16:creationId xmlns="" xmlns:a16="http://schemas.microsoft.com/office/drawing/2014/main" id="{878C73D4-77F6-44ED-9616-718F31B24973}"/>
                    </a:ext>
                  </a:extLst>
                </p:cNvPr>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6" name="AutoShape 142">
                  <a:extLst>
                    <a:ext uri="{FF2B5EF4-FFF2-40B4-BE49-F238E27FC236}">
                      <a16:creationId xmlns="" xmlns:a16="http://schemas.microsoft.com/office/drawing/2014/main" id="{FCDC603C-0DE7-4B95-BED2-41208B806C96}"/>
                    </a:ext>
                  </a:extLst>
                </p:cNvPr>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7" name="AutoShape 143">
                  <a:extLst>
                    <a:ext uri="{FF2B5EF4-FFF2-40B4-BE49-F238E27FC236}">
                      <a16:creationId xmlns="" xmlns:a16="http://schemas.microsoft.com/office/drawing/2014/main" id="{90815FBB-266D-4570-BC75-0984250F6909}"/>
                    </a:ext>
                  </a:extLst>
                </p:cNvPr>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8" name="AutoShape 144">
                  <a:extLst>
                    <a:ext uri="{FF2B5EF4-FFF2-40B4-BE49-F238E27FC236}">
                      <a16:creationId xmlns="" xmlns:a16="http://schemas.microsoft.com/office/drawing/2014/main" id="{E1B811C5-51B5-4EA6-AD4F-C1B6B2AE7062}"/>
                    </a:ext>
                  </a:extLst>
                </p:cNvPr>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99" name="AutoShape 145">
                  <a:extLst>
                    <a:ext uri="{FF2B5EF4-FFF2-40B4-BE49-F238E27FC236}">
                      <a16:creationId xmlns="" xmlns:a16="http://schemas.microsoft.com/office/drawing/2014/main" id="{DC89C639-8CEE-44C6-BE38-BD3F8C36B3E4}"/>
                    </a:ext>
                  </a:extLst>
                </p:cNvPr>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100" name="AutoShape 146">
                  <a:extLst>
                    <a:ext uri="{FF2B5EF4-FFF2-40B4-BE49-F238E27FC236}">
                      <a16:creationId xmlns="" xmlns:a16="http://schemas.microsoft.com/office/drawing/2014/main" id="{0CF74160-DEE7-4FAD-B5BF-A949D29909D7}"/>
                    </a:ext>
                  </a:extLst>
                </p:cNvPr>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6" name="组合 5">
              <a:extLst>
                <a:ext uri="{FF2B5EF4-FFF2-40B4-BE49-F238E27FC236}">
                  <a16:creationId xmlns="" xmlns:a16="http://schemas.microsoft.com/office/drawing/2014/main" id="{4E5E7BE1-41DA-495A-99F7-5C8A96ADB1C0}"/>
                </a:ext>
              </a:extLst>
            </p:cNvPr>
            <p:cNvGrpSpPr/>
            <p:nvPr/>
          </p:nvGrpSpPr>
          <p:grpSpPr>
            <a:xfrm>
              <a:off x="1412315" y="4020655"/>
              <a:ext cx="2781312" cy="760232"/>
              <a:chOff x="1412315" y="4020655"/>
              <a:chExt cx="2781312" cy="760232"/>
            </a:xfrm>
          </p:grpSpPr>
          <p:sp>
            <p:nvSpPr>
              <p:cNvPr id="107" name="TextBox 158">
                <a:extLst>
                  <a:ext uri="{FF2B5EF4-FFF2-40B4-BE49-F238E27FC236}">
                    <a16:creationId xmlns="" xmlns:a16="http://schemas.microsoft.com/office/drawing/2014/main" id="{23349882-AE9D-4A5F-BFEC-41A099492829}"/>
                  </a:ext>
                </a:extLst>
              </p:cNvPr>
              <p:cNvSpPr txBox="1"/>
              <p:nvPr/>
            </p:nvSpPr>
            <p:spPr>
              <a:xfrm>
                <a:off x="1412315" y="4020655"/>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国际知识产权代理服务</a:t>
                </a:r>
              </a:p>
            </p:txBody>
          </p:sp>
          <p:sp>
            <p:nvSpPr>
              <p:cNvPr id="108" name="TextBox 159">
                <a:extLst>
                  <a:ext uri="{FF2B5EF4-FFF2-40B4-BE49-F238E27FC236}">
                    <a16:creationId xmlns="" xmlns:a16="http://schemas.microsoft.com/office/drawing/2014/main" id="{F4089F2F-887B-41D8-A502-3A832AAEF41B}"/>
                  </a:ext>
                </a:extLst>
              </p:cNvPr>
              <p:cNvSpPr txBox="1"/>
              <p:nvPr/>
            </p:nvSpPr>
            <p:spPr>
              <a:xfrm>
                <a:off x="1412315" y="4319222"/>
                <a:ext cx="2781312" cy="461665"/>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美、欧、日、韩、英、澳、东南亚等世界多数国家的专利、商标申请代理</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3" name="组合 12">
            <a:extLst>
              <a:ext uri="{FF2B5EF4-FFF2-40B4-BE49-F238E27FC236}">
                <a16:creationId xmlns="" xmlns:a16="http://schemas.microsoft.com/office/drawing/2014/main" id="{1D9210FA-41AB-473D-BA25-3177F702F9AE}"/>
              </a:ext>
            </a:extLst>
          </p:cNvPr>
          <p:cNvGrpSpPr/>
          <p:nvPr/>
        </p:nvGrpSpPr>
        <p:grpSpPr>
          <a:xfrm>
            <a:off x="653570" y="4898869"/>
            <a:ext cx="3607623" cy="767329"/>
            <a:chOff x="653570" y="4898869"/>
            <a:chExt cx="3607623" cy="767329"/>
          </a:xfrm>
        </p:grpSpPr>
        <p:grpSp>
          <p:nvGrpSpPr>
            <p:cNvPr id="129" name="Group 60">
              <a:extLst>
                <a:ext uri="{FF2B5EF4-FFF2-40B4-BE49-F238E27FC236}">
                  <a16:creationId xmlns="" xmlns:a16="http://schemas.microsoft.com/office/drawing/2014/main" id="{66AD9EFA-1D04-4F9B-8237-AFF54D45CE95}"/>
                </a:ext>
              </a:extLst>
            </p:cNvPr>
            <p:cNvGrpSpPr/>
            <p:nvPr/>
          </p:nvGrpSpPr>
          <p:grpSpPr>
            <a:xfrm>
              <a:off x="653570" y="4898869"/>
              <a:ext cx="623455" cy="623455"/>
              <a:chOff x="4842163" y="5091542"/>
              <a:chExt cx="831273" cy="831273"/>
            </a:xfrm>
          </p:grpSpPr>
          <p:sp>
            <p:nvSpPr>
              <p:cNvPr id="130" name="Rounded Rectangle 8">
                <a:extLst>
                  <a:ext uri="{FF2B5EF4-FFF2-40B4-BE49-F238E27FC236}">
                    <a16:creationId xmlns="" xmlns:a16="http://schemas.microsoft.com/office/drawing/2014/main" id="{13165CF6-BE5F-42C9-BBB5-12C23B3A686B}"/>
                  </a:ext>
                </a:extLst>
              </p:cNvPr>
              <p:cNvSpPr/>
              <p:nvPr/>
            </p:nvSpPr>
            <p:spPr>
              <a:xfrm>
                <a:off x="4842163" y="5091542"/>
                <a:ext cx="831273" cy="8312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31" name="Group 36">
                <a:extLst>
                  <a:ext uri="{FF2B5EF4-FFF2-40B4-BE49-F238E27FC236}">
                    <a16:creationId xmlns="" xmlns:a16="http://schemas.microsoft.com/office/drawing/2014/main" id="{59DCE182-6DEE-4851-8885-648ED2E74AF2}"/>
                  </a:ext>
                </a:extLst>
              </p:cNvPr>
              <p:cNvGrpSpPr/>
              <p:nvPr/>
            </p:nvGrpSpPr>
            <p:grpSpPr>
              <a:xfrm>
                <a:off x="5092989" y="5267862"/>
                <a:ext cx="319088" cy="465138"/>
                <a:chOff x="3582988" y="3510757"/>
                <a:chExt cx="319088" cy="465138"/>
              </a:xfrm>
              <a:solidFill>
                <a:schemeClr val="bg2"/>
              </a:solidFill>
            </p:grpSpPr>
            <p:sp>
              <p:nvSpPr>
                <p:cNvPr id="132" name="AutoShape 113">
                  <a:extLst>
                    <a:ext uri="{FF2B5EF4-FFF2-40B4-BE49-F238E27FC236}">
                      <a16:creationId xmlns="" xmlns:a16="http://schemas.microsoft.com/office/drawing/2014/main" id="{FF071531-1BE8-48D2-97FC-379D68B13F71}"/>
                    </a:ext>
                  </a:extLst>
                </p:cNvPr>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7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33" name="AutoShape 114">
                  <a:extLst>
                    <a:ext uri="{FF2B5EF4-FFF2-40B4-BE49-F238E27FC236}">
                      <a16:creationId xmlns="" xmlns:a16="http://schemas.microsoft.com/office/drawing/2014/main" id="{984FD3B7-22BC-44F2-B846-CB7B5AF5A2EA}"/>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5" name="组合 4">
              <a:extLst>
                <a:ext uri="{FF2B5EF4-FFF2-40B4-BE49-F238E27FC236}">
                  <a16:creationId xmlns="" xmlns:a16="http://schemas.microsoft.com/office/drawing/2014/main" id="{F01E0576-96B8-45F3-B1B6-37C386EDECD4}"/>
                </a:ext>
              </a:extLst>
            </p:cNvPr>
            <p:cNvGrpSpPr/>
            <p:nvPr/>
          </p:nvGrpSpPr>
          <p:grpSpPr>
            <a:xfrm>
              <a:off x="1414536" y="4905966"/>
              <a:ext cx="2846657" cy="760232"/>
              <a:chOff x="1414536" y="4905966"/>
              <a:chExt cx="2846657" cy="760232"/>
            </a:xfrm>
          </p:grpSpPr>
          <p:sp>
            <p:nvSpPr>
              <p:cNvPr id="127" name="TextBox 158">
                <a:extLst>
                  <a:ext uri="{FF2B5EF4-FFF2-40B4-BE49-F238E27FC236}">
                    <a16:creationId xmlns="" xmlns:a16="http://schemas.microsoft.com/office/drawing/2014/main" id="{3BCD30EB-1768-4E3D-B4C7-C0C4506BE8B2}"/>
                  </a:ext>
                </a:extLst>
              </p:cNvPr>
              <p:cNvSpPr txBox="1"/>
              <p:nvPr/>
            </p:nvSpPr>
            <p:spPr>
              <a:xfrm>
                <a:off x="1414537" y="4905966"/>
                <a:ext cx="1107996"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外脑服务</a:t>
                </a:r>
              </a:p>
            </p:txBody>
          </p:sp>
          <p:sp>
            <p:nvSpPr>
              <p:cNvPr id="128" name="TextBox 159">
                <a:extLst>
                  <a:ext uri="{FF2B5EF4-FFF2-40B4-BE49-F238E27FC236}">
                    <a16:creationId xmlns="" xmlns:a16="http://schemas.microsoft.com/office/drawing/2014/main" id="{6FE056C6-B628-4565-904C-FA644F9FD8F8}"/>
                  </a:ext>
                </a:extLst>
              </p:cNvPr>
              <p:cNvSpPr txBox="1"/>
              <p:nvPr/>
            </p:nvSpPr>
            <p:spPr>
              <a:xfrm>
                <a:off x="1414536" y="5204533"/>
                <a:ext cx="2846657"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为您的需求提供伴随服务，节省招聘与培养专业人员的费用</a:t>
                </a:r>
                <a:endParaRPr lang="en-US" altLang="zh-CN" sz="1200" dirty="0">
                  <a:solidFill>
                    <a:schemeClr val="bg1"/>
                  </a:solidFill>
                  <a:latin typeface="微软雅黑" panose="020B0503020204020204" pitchFamily="34" charset="-122"/>
                  <a:ea typeface="微软雅黑" panose="020B0503020204020204" pitchFamily="34" charset="-122"/>
                </a:endParaRPr>
              </a:p>
            </p:txBody>
          </p:sp>
        </p:grpSp>
      </p:grpSp>
      <p:cxnSp>
        <p:nvCxnSpPr>
          <p:cNvPr id="134" name="Straight Connector 5">
            <a:extLst>
              <a:ext uri="{FF2B5EF4-FFF2-40B4-BE49-F238E27FC236}">
                <a16:creationId xmlns="" xmlns:a16="http://schemas.microsoft.com/office/drawing/2014/main" id="{DEFAB472-9628-4551-BDA6-512646D686CE}"/>
              </a:ext>
            </a:extLst>
          </p:cNvPr>
          <p:cNvCxnSpPr>
            <a:cxnSpLocks/>
          </p:cNvCxnSpPr>
          <p:nvPr/>
        </p:nvCxnSpPr>
        <p:spPr>
          <a:xfrm>
            <a:off x="4477406" y="1166666"/>
            <a:ext cx="0" cy="4614200"/>
          </a:xfrm>
          <a:prstGeom prst="line">
            <a:avLst/>
          </a:prstGeom>
          <a:ln>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9" name="TextBox 150">
            <a:extLst>
              <a:ext uri="{FF2B5EF4-FFF2-40B4-BE49-F238E27FC236}">
                <a16:creationId xmlns="" xmlns:a16="http://schemas.microsoft.com/office/drawing/2014/main" id="{D86893B9-CF51-4F6D-A63E-FFC9F3670C55}"/>
              </a:ext>
            </a:extLst>
          </p:cNvPr>
          <p:cNvSpPr txBox="1"/>
          <p:nvPr/>
        </p:nvSpPr>
        <p:spPr>
          <a:xfrm>
            <a:off x="4673395" y="1360557"/>
            <a:ext cx="5464958" cy="461665"/>
          </a:xfrm>
          <a:prstGeom prst="rect">
            <a:avLst/>
          </a:prstGeom>
          <a:noFill/>
        </p:spPr>
        <p:txBody>
          <a:bodyPr wrap="none" rtlCol="0">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外脑服务</a:t>
            </a:r>
            <a:r>
              <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既是外脑，又是知产管家</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0" name="文本框 89">
            <a:extLst>
              <a:ext uri="{FF2B5EF4-FFF2-40B4-BE49-F238E27FC236}">
                <a16:creationId xmlns="" xmlns:a16="http://schemas.microsoft.com/office/drawing/2014/main" id="{6DA8B3C6-F7B4-4DDF-9AE7-D0D305AE6AA9}"/>
              </a:ext>
            </a:extLst>
          </p:cNvPr>
          <p:cNvSpPr txBox="1"/>
          <p:nvPr/>
        </p:nvSpPr>
        <p:spPr>
          <a:xfrm>
            <a:off x="4666219" y="1794562"/>
            <a:ext cx="5684969" cy="584775"/>
          </a:xfrm>
          <a:prstGeom prst="rect">
            <a:avLst/>
          </a:prstGeom>
          <a:noFill/>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让专业的人做专业的事</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十年的执业历程和专业服务，值得您放心托付，不开“盲盒”</a:t>
            </a:r>
          </a:p>
        </p:txBody>
      </p:sp>
      <p:grpSp>
        <p:nvGrpSpPr>
          <p:cNvPr id="2" name="组合 1">
            <a:extLst>
              <a:ext uri="{FF2B5EF4-FFF2-40B4-BE49-F238E27FC236}">
                <a16:creationId xmlns="" xmlns:a16="http://schemas.microsoft.com/office/drawing/2014/main" id="{0821BE75-A29D-43C9-B3DE-FA1980E5C7E3}"/>
              </a:ext>
            </a:extLst>
          </p:cNvPr>
          <p:cNvGrpSpPr/>
          <p:nvPr/>
        </p:nvGrpSpPr>
        <p:grpSpPr>
          <a:xfrm>
            <a:off x="4939071" y="2518619"/>
            <a:ext cx="5625591" cy="2916746"/>
            <a:chOff x="-9526" y="401836"/>
            <a:chExt cx="9182100" cy="4760714"/>
          </a:xfrm>
        </p:grpSpPr>
        <p:sp>
          <p:nvSpPr>
            <p:cNvPr id="115" name="任意多边形 237">
              <a:extLst>
                <a:ext uri="{FF2B5EF4-FFF2-40B4-BE49-F238E27FC236}">
                  <a16:creationId xmlns="" xmlns:a16="http://schemas.microsoft.com/office/drawing/2014/main" id="{5C45421A-B769-44C9-A233-44F6B169AAC1}"/>
                </a:ext>
              </a:extLst>
            </p:cNvPr>
            <p:cNvSpPr/>
            <p:nvPr/>
          </p:nvSpPr>
          <p:spPr>
            <a:xfrm>
              <a:off x="-9526" y="1559639"/>
              <a:ext cx="9182100" cy="3602911"/>
            </a:xfrm>
            <a:custGeom>
              <a:avLst/>
              <a:gdLst>
                <a:gd name="connsiteX0" fmla="*/ 0 w 9020175"/>
                <a:gd name="connsiteY0" fmla="*/ 3895725 h 3895725"/>
                <a:gd name="connsiteX1" fmla="*/ 4581525 w 9020175"/>
                <a:gd name="connsiteY1" fmla="*/ 942975 h 3895725"/>
                <a:gd name="connsiteX2" fmla="*/ 9020175 w 9020175"/>
                <a:gd name="connsiteY2" fmla="*/ 0 h 3895725"/>
                <a:gd name="connsiteX0-1" fmla="*/ 0 w 9020175"/>
                <a:gd name="connsiteY0-2" fmla="*/ 3895725 h 3895725"/>
                <a:gd name="connsiteX1-3" fmla="*/ 4581525 w 9020175"/>
                <a:gd name="connsiteY1-4" fmla="*/ 942975 h 3895725"/>
                <a:gd name="connsiteX2-5" fmla="*/ 9020175 w 9020175"/>
                <a:gd name="connsiteY2-6" fmla="*/ 0 h 3895725"/>
                <a:gd name="connsiteX0-7" fmla="*/ 0 w 9020175"/>
                <a:gd name="connsiteY0-8" fmla="*/ 3895725 h 3895725"/>
                <a:gd name="connsiteX1-9" fmla="*/ 4533900 w 9020175"/>
                <a:gd name="connsiteY1-10" fmla="*/ 771525 h 3895725"/>
                <a:gd name="connsiteX2-11" fmla="*/ 9020175 w 9020175"/>
                <a:gd name="connsiteY2-12" fmla="*/ 0 h 3895725"/>
                <a:gd name="connsiteX0-13" fmla="*/ 0 w 9020175"/>
                <a:gd name="connsiteY0-14" fmla="*/ 3896127 h 3896127"/>
                <a:gd name="connsiteX1-15" fmla="*/ 4533900 w 9020175"/>
                <a:gd name="connsiteY1-16" fmla="*/ 771927 h 3896127"/>
                <a:gd name="connsiteX2-17" fmla="*/ 9020175 w 9020175"/>
                <a:gd name="connsiteY2-18" fmla="*/ 402 h 3896127"/>
                <a:gd name="connsiteX0-19" fmla="*/ 0 w 9020175"/>
                <a:gd name="connsiteY0-20" fmla="*/ 3896127 h 3896127"/>
                <a:gd name="connsiteX1-21" fmla="*/ 4533900 w 9020175"/>
                <a:gd name="connsiteY1-22" fmla="*/ 771927 h 3896127"/>
                <a:gd name="connsiteX2-23" fmla="*/ 9020175 w 9020175"/>
                <a:gd name="connsiteY2-24" fmla="*/ 402 h 3896127"/>
                <a:gd name="connsiteX0-25" fmla="*/ 0 w 9163050"/>
                <a:gd name="connsiteY0-26" fmla="*/ 4067388 h 4067388"/>
                <a:gd name="connsiteX1-27" fmla="*/ 4676775 w 9163050"/>
                <a:gd name="connsiteY1-28" fmla="*/ 771738 h 4067388"/>
                <a:gd name="connsiteX2-29" fmla="*/ 9163050 w 9163050"/>
                <a:gd name="connsiteY2-30" fmla="*/ 213 h 4067388"/>
                <a:gd name="connsiteX0-31" fmla="*/ 0 w 9210675"/>
                <a:gd name="connsiteY0-32" fmla="*/ 4124556 h 4124556"/>
                <a:gd name="connsiteX1-33" fmla="*/ 4724400 w 9210675"/>
                <a:gd name="connsiteY1-34" fmla="*/ 771756 h 4124556"/>
                <a:gd name="connsiteX2-35" fmla="*/ 9210675 w 9210675"/>
                <a:gd name="connsiteY2-36" fmla="*/ 231 h 4124556"/>
                <a:gd name="connsiteX0-37" fmla="*/ 0 w 9182100"/>
                <a:gd name="connsiteY0-38" fmla="*/ 3921278 h 3921278"/>
                <a:gd name="connsiteX1-39" fmla="*/ 4724400 w 9182100"/>
                <a:gd name="connsiteY1-40" fmla="*/ 568478 h 3921278"/>
                <a:gd name="connsiteX2-41" fmla="*/ 9182100 w 9182100"/>
                <a:gd name="connsiteY2-42" fmla="*/ 6503 h 3921278"/>
                <a:gd name="connsiteX0-43" fmla="*/ 0 w 9182100"/>
                <a:gd name="connsiteY0-44" fmla="*/ 3969956 h 3969956"/>
                <a:gd name="connsiteX1-45" fmla="*/ 4724400 w 9182100"/>
                <a:gd name="connsiteY1-46" fmla="*/ 617156 h 3969956"/>
                <a:gd name="connsiteX2-47" fmla="*/ 9182100 w 9182100"/>
                <a:gd name="connsiteY2-48" fmla="*/ 55181 h 3969956"/>
                <a:gd name="connsiteX0-49" fmla="*/ 0 w 9182100"/>
                <a:gd name="connsiteY0-50" fmla="*/ 3978254 h 3978254"/>
                <a:gd name="connsiteX1-51" fmla="*/ 4724400 w 9182100"/>
                <a:gd name="connsiteY1-52" fmla="*/ 625454 h 3978254"/>
                <a:gd name="connsiteX2-53" fmla="*/ 9182100 w 9182100"/>
                <a:gd name="connsiteY2-54" fmla="*/ 63479 h 3978254"/>
                <a:gd name="connsiteX0-55" fmla="*/ 0 w 9182100"/>
                <a:gd name="connsiteY0-56" fmla="*/ 3994887 h 3994887"/>
                <a:gd name="connsiteX1-57" fmla="*/ 4724400 w 9182100"/>
                <a:gd name="connsiteY1-58" fmla="*/ 642087 h 3994887"/>
                <a:gd name="connsiteX2-59" fmla="*/ 9182100 w 9182100"/>
                <a:gd name="connsiteY2-60" fmla="*/ 80112 h 3994887"/>
              </a:gdLst>
              <a:ahLst/>
              <a:cxnLst>
                <a:cxn ang="0">
                  <a:pos x="connsiteX0-1" y="connsiteY0-2"/>
                </a:cxn>
                <a:cxn ang="0">
                  <a:pos x="connsiteX1-3" y="connsiteY1-4"/>
                </a:cxn>
                <a:cxn ang="0">
                  <a:pos x="connsiteX2-5" y="connsiteY2-6"/>
                </a:cxn>
              </a:cxnLst>
              <a:rect l="l" t="t" r="r" b="b"/>
              <a:pathLst>
                <a:path w="9182100" h="3994887">
                  <a:moveTo>
                    <a:pt x="0" y="3994887"/>
                  </a:moveTo>
                  <a:cubicBezTo>
                    <a:pt x="1215231" y="2805055"/>
                    <a:pt x="2908300" y="1380274"/>
                    <a:pt x="4724400" y="642087"/>
                  </a:cubicBezTo>
                  <a:cubicBezTo>
                    <a:pt x="6540500" y="-96100"/>
                    <a:pt x="8324056" y="-58795"/>
                    <a:pt x="9182100" y="80112"/>
                  </a:cubicBezTo>
                </a:path>
              </a:pathLst>
            </a:cu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100"/>
            </a:p>
          </p:txBody>
        </p:sp>
        <p:sp>
          <p:nvSpPr>
            <p:cNvPr id="118" name="椭圆 117">
              <a:extLst>
                <a:ext uri="{FF2B5EF4-FFF2-40B4-BE49-F238E27FC236}">
                  <a16:creationId xmlns="" xmlns:a16="http://schemas.microsoft.com/office/drawing/2014/main" id="{40250FDA-B842-49CB-92E3-8231202A2B82}"/>
                </a:ext>
              </a:extLst>
            </p:cNvPr>
            <p:cNvSpPr/>
            <p:nvPr/>
          </p:nvSpPr>
          <p:spPr>
            <a:xfrm>
              <a:off x="1528772" y="3712324"/>
              <a:ext cx="216000" cy="216000"/>
            </a:xfrm>
            <a:prstGeom prst="ellipse">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19" name="椭圆 118">
              <a:extLst>
                <a:ext uri="{FF2B5EF4-FFF2-40B4-BE49-F238E27FC236}">
                  <a16:creationId xmlns="" xmlns:a16="http://schemas.microsoft.com/office/drawing/2014/main" id="{752D4ACF-F9FA-467F-ADFD-F07003D8C50F}"/>
                </a:ext>
              </a:extLst>
            </p:cNvPr>
            <p:cNvSpPr/>
            <p:nvPr/>
          </p:nvSpPr>
          <p:spPr>
            <a:xfrm>
              <a:off x="3016471" y="2791504"/>
              <a:ext cx="216000" cy="216000"/>
            </a:xfrm>
            <a:prstGeom prst="ellipse">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20" name="椭圆 119">
              <a:extLst>
                <a:ext uri="{FF2B5EF4-FFF2-40B4-BE49-F238E27FC236}">
                  <a16:creationId xmlns="" xmlns:a16="http://schemas.microsoft.com/office/drawing/2014/main" id="{1D1FF324-1044-4122-93E0-D71385E478F4}"/>
                </a:ext>
              </a:extLst>
            </p:cNvPr>
            <p:cNvSpPr/>
            <p:nvPr/>
          </p:nvSpPr>
          <p:spPr>
            <a:xfrm>
              <a:off x="4942297" y="1930579"/>
              <a:ext cx="216000" cy="216000"/>
            </a:xfrm>
            <a:prstGeom prst="ellipse">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21" name="椭圆 120">
              <a:extLst>
                <a:ext uri="{FF2B5EF4-FFF2-40B4-BE49-F238E27FC236}">
                  <a16:creationId xmlns="" xmlns:a16="http://schemas.microsoft.com/office/drawing/2014/main" id="{7A2B031C-FDE3-435E-AC3E-D5ED52E09408}"/>
                </a:ext>
              </a:extLst>
            </p:cNvPr>
            <p:cNvSpPr/>
            <p:nvPr/>
          </p:nvSpPr>
          <p:spPr>
            <a:xfrm>
              <a:off x="6516241" y="1548407"/>
              <a:ext cx="216000" cy="216000"/>
            </a:xfrm>
            <a:prstGeom prst="ellipse">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762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grpSp>
          <p:nvGrpSpPr>
            <p:cNvPr id="122" name="组合 121">
              <a:extLst>
                <a:ext uri="{FF2B5EF4-FFF2-40B4-BE49-F238E27FC236}">
                  <a16:creationId xmlns="" xmlns:a16="http://schemas.microsoft.com/office/drawing/2014/main" id="{01D15E41-3FF3-4A31-8C3D-EDF6787B2AE4}"/>
                </a:ext>
              </a:extLst>
            </p:cNvPr>
            <p:cNvGrpSpPr/>
            <p:nvPr/>
          </p:nvGrpSpPr>
          <p:grpSpPr>
            <a:xfrm>
              <a:off x="366162" y="2159648"/>
              <a:ext cx="1898972" cy="1291003"/>
              <a:chOff x="1034029" y="1722230"/>
              <a:chExt cx="1898972" cy="1291003"/>
            </a:xfrm>
            <a:solidFill>
              <a:srgbClr val="0070C0"/>
            </a:solidFill>
            <a:scene3d>
              <a:camera prst="orthographicFront">
                <a:rot lat="0" lon="0" rev="0"/>
              </a:camera>
              <a:lightRig rig="glow" dir="t">
                <a:rot lat="0" lon="0" rev="4800000"/>
              </a:lightRig>
            </a:scene3d>
          </p:grpSpPr>
          <p:sp>
            <p:nvSpPr>
              <p:cNvPr id="123" name="椭圆形标注 243">
                <a:extLst>
                  <a:ext uri="{FF2B5EF4-FFF2-40B4-BE49-F238E27FC236}">
                    <a16:creationId xmlns="" xmlns:a16="http://schemas.microsoft.com/office/drawing/2014/main" id="{2A43BF3E-2609-4361-BFF9-6DF7865B27CF}"/>
                  </a:ext>
                </a:extLst>
              </p:cNvPr>
              <p:cNvSpPr/>
              <p:nvPr/>
            </p:nvSpPr>
            <p:spPr>
              <a:xfrm>
                <a:off x="1034029" y="1722230"/>
                <a:ext cx="1898972" cy="1291003"/>
              </a:xfrm>
              <a:prstGeom prst="wedgeEllipseCallout">
                <a:avLst>
                  <a:gd name="adj1" fmla="val 23905"/>
                  <a:gd name="adj2" fmla="val 58966"/>
                </a:avLst>
              </a:prstGeom>
              <a:solidFill>
                <a:schemeClr val="accent2"/>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24" name="TextBox 244">
                <a:extLst>
                  <a:ext uri="{FF2B5EF4-FFF2-40B4-BE49-F238E27FC236}">
                    <a16:creationId xmlns="" xmlns:a16="http://schemas.microsoft.com/office/drawing/2014/main" id="{BA99B942-9200-4BEC-B7A3-988D33B55938}"/>
                  </a:ext>
                </a:extLst>
              </p:cNvPr>
              <p:cNvSpPr txBox="1"/>
              <p:nvPr/>
            </p:nvSpPr>
            <p:spPr>
              <a:xfrm>
                <a:off x="1177230" y="1873905"/>
                <a:ext cx="1641020" cy="95447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pPr algn="ctr"/>
                <a:r>
                  <a:rPr lang="zh-CN" altLang="en-US" sz="1600" b="1" dirty="0">
                    <a:solidFill>
                      <a:schemeClr val="bg1">
                        <a:lumMod val="95000"/>
                      </a:schemeClr>
                    </a:solidFill>
                  </a:rPr>
                  <a:t>建立认知</a:t>
                </a:r>
                <a:endParaRPr lang="en-US" altLang="zh-CN" sz="1600" b="1" dirty="0">
                  <a:solidFill>
                    <a:schemeClr val="bg1">
                      <a:lumMod val="95000"/>
                    </a:schemeClr>
                  </a:solidFill>
                </a:endParaRPr>
              </a:p>
              <a:p>
                <a:pPr algn="ctr"/>
                <a:r>
                  <a:rPr lang="zh-CN" altLang="en-US" sz="1600" b="1" dirty="0">
                    <a:solidFill>
                      <a:schemeClr val="bg1">
                        <a:lumMod val="95000"/>
                      </a:schemeClr>
                    </a:solidFill>
                  </a:rPr>
                  <a:t>体系规划</a:t>
                </a:r>
              </a:p>
            </p:txBody>
          </p:sp>
        </p:grpSp>
        <p:grpSp>
          <p:nvGrpSpPr>
            <p:cNvPr id="125" name="组合 124">
              <a:extLst>
                <a:ext uri="{FF2B5EF4-FFF2-40B4-BE49-F238E27FC236}">
                  <a16:creationId xmlns="" xmlns:a16="http://schemas.microsoft.com/office/drawing/2014/main" id="{1EE78DBA-15CB-4918-B782-EAC23FDECA23}"/>
                </a:ext>
              </a:extLst>
            </p:cNvPr>
            <p:cNvGrpSpPr/>
            <p:nvPr/>
          </p:nvGrpSpPr>
          <p:grpSpPr>
            <a:xfrm>
              <a:off x="3262878" y="2906853"/>
              <a:ext cx="2066878" cy="1557096"/>
              <a:chOff x="3694926" y="2642921"/>
              <a:chExt cx="2066878" cy="1557096"/>
            </a:xfrm>
            <a:solidFill>
              <a:srgbClr val="0070C0"/>
            </a:solidFill>
            <a:scene3d>
              <a:camera prst="orthographicFront">
                <a:rot lat="0" lon="0" rev="0"/>
              </a:camera>
              <a:lightRig rig="glow" dir="t">
                <a:rot lat="0" lon="0" rev="4800000"/>
              </a:lightRig>
            </a:scene3d>
          </p:grpSpPr>
          <p:sp>
            <p:nvSpPr>
              <p:cNvPr id="126" name="椭圆形标注 246">
                <a:extLst>
                  <a:ext uri="{FF2B5EF4-FFF2-40B4-BE49-F238E27FC236}">
                    <a16:creationId xmlns="" xmlns:a16="http://schemas.microsoft.com/office/drawing/2014/main" id="{8A6FF3B8-73AA-4D3D-A748-C81270E5B4AE}"/>
                  </a:ext>
                </a:extLst>
              </p:cNvPr>
              <p:cNvSpPr/>
              <p:nvPr/>
            </p:nvSpPr>
            <p:spPr>
              <a:xfrm>
                <a:off x="3694926" y="2642921"/>
                <a:ext cx="2066878" cy="1557096"/>
              </a:xfrm>
              <a:prstGeom prst="wedgeEllipseCallout">
                <a:avLst>
                  <a:gd name="adj1" fmla="val -50658"/>
                  <a:gd name="adj2" fmla="val -40187"/>
                </a:avLst>
              </a:prstGeom>
              <a:solidFill>
                <a:schemeClr val="accent1"/>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35" name="TextBox 247">
                <a:extLst>
                  <a:ext uri="{FF2B5EF4-FFF2-40B4-BE49-F238E27FC236}">
                    <a16:creationId xmlns="" xmlns:a16="http://schemas.microsoft.com/office/drawing/2014/main" id="{54B19EDC-E2F3-4FA9-86AC-EE09E2EFCBC9}"/>
                  </a:ext>
                </a:extLst>
              </p:cNvPr>
              <p:cNvSpPr txBox="1"/>
              <p:nvPr/>
            </p:nvSpPr>
            <p:spPr>
              <a:xfrm>
                <a:off x="3907964" y="2960874"/>
                <a:ext cx="1641020" cy="95447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zh-CN" altLang="en-US" sz="1600" b="1" dirty="0">
                    <a:solidFill>
                      <a:schemeClr val="bg1">
                        <a:lumMod val="95000"/>
                      </a:schemeClr>
                    </a:solidFill>
                  </a:rPr>
                  <a:t>导航布局</a:t>
                </a:r>
                <a:endParaRPr lang="en-US" altLang="zh-CN" sz="1600" b="1" dirty="0">
                  <a:solidFill>
                    <a:schemeClr val="bg1">
                      <a:lumMod val="95000"/>
                    </a:schemeClr>
                  </a:solidFill>
                </a:endParaRPr>
              </a:p>
              <a:p>
                <a:r>
                  <a:rPr lang="zh-CN" altLang="en-US" sz="1600" b="1" dirty="0">
                    <a:solidFill>
                      <a:schemeClr val="bg1">
                        <a:lumMod val="95000"/>
                      </a:schemeClr>
                    </a:solidFill>
                  </a:rPr>
                  <a:t>代理实务</a:t>
                </a:r>
              </a:p>
            </p:txBody>
          </p:sp>
        </p:grpSp>
        <p:grpSp>
          <p:nvGrpSpPr>
            <p:cNvPr id="136" name="组合 135">
              <a:extLst>
                <a:ext uri="{FF2B5EF4-FFF2-40B4-BE49-F238E27FC236}">
                  <a16:creationId xmlns="" xmlns:a16="http://schemas.microsoft.com/office/drawing/2014/main" id="{D92AE503-70DA-4303-B43E-358BE2D02BB1}"/>
                </a:ext>
              </a:extLst>
            </p:cNvPr>
            <p:cNvGrpSpPr/>
            <p:nvPr/>
          </p:nvGrpSpPr>
          <p:grpSpPr>
            <a:xfrm>
              <a:off x="2954370" y="401836"/>
              <a:ext cx="2074571" cy="1498144"/>
              <a:chOff x="3328199" y="252871"/>
              <a:chExt cx="2074571" cy="1498144"/>
            </a:xfrm>
            <a:solidFill>
              <a:srgbClr val="0070C0"/>
            </a:solidFill>
            <a:scene3d>
              <a:camera prst="orthographicFront">
                <a:rot lat="0" lon="0" rev="0"/>
              </a:camera>
              <a:lightRig rig="glow" dir="t"/>
            </a:scene3d>
          </p:grpSpPr>
          <p:sp>
            <p:nvSpPr>
              <p:cNvPr id="137" name="椭圆形标注 249">
                <a:extLst>
                  <a:ext uri="{FF2B5EF4-FFF2-40B4-BE49-F238E27FC236}">
                    <a16:creationId xmlns="" xmlns:a16="http://schemas.microsoft.com/office/drawing/2014/main" id="{DEBD8559-EC64-48D7-A4D7-C7831AE940CE}"/>
                  </a:ext>
                </a:extLst>
              </p:cNvPr>
              <p:cNvSpPr/>
              <p:nvPr/>
            </p:nvSpPr>
            <p:spPr>
              <a:xfrm>
                <a:off x="3328199" y="252871"/>
                <a:ext cx="2074571" cy="1498144"/>
              </a:xfrm>
              <a:prstGeom prst="wedgeEllipseCallout">
                <a:avLst>
                  <a:gd name="adj1" fmla="val 47102"/>
                  <a:gd name="adj2" fmla="val 40322"/>
                </a:avLst>
              </a:prstGeom>
              <a:solidFill>
                <a:schemeClr val="accent2">
                  <a:lumMod val="7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38" name="TextBox 250">
                <a:extLst>
                  <a:ext uri="{FF2B5EF4-FFF2-40B4-BE49-F238E27FC236}">
                    <a16:creationId xmlns="" xmlns:a16="http://schemas.microsoft.com/office/drawing/2014/main" id="{E41D0475-7355-4A77-9C61-A4FF1261E13F}"/>
                  </a:ext>
                </a:extLst>
              </p:cNvPr>
              <p:cNvSpPr txBox="1"/>
              <p:nvPr/>
            </p:nvSpPr>
            <p:spPr>
              <a:xfrm>
                <a:off x="3612476" y="543372"/>
                <a:ext cx="1641021" cy="95447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zh-CN" altLang="en-US" sz="1600" b="1" dirty="0">
                    <a:solidFill>
                      <a:schemeClr val="bg1">
                        <a:lumMod val="95000"/>
                      </a:schemeClr>
                    </a:solidFill>
                  </a:rPr>
                  <a:t>研发伴随</a:t>
                </a:r>
                <a:endParaRPr lang="en-US" altLang="zh-CN" sz="1600" b="1" dirty="0">
                  <a:solidFill>
                    <a:schemeClr val="bg1">
                      <a:lumMod val="95000"/>
                    </a:schemeClr>
                  </a:solidFill>
                </a:endParaRPr>
              </a:p>
              <a:p>
                <a:r>
                  <a:rPr lang="zh-CN" altLang="en-US" sz="1600" b="1" dirty="0">
                    <a:solidFill>
                      <a:schemeClr val="bg1">
                        <a:lumMod val="95000"/>
                      </a:schemeClr>
                    </a:solidFill>
                  </a:rPr>
                  <a:t>人才培训</a:t>
                </a:r>
                <a:endParaRPr lang="en-US" altLang="zh-CN" sz="1600" b="1" dirty="0">
                  <a:solidFill>
                    <a:schemeClr val="bg1">
                      <a:lumMod val="95000"/>
                    </a:schemeClr>
                  </a:solidFill>
                </a:endParaRPr>
              </a:p>
            </p:txBody>
          </p:sp>
        </p:grpSp>
        <p:grpSp>
          <p:nvGrpSpPr>
            <p:cNvPr id="139" name="组合 138">
              <a:extLst>
                <a:ext uri="{FF2B5EF4-FFF2-40B4-BE49-F238E27FC236}">
                  <a16:creationId xmlns="" xmlns:a16="http://schemas.microsoft.com/office/drawing/2014/main" id="{FF55D37E-4D06-4779-BD09-4FC9D47C4174}"/>
                </a:ext>
              </a:extLst>
            </p:cNvPr>
            <p:cNvGrpSpPr/>
            <p:nvPr/>
          </p:nvGrpSpPr>
          <p:grpSpPr>
            <a:xfrm>
              <a:off x="6732240" y="1735832"/>
              <a:ext cx="2066879" cy="1575995"/>
              <a:chOff x="7164288" y="1682700"/>
              <a:chExt cx="2066879" cy="1575995"/>
            </a:xfrm>
            <a:solidFill>
              <a:srgbClr val="0070C0"/>
            </a:solidFill>
            <a:scene3d>
              <a:camera prst="orthographicFront">
                <a:rot lat="0" lon="0" rev="0"/>
              </a:camera>
              <a:lightRig rig="glow" dir="t">
                <a:rot lat="0" lon="0" rev="4800000"/>
              </a:lightRig>
            </a:scene3d>
          </p:grpSpPr>
          <p:sp>
            <p:nvSpPr>
              <p:cNvPr id="140" name="椭圆形标注 252">
                <a:extLst>
                  <a:ext uri="{FF2B5EF4-FFF2-40B4-BE49-F238E27FC236}">
                    <a16:creationId xmlns="" xmlns:a16="http://schemas.microsoft.com/office/drawing/2014/main" id="{24B3523C-A953-4C9D-B1DB-C553CCFF839C}"/>
                  </a:ext>
                </a:extLst>
              </p:cNvPr>
              <p:cNvSpPr/>
              <p:nvPr/>
            </p:nvSpPr>
            <p:spPr>
              <a:xfrm>
                <a:off x="7164288" y="1682700"/>
                <a:ext cx="2066879" cy="1575995"/>
              </a:xfrm>
              <a:prstGeom prst="wedgeEllipseCallout">
                <a:avLst>
                  <a:gd name="adj1" fmla="val -45687"/>
                  <a:gd name="adj2" fmla="val -43577"/>
                </a:avLst>
              </a:prstGeom>
              <a:solidFill>
                <a:schemeClr val="accent6">
                  <a:lumMod val="75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141" name="TextBox 253">
                <a:extLst>
                  <a:ext uri="{FF2B5EF4-FFF2-40B4-BE49-F238E27FC236}">
                    <a16:creationId xmlns="" xmlns:a16="http://schemas.microsoft.com/office/drawing/2014/main" id="{72CA973D-8E2F-4DB6-BDE8-281E23115570}"/>
                  </a:ext>
                </a:extLst>
              </p:cNvPr>
              <p:cNvSpPr txBox="1"/>
              <p:nvPr/>
            </p:nvSpPr>
            <p:spPr>
              <a:xfrm>
                <a:off x="7383122" y="2044627"/>
                <a:ext cx="1651487" cy="954470"/>
              </a:xfrm>
              <a:prstGeom prst="rect">
                <a:avLst/>
              </a:prstGeom>
              <a:noFill/>
              <a:ln>
                <a:noFill/>
              </a:ln>
              <a:effectLst>
                <a:outerShdw blurRad="190500" dist="228600" dir="2700000" algn="ctr">
                  <a:srgbClr val="000000">
                    <a:alpha val="30000"/>
                  </a:srgbClr>
                </a:outerShdw>
              </a:effectLst>
              <a:sp3d prstMaterial="matte">
                <a:bevelT w="127000" h="63500"/>
              </a:sp3d>
            </p:spPr>
            <p:txBody>
              <a:bodyPr wrap="none" rtlCol="0">
                <a:spAutoFit/>
              </a:bodyPr>
              <a:lstStyle/>
              <a:p>
                <a:r>
                  <a:rPr lang="zh-CN" altLang="en-US" sz="1600" b="1" dirty="0">
                    <a:solidFill>
                      <a:schemeClr val="bg1">
                        <a:lumMod val="95000"/>
                      </a:schemeClr>
                    </a:solidFill>
                  </a:rPr>
                  <a:t>流程监管</a:t>
                </a:r>
                <a:endParaRPr lang="en-US" altLang="zh-CN" sz="1600" b="1" dirty="0">
                  <a:solidFill>
                    <a:schemeClr val="bg1">
                      <a:lumMod val="95000"/>
                    </a:schemeClr>
                  </a:solidFill>
                </a:endParaRPr>
              </a:p>
              <a:p>
                <a:r>
                  <a:rPr lang="zh-CN" altLang="en-US" sz="1600" b="1" dirty="0">
                    <a:solidFill>
                      <a:schemeClr val="bg1">
                        <a:lumMod val="95000"/>
                      </a:schemeClr>
                    </a:solidFill>
                  </a:rPr>
                  <a:t>专利预警</a:t>
                </a:r>
                <a:endParaRPr lang="en-US" altLang="zh-CN" sz="1600" b="1" dirty="0">
                  <a:solidFill>
                    <a:schemeClr val="bg1">
                      <a:lumMod val="95000"/>
                    </a:schemeClr>
                  </a:solidFill>
                </a:endParaRPr>
              </a:p>
            </p:txBody>
          </p:sp>
        </p:grpSp>
      </p:grpSp>
      <p:sp>
        <p:nvSpPr>
          <p:cNvPr id="146" name="文本框 145">
            <a:extLst>
              <a:ext uri="{FF2B5EF4-FFF2-40B4-BE49-F238E27FC236}">
                <a16:creationId xmlns="" xmlns:a16="http://schemas.microsoft.com/office/drawing/2014/main" id="{A9F36504-B029-4879-A7E6-833FC773426B}"/>
              </a:ext>
            </a:extLst>
          </p:cNvPr>
          <p:cNvSpPr txBox="1"/>
          <p:nvPr/>
        </p:nvSpPr>
        <p:spPr>
          <a:xfrm>
            <a:off x="5196583" y="5247892"/>
            <a:ext cx="6341845" cy="553998"/>
          </a:xfrm>
          <a:prstGeom prst="rect">
            <a:avLst/>
          </a:prstGeom>
          <a:noFill/>
        </p:spPr>
        <p:txBody>
          <a:bodyPr wrap="square">
            <a:spAutoFit/>
          </a:bodyPr>
          <a:lstStyle/>
          <a:p>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服务对象：</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高校、大院大所、中大型企业集团、重点研发企业、孵化器、园区、功能区等</a:t>
            </a:r>
          </a:p>
        </p:txBody>
      </p:sp>
      <p:grpSp>
        <p:nvGrpSpPr>
          <p:cNvPr id="142" name="组合 141">
            <a:extLst>
              <a:ext uri="{FF2B5EF4-FFF2-40B4-BE49-F238E27FC236}">
                <a16:creationId xmlns="" xmlns:a16="http://schemas.microsoft.com/office/drawing/2014/main" id="{384420EA-FECE-4F9A-9A55-F573D6B8A743}"/>
              </a:ext>
            </a:extLst>
          </p:cNvPr>
          <p:cNvGrpSpPr/>
          <p:nvPr/>
        </p:nvGrpSpPr>
        <p:grpSpPr>
          <a:xfrm>
            <a:off x="655060" y="1383077"/>
            <a:ext cx="3538567" cy="633198"/>
            <a:chOff x="655060" y="1383077"/>
            <a:chExt cx="3538567" cy="633198"/>
          </a:xfrm>
        </p:grpSpPr>
        <p:grpSp>
          <p:nvGrpSpPr>
            <p:cNvPr id="143" name="Group 61">
              <a:extLst>
                <a:ext uri="{FF2B5EF4-FFF2-40B4-BE49-F238E27FC236}">
                  <a16:creationId xmlns="" xmlns:a16="http://schemas.microsoft.com/office/drawing/2014/main" id="{12BA6218-5691-4FFE-9CE3-FC79A1D85554}"/>
                </a:ext>
              </a:extLst>
            </p:cNvPr>
            <p:cNvGrpSpPr/>
            <p:nvPr/>
          </p:nvGrpSpPr>
          <p:grpSpPr>
            <a:xfrm>
              <a:off x="655060" y="1392820"/>
              <a:ext cx="623455" cy="623455"/>
              <a:chOff x="6518563" y="1579415"/>
              <a:chExt cx="831273" cy="831273"/>
            </a:xfrm>
          </p:grpSpPr>
          <p:sp>
            <p:nvSpPr>
              <p:cNvPr id="148" name="Rounded Rectangle 12">
                <a:extLst>
                  <a:ext uri="{FF2B5EF4-FFF2-40B4-BE49-F238E27FC236}">
                    <a16:creationId xmlns="" xmlns:a16="http://schemas.microsoft.com/office/drawing/2014/main" id="{41ED1455-0A0F-4653-99F1-096CE2EC2A7A}"/>
                  </a:ext>
                </a:extLst>
              </p:cNvPr>
              <p:cNvSpPr/>
              <p:nvPr/>
            </p:nvSpPr>
            <p:spPr>
              <a:xfrm>
                <a:off x="6518563" y="1579415"/>
                <a:ext cx="831273" cy="8312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grpSp>
            <p:nvGrpSpPr>
              <p:cNvPr id="149" name="Group 19">
                <a:extLst>
                  <a:ext uri="{FF2B5EF4-FFF2-40B4-BE49-F238E27FC236}">
                    <a16:creationId xmlns="" xmlns:a16="http://schemas.microsoft.com/office/drawing/2014/main" id="{3ADD408C-ED7C-4483-926F-664297F73AFE}"/>
                  </a:ext>
                </a:extLst>
              </p:cNvPr>
              <p:cNvGrpSpPr/>
              <p:nvPr/>
            </p:nvGrpSpPr>
            <p:grpSpPr>
              <a:xfrm>
                <a:off x="6702027" y="1790527"/>
                <a:ext cx="464344" cy="465138"/>
                <a:chOff x="9145588" y="4435475"/>
                <a:chExt cx="464344" cy="465138"/>
              </a:xfrm>
              <a:solidFill>
                <a:schemeClr val="bg2"/>
              </a:solidFill>
            </p:grpSpPr>
            <p:sp>
              <p:nvSpPr>
                <p:cNvPr id="150" name="AutoShape 7">
                  <a:extLst>
                    <a:ext uri="{FF2B5EF4-FFF2-40B4-BE49-F238E27FC236}">
                      <a16:creationId xmlns="" xmlns:a16="http://schemas.microsoft.com/office/drawing/2014/main" id="{A7B441C7-3A22-4181-8D57-FCAD1049E370}"/>
                    </a:ext>
                  </a:extLst>
                </p:cNvPr>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1" name="AutoShape 8">
                  <a:extLst>
                    <a:ext uri="{FF2B5EF4-FFF2-40B4-BE49-F238E27FC236}">
                      <a16:creationId xmlns="" xmlns:a16="http://schemas.microsoft.com/office/drawing/2014/main" id="{D9E1D783-3B22-4EEF-B7D9-681971DE3EF0}"/>
                    </a:ext>
                  </a:extLst>
                </p:cNvPr>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2" name="AutoShape 9">
                  <a:extLst>
                    <a:ext uri="{FF2B5EF4-FFF2-40B4-BE49-F238E27FC236}">
                      <a16:creationId xmlns="" xmlns:a16="http://schemas.microsoft.com/office/drawing/2014/main" id="{2184CCBC-69F5-4A15-8C36-08FC55C9DE41}"/>
                    </a:ext>
                  </a:extLst>
                </p:cNvPr>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3" name="AutoShape 10">
                  <a:extLst>
                    <a:ext uri="{FF2B5EF4-FFF2-40B4-BE49-F238E27FC236}">
                      <a16:creationId xmlns="" xmlns:a16="http://schemas.microsoft.com/office/drawing/2014/main" id="{871478D7-05C4-458E-A657-35A114A90A01}"/>
                    </a:ext>
                  </a:extLst>
                </p:cNvPr>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4" name="AutoShape 11">
                  <a:extLst>
                    <a:ext uri="{FF2B5EF4-FFF2-40B4-BE49-F238E27FC236}">
                      <a16:creationId xmlns="" xmlns:a16="http://schemas.microsoft.com/office/drawing/2014/main" id="{B3AAE944-E8E1-41CD-B03D-441FB9051553}"/>
                    </a:ext>
                  </a:extLst>
                </p:cNvPr>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5" name="AutoShape 12">
                  <a:extLst>
                    <a:ext uri="{FF2B5EF4-FFF2-40B4-BE49-F238E27FC236}">
                      <a16:creationId xmlns="" xmlns:a16="http://schemas.microsoft.com/office/drawing/2014/main" id="{1B86ABC6-B561-47F6-9B3F-E97C83336D65}"/>
                    </a:ext>
                  </a:extLst>
                </p:cNvPr>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6" name="AutoShape 13">
                  <a:extLst>
                    <a:ext uri="{FF2B5EF4-FFF2-40B4-BE49-F238E27FC236}">
                      <a16:creationId xmlns="" xmlns:a16="http://schemas.microsoft.com/office/drawing/2014/main" id="{47746C49-3347-400B-81FE-A4E09A4C1C90}"/>
                    </a:ext>
                  </a:extLst>
                </p:cNvPr>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7" name="AutoShape 14">
                  <a:extLst>
                    <a:ext uri="{FF2B5EF4-FFF2-40B4-BE49-F238E27FC236}">
                      <a16:creationId xmlns="" xmlns:a16="http://schemas.microsoft.com/office/drawing/2014/main" id="{4BA1223E-044C-4732-AEE9-4A8EE745EDB6}"/>
                    </a:ext>
                  </a:extLst>
                </p:cNvPr>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sp>
              <p:nvSpPr>
                <p:cNvPr id="158" name="AutoShape 15">
                  <a:extLst>
                    <a:ext uri="{FF2B5EF4-FFF2-40B4-BE49-F238E27FC236}">
                      <a16:creationId xmlns="" xmlns:a16="http://schemas.microsoft.com/office/drawing/2014/main" id="{40D16FAA-29A5-4101-8D0B-F94D640EB1D7}"/>
                    </a:ext>
                  </a:extLst>
                </p:cNvPr>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a:solidFill>
                      <a:schemeClr val="tx1">
                        <a:lumMod val="65000"/>
                        <a:lumOff val="35000"/>
                      </a:schemeClr>
                    </a:solidFill>
                    <a:sym typeface="Gill Sans" charset="0"/>
                  </a:endParaRPr>
                </a:p>
              </p:txBody>
            </p:sp>
          </p:grpSp>
        </p:grpSp>
        <p:grpSp>
          <p:nvGrpSpPr>
            <p:cNvPr id="144" name="组合 143">
              <a:extLst>
                <a:ext uri="{FF2B5EF4-FFF2-40B4-BE49-F238E27FC236}">
                  <a16:creationId xmlns="" xmlns:a16="http://schemas.microsoft.com/office/drawing/2014/main" id="{D97EB55D-D1AD-4E5E-BEE7-CA05C00172BD}"/>
                </a:ext>
              </a:extLst>
            </p:cNvPr>
            <p:cNvGrpSpPr/>
            <p:nvPr/>
          </p:nvGrpSpPr>
          <p:grpSpPr>
            <a:xfrm>
              <a:off x="1412314" y="1383077"/>
              <a:ext cx="2781313" cy="575566"/>
              <a:chOff x="1412314" y="1383077"/>
              <a:chExt cx="2781313" cy="575566"/>
            </a:xfrm>
          </p:grpSpPr>
          <p:sp>
            <p:nvSpPr>
              <p:cNvPr id="145" name="TextBox 150">
                <a:extLst>
                  <a:ext uri="{FF2B5EF4-FFF2-40B4-BE49-F238E27FC236}">
                    <a16:creationId xmlns="" xmlns:a16="http://schemas.microsoft.com/office/drawing/2014/main" id="{106CA4D4-E5DF-4C96-8F5F-39C9A7B2F000}"/>
                  </a:ext>
                </a:extLst>
              </p:cNvPr>
              <p:cNvSpPr txBox="1"/>
              <p:nvPr/>
            </p:nvSpPr>
            <p:spPr>
              <a:xfrm>
                <a:off x="1412315" y="1383077"/>
                <a:ext cx="2492990" cy="369332"/>
              </a:xfrm>
              <a:prstGeom prst="rect">
                <a:avLst/>
              </a:prstGeom>
              <a:noFill/>
            </p:spPr>
            <p:txBody>
              <a:bodyPr wrap="none" rtlCol="0">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专利数据信息服务系统</a:t>
                </a:r>
              </a:p>
            </p:txBody>
          </p:sp>
          <p:sp>
            <p:nvSpPr>
              <p:cNvPr id="147" name="TextBox 151">
                <a:extLst>
                  <a:ext uri="{FF2B5EF4-FFF2-40B4-BE49-F238E27FC236}">
                    <a16:creationId xmlns="" xmlns:a16="http://schemas.microsoft.com/office/drawing/2014/main" id="{9A5FC181-2FF6-44D8-B79B-AE0A3D84C488}"/>
                  </a:ext>
                </a:extLst>
              </p:cNvPr>
              <p:cNvSpPr txBox="1"/>
              <p:nvPr/>
            </p:nvSpPr>
            <p:spPr>
              <a:xfrm>
                <a:off x="1412314" y="1681644"/>
                <a:ext cx="2781313" cy="276999"/>
              </a:xfrm>
              <a:prstGeom prst="rect">
                <a:avLst/>
              </a:prstGeom>
              <a:noFill/>
            </p:spPr>
            <p:txBody>
              <a:bodyPr wrap="square"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知识产权管理、专题数据库系统</a:t>
                </a:r>
              </a:p>
            </p:txBody>
          </p:sp>
        </p:grpSp>
      </p:grpSp>
    </p:spTree>
    <p:custDataLst>
      <p:tags r:id="rId1"/>
    </p:custDataLst>
    <p:extLst>
      <p:ext uri="{BB962C8B-B14F-4D97-AF65-F5344CB8AC3E}">
        <p14:creationId xmlns:p14="http://schemas.microsoft.com/office/powerpoint/2010/main" val="3350224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流程服务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349141" y="158901"/>
              <a:ext cx="264367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拒绝传话筒</a:t>
              </a:r>
            </a:p>
          </p:txBody>
        </p:sp>
      </p:grpSp>
      <p:sp>
        <p:nvSpPr>
          <p:cNvPr id="14" name="TextBox 12">
            <a:extLst>
              <a:ext uri="{FF2B5EF4-FFF2-40B4-BE49-F238E27FC236}">
                <a16:creationId xmlns="" xmlns:a16="http://schemas.microsoft.com/office/drawing/2014/main" id="{354DE7E3-4F6C-40A0-BB58-1E0977F048E2}"/>
              </a:ext>
            </a:extLst>
          </p:cNvPr>
          <p:cNvSpPr>
            <a:spLocks noChangeArrowheads="1"/>
          </p:cNvSpPr>
          <p:nvPr/>
        </p:nvSpPr>
        <p:spPr bwMode="auto">
          <a:xfrm>
            <a:off x="1512075" y="2250412"/>
            <a:ext cx="3240087"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把工作做到位了</a:t>
            </a:r>
          </a:p>
        </p:txBody>
      </p:sp>
      <p:sp>
        <p:nvSpPr>
          <p:cNvPr id="16" name="TextBox 13">
            <a:extLst>
              <a:ext uri="{FF2B5EF4-FFF2-40B4-BE49-F238E27FC236}">
                <a16:creationId xmlns="" xmlns:a16="http://schemas.microsoft.com/office/drawing/2014/main" id="{DC14EC7E-8B06-4DC6-9B25-35776EB5ECA6}"/>
              </a:ext>
            </a:extLst>
          </p:cNvPr>
          <p:cNvSpPr>
            <a:spLocks noChangeArrowheads="1"/>
          </p:cNvSpPr>
          <p:nvPr/>
        </p:nvSpPr>
        <p:spPr bwMode="auto">
          <a:xfrm>
            <a:off x="2134031" y="1522441"/>
            <a:ext cx="2727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3200" b="1" dirty="0">
                <a:solidFill>
                  <a:schemeClr val="tx1">
                    <a:lumMod val="65000"/>
                    <a:lumOff val="35000"/>
                  </a:schemeClr>
                </a:solidFill>
                <a:latin typeface="微软雅黑" panose="020B0503020204020204" pitchFamily="34" charset="-122"/>
                <a:ea typeface="微软雅黑" panose="020B0503020204020204" pitchFamily="34" charset="-122"/>
                <a:sym typeface="方正正大黑简体" pitchFamily="2" charset="-122"/>
              </a:rPr>
              <a:t>用心专业服务</a:t>
            </a:r>
          </a:p>
        </p:txBody>
      </p:sp>
      <p:sp>
        <p:nvSpPr>
          <p:cNvPr id="17" name="TextBox 14">
            <a:extLst>
              <a:ext uri="{FF2B5EF4-FFF2-40B4-BE49-F238E27FC236}">
                <a16:creationId xmlns="" xmlns:a16="http://schemas.microsoft.com/office/drawing/2014/main" id="{EC05A586-7DFE-4421-8B13-24B0B6869E31}"/>
              </a:ext>
            </a:extLst>
          </p:cNvPr>
          <p:cNvSpPr>
            <a:spLocks noChangeArrowheads="1"/>
          </p:cNvSpPr>
          <p:nvPr/>
        </p:nvSpPr>
        <p:spPr bwMode="auto">
          <a:xfrm>
            <a:off x="6270459" y="1524353"/>
            <a:ext cx="27276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200" b="1" dirty="0">
                <a:solidFill>
                  <a:schemeClr val="tx1">
                    <a:lumMod val="65000"/>
                    <a:lumOff val="35000"/>
                  </a:schemeClr>
                </a:solidFill>
                <a:latin typeface="微软雅黑" panose="020B0503020204020204" pitchFamily="34" charset="-122"/>
                <a:ea typeface="微软雅黑" panose="020B0503020204020204" pitchFamily="34" charset="-122"/>
                <a:sym typeface="方正正大黑简体" pitchFamily="2" charset="-122"/>
              </a:rPr>
              <a:t>拒绝“传话筒”</a:t>
            </a:r>
          </a:p>
        </p:txBody>
      </p:sp>
      <p:sp>
        <p:nvSpPr>
          <p:cNvPr id="18" name="TextBox 15">
            <a:extLst>
              <a:ext uri="{FF2B5EF4-FFF2-40B4-BE49-F238E27FC236}">
                <a16:creationId xmlns="" xmlns:a16="http://schemas.microsoft.com/office/drawing/2014/main" id="{503571F3-74F5-4730-A4CE-0B7E14373EC6}"/>
              </a:ext>
            </a:extLst>
          </p:cNvPr>
          <p:cNvSpPr>
            <a:spLocks noChangeArrowheads="1"/>
          </p:cNvSpPr>
          <p:nvPr/>
        </p:nvSpPr>
        <p:spPr bwMode="auto">
          <a:xfrm>
            <a:off x="6285687" y="2277399"/>
            <a:ext cx="3292475"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把工作做完了</a:t>
            </a:r>
            <a:endParaRPr lang="zh-CN" altLang="en-US" sz="28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矩形 16">
            <a:extLst>
              <a:ext uri="{FF2B5EF4-FFF2-40B4-BE49-F238E27FC236}">
                <a16:creationId xmlns="" xmlns:a16="http://schemas.microsoft.com/office/drawing/2014/main" id="{30991401-7567-4410-8F20-62E4E170FA5C}"/>
              </a:ext>
            </a:extLst>
          </p:cNvPr>
          <p:cNvSpPr>
            <a:spLocks noChangeArrowheads="1"/>
          </p:cNvSpPr>
          <p:nvPr/>
        </p:nvSpPr>
        <p:spPr bwMode="auto">
          <a:xfrm>
            <a:off x="1624263" y="3654438"/>
            <a:ext cx="3006587" cy="488987"/>
          </a:xfrm>
          <a:prstGeom prst="rect">
            <a:avLst/>
          </a:prstGeom>
          <a:solidFill>
            <a:schemeClr val="accent1"/>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矩形 17">
            <a:extLst>
              <a:ext uri="{FF2B5EF4-FFF2-40B4-BE49-F238E27FC236}">
                <a16:creationId xmlns="" xmlns:a16="http://schemas.microsoft.com/office/drawing/2014/main" id="{82E844BD-0671-457A-8AD1-2B7917B344D5}"/>
              </a:ext>
            </a:extLst>
          </p:cNvPr>
          <p:cNvSpPr>
            <a:spLocks noChangeArrowheads="1"/>
          </p:cNvSpPr>
          <p:nvPr/>
        </p:nvSpPr>
        <p:spPr bwMode="auto">
          <a:xfrm>
            <a:off x="835025" y="4370667"/>
            <a:ext cx="3795825" cy="488985"/>
          </a:xfrm>
          <a:prstGeom prst="rect">
            <a:avLst/>
          </a:prstGeom>
          <a:solidFill>
            <a:schemeClr val="accent2"/>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矩形 18">
            <a:extLst>
              <a:ext uri="{FF2B5EF4-FFF2-40B4-BE49-F238E27FC236}">
                <a16:creationId xmlns="" xmlns:a16="http://schemas.microsoft.com/office/drawing/2014/main" id="{5D02F1F5-3E4B-4D9C-BF5C-29969C6A85AE}"/>
              </a:ext>
            </a:extLst>
          </p:cNvPr>
          <p:cNvSpPr>
            <a:spLocks noChangeArrowheads="1"/>
          </p:cNvSpPr>
          <p:nvPr/>
        </p:nvSpPr>
        <p:spPr bwMode="auto">
          <a:xfrm>
            <a:off x="2017986" y="5054988"/>
            <a:ext cx="2612863" cy="488987"/>
          </a:xfrm>
          <a:prstGeom prst="rect">
            <a:avLst/>
          </a:prstGeom>
          <a:solidFill>
            <a:schemeClr val="accent3"/>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2" name="TextBox 19">
            <a:extLst>
              <a:ext uri="{FF2B5EF4-FFF2-40B4-BE49-F238E27FC236}">
                <a16:creationId xmlns="" xmlns:a16="http://schemas.microsoft.com/office/drawing/2014/main" id="{8FFEE06B-B445-40F2-A117-A17FDE1C82E1}"/>
              </a:ext>
            </a:extLst>
          </p:cNvPr>
          <p:cNvSpPr>
            <a:spLocks noChangeArrowheads="1"/>
          </p:cNvSpPr>
          <p:nvPr/>
        </p:nvSpPr>
        <p:spPr bwMode="auto">
          <a:xfrm>
            <a:off x="1752600" y="3713591"/>
            <a:ext cx="30779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对于</a:t>
            </a:r>
            <a:r>
              <a:rPr lang="en-US" altLang="zh-CN"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OA :</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会</a:t>
            </a: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分析原因 给出建议</a:t>
            </a:r>
          </a:p>
        </p:txBody>
      </p:sp>
      <p:sp>
        <p:nvSpPr>
          <p:cNvPr id="23" name="TextBox 20">
            <a:extLst>
              <a:ext uri="{FF2B5EF4-FFF2-40B4-BE49-F238E27FC236}">
                <a16:creationId xmlns="" xmlns:a16="http://schemas.microsoft.com/office/drawing/2014/main" id="{27B444AA-C2E1-4353-8075-6FC39893C42F}"/>
              </a:ext>
            </a:extLst>
          </p:cNvPr>
          <p:cNvSpPr>
            <a:spLocks noChangeArrowheads="1"/>
          </p:cNvSpPr>
          <p:nvPr/>
        </p:nvSpPr>
        <p:spPr bwMode="auto">
          <a:xfrm>
            <a:off x="896382" y="4433701"/>
            <a:ext cx="37344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始终面向授权前景或意愿达成开展工作</a:t>
            </a:r>
          </a:p>
        </p:txBody>
      </p:sp>
      <p:sp>
        <p:nvSpPr>
          <p:cNvPr id="24" name="TextBox 21">
            <a:extLst>
              <a:ext uri="{FF2B5EF4-FFF2-40B4-BE49-F238E27FC236}">
                <a16:creationId xmlns="" xmlns:a16="http://schemas.microsoft.com/office/drawing/2014/main" id="{BF342E46-D286-4C91-91AF-FC0BECFDB542}"/>
              </a:ext>
            </a:extLst>
          </p:cNvPr>
          <p:cNvSpPr>
            <a:spLocks noChangeArrowheads="1"/>
          </p:cNvSpPr>
          <p:nvPr/>
        </p:nvSpPr>
        <p:spPr bwMode="auto">
          <a:xfrm>
            <a:off x="2175641" y="5120411"/>
            <a:ext cx="24406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关注申请背后的完整意愿</a:t>
            </a:r>
          </a:p>
        </p:txBody>
      </p:sp>
      <p:sp>
        <p:nvSpPr>
          <p:cNvPr id="25" name="矩形 22">
            <a:extLst>
              <a:ext uri="{FF2B5EF4-FFF2-40B4-BE49-F238E27FC236}">
                <a16:creationId xmlns="" xmlns:a16="http://schemas.microsoft.com/office/drawing/2014/main" id="{3C91A38D-23DF-4009-BE51-F9ED263627D9}"/>
              </a:ext>
            </a:extLst>
          </p:cNvPr>
          <p:cNvSpPr>
            <a:spLocks noChangeArrowheads="1"/>
          </p:cNvSpPr>
          <p:nvPr/>
        </p:nvSpPr>
        <p:spPr bwMode="auto">
          <a:xfrm>
            <a:off x="6399753" y="3656900"/>
            <a:ext cx="2510016" cy="488987"/>
          </a:xfrm>
          <a:prstGeom prst="rect">
            <a:avLst/>
          </a:prstGeom>
          <a:solidFill>
            <a:srgbClr val="C0504D"/>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6" name="矩形 23">
            <a:extLst>
              <a:ext uri="{FF2B5EF4-FFF2-40B4-BE49-F238E27FC236}">
                <a16:creationId xmlns="" xmlns:a16="http://schemas.microsoft.com/office/drawing/2014/main" id="{34478F61-7AC9-46C3-9BCA-40BFC08D5C54}"/>
              </a:ext>
            </a:extLst>
          </p:cNvPr>
          <p:cNvSpPr>
            <a:spLocks noChangeArrowheads="1"/>
          </p:cNvSpPr>
          <p:nvPr/>
        </p:nvSpPr>
        <p:spPr bwMode="auto">
          <a:xfrm>
            <a:off x="6409511" y="4370667"/>
            <a:ext cx="3887624" cy="488985"/>
          </a:xfrm>
          <a:prstGeom prst="rect">
            <a:avLst/>
          </a:prstGeom>
          <a:solidFill>
            <a:schemeClr val="accent2"/>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7" name="矩形 24">
            <a:extLst>
              <a:ext uri="{FF2B5EF4-FFF2-40B4-BE49-F238E27FC236}">
                <a16:creationId xmlns="" xmlns:a16="http://schemas.microsoft.com/office/drawing/2014/main" id="{222838E9-10EC-446A-8991-D9D82F7D5D0A}"/>
              </a:ext>
            </a:extLst>
          </p:cNvPr>
          <p:cNvSpPr>
            <a:spLocks noChangeArrowheads="1"/>
          </p:cNvSpPr>
          <p:nvPr/>
        </p:nvSpPr>
        <p:spPr bwMode="auto">
          <a:xfrm>
            <a:off x="6409511" y="5059526"/>
            <a:ext cx="2770523" cy="488987"/>
          </a:xfrm>
          <a:prstGeom prst="rect">
            <a:avLst/>
          </a:prstGeom>
          <a:solidFill>
            <a:schemeClr val="accent3"/>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8" name="TextBox 25">
            <a:extLst>
              <a:ext uri="{FF2B5EF4-FFF2-40B4-BE49-F238E27FC236}">
                <a16:creationId xmlns="" xmlns:a16="http://schemas.microsoft.com/office/drawing/2014/main" id="{64A02525-D9C4-4F9C-BD29-9C580752F472}"/>
              </a:ext>
            </a:extLst>
          </p:cNvPr>
          <p:cNvSpPr>
            <a:spLocks noChangeArrowheads="1"/>
          </p:cNvSpPr>
          <p:nvPr/>
        </p:nvSpPr>
        <p:spPr bwMode="auto">
          <a:xfrm>
            <a:off x="6433333" y="3726470"/>
            <a:ext cx="1931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只转述状态或结果</a:t>
            </a:r>
          </a:p>
        </p:txBody>
      </p:sp>
      <p:sp>
        <p:nvSpPr>
          <p:cNvPr id="29" name="TextBox 26">
            <a:extLst>
              <a:ext uri="{FF2B5EF4-FFF2-40B4-BE49-F238E27FC236}">
                <a16:creationId xmlns="" xmlns:a16="http://schemas.microsoft.com/office/drawing/2014/main" id="{ED08135A-9AF2-45EA-83E7-2F83555AA74F}"/>
              </a:ext>
            </a:extLst>
          </p:cNvPr>
          <p:cNvSpPr>
            <a:spLocks noChangeArrowheads="1"/>
          </p:cNvSpPr>
          <p:nvPr/>
        </p:nvSpPr>
        <p:spPr bwMode="auto">
          <a:xfrm>
            <a:off x="6429180" y="4430576"/>
            <a:ext cx="30572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与委托人之间只做中间文件流转</a:t>
            </a:r>
          </a:p>
        </p:txBody>
      </p:sp>
      <p:sp>
        <p:nvSpPr>
          <p:cNvPr id="30" name="TextBox 27">
            <a:extLst>
              <a:ext uri="{FF2B5EF4-FFF2-40B4-BE49-F238E27FC236}">
                <a16:creationId xmlns="" xmlns:a16="http://schemas.microsoft.com/office/drawing/2014/main" id="{E7EA0B54-ECEA-4A79-99DA-911719C34158}"/>
              </a:ext>
            </a:extLst>
          </p:cNvPr>
          <p:cNvSpPr>
            <a:spLocks noChangeArrowheads="1"/>
          </p:cNvSpPr>
          <p:nvPr/>
        </p:nvSpPr>
        <p:spPr bwMode="auto">
          <a:xfrm>
            <a:off x="6429180" y="5101110"/>
            <a:ext cx="1620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关注申请和流程</a:t>
            </a:r>
          </a:p>
        </p:txBody>
      </p:sp>
      <p:sp>
        <p:nvSpPr>
          <p:cNvPr id="31" name="TextBox 28">
            <a:extLst>
              <a:ext uri="{FF2B5EF4-FFF2-40B4-BE49-F238E27FC236}">
                <a16:creationId xmlns="" xmlns:a16="http://schemas.microsoft.com/office/drawing/2014/main" id="{72CFCDC7-DA44-426D-8C04-9922C2EA0814}"/>
              </a:ext>
            </a:extLst>
          </p:cNvPr>
          <p:cNvSpPr>
            <a:spLocks noChangeArrowheads="1"/>
          </p:cNvSpPr>
          <p:nvPr/>
        </p:nvSpPr>
        <p:spPr bwMode="auto">
          <a:xfrm>
            <a:off x="5200959" y="3221241"/>
            <a:ext cx="7200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dirty="0">
                <a:solidFill>
                  <a:schemeClr val="bg1"/>
                </a:solidFill>
                <a:latin typeface="方正兰亭粗黑_GBK" charset="-122"/>
                <a:ea typeface="方正兰亭粗黑_GBK" charset="-122"/>
                <a:sym typeface="方正兰亭粗黑_GBK" charset="-122"/>
              </a:rPr>
              <a:t>VS</a:t>
            </a:r>
          </a:p>
        </p:txBody>
      </p:sp>
      <p:grpSp>
        <p:nvGrpSpPr>
          <p:cNvPr id="32" name="组合 31">
            <a:extLst>
              <a:ext uri="{FF2B5EF4-FFF2-40B4-BE49-F238E27FC236}">
                <a16:creationId xmlns="" xmlns:a16="http://schemas.microsoft.com/office/drawing/2014/main" id="{5872A852-C424-4CB2-A065-B375ED86B0F8}"/>
              </a:ext>
            </a:extLst>
          </p:cNvPr>
          <p:cNvGrpSpPr/>
          <p:nvPr/>
        </p:nvGrpSpPr>
        <p:grpSpPr>
          <a:xfrm>
            <a:off x="5061981" y="3020429"/>
            <a:ext cx="964688" cy="964688"/>
            <a:chOff x="1985887" y="1962468"/>
            <a:chExt cx="1284820" cy="1284820"/>
          </a:xfrm>
          <a:effectLst>
            <a:outerShdw blurRad="88900" dist="76200" dir="4800000" algn="t" rotWithShape="0">
              <a:prstClr val="black">
                <a:alpha val="25000"/>
              </a:prstClr>
            </a:outerShdw>
          </a:effectLst>
        </p:grpSpPr>
        <p:sp>
          <p:nvSpPr>
            <p:cNvPr id="33" name="椭圆 32">
              <a:extLst>
                <a:ext uri="{FF2B5EF4-FFF2-40B4-BE49-F238E27FC236}">
                  <a16:creationId xmlns="" xmlns:a16="http://schemas.microsoft.com/office/drawing/2014/main" id="{A511797F-4431-457A-BB84-CCDD9DFF7153}"/>
                </a:ext>
              </a:extLst>
            </p:cNvPr>
            <p:cNvSpPr/>
            <p:nvPr/>
          </p:nvSpPr>
          <p:spPr>
            <a:xfrm rot="1245109">
              <a:off x="1985887" y="1962468"/>
              <a:ext cx="1284820" cy="1284820"/>
            </a:xfrm>
            <a:prstGeom prst="ellipse">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4" name="椭圆 33">
              <a:extLst>
                <a:ext uri="{FF2B5EF4-FFF2-40B4-BE49-F238E27FC236}">
                  <a16:creationId xmlns="" xmlns:a16="http://schemas.microsoft.com/office/drawing/2014/main" id="{B900C3EA-FBDD-49E7-9A19-C4098A1FD0D5}"/>
                </a:ext>
              </a:extLst>
            </p:cNvPr>
            <p:cNvSpPr/>
            <p:nvPr/>
          </p:nvSpPr>
          <p:spPr>
            <a:xfrm>
              <a:off x="2138192" y="2120635"/>
              <a:ext cx="970383" cy="970381"/>
            </a:xfrm>
            <a:prstGeom prst="ellipse">
              <a:avLst/>
            </a:prstGeom>
            <a:solidFill>
              <a:schemeClr val="accent1"/>
            </a:solidFill>
            <a:ln w="25400" cap="flat" cmpd="sng" algn="ctr">
              <a:noFill/>
              <a:prstDash val="solid"/>
            </a:ln>
            <a:effectLst>
              <a:innerShdw blurRad="139700" dist="50800" dir="13500000">
                <a:prstClr val="black">
                  <a:alpha val="45000"/>
                </a:prstClr>
              </a:inn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VS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5" name="矩形 17">
            <a:extLst>
              <a:ext uri="{FF2B5EF4-FFF2-40B4-BE49-F238E27FC236}">
                <a16:creationId xmlns="" xmlns:a16="http://schemas.microsoft.com/office/drawing/2014/main" id="{2A705A62-04E4-40DC-9FB9-65A35AEF1188}"/>
              </a:ext>
            </a:extLst>
          </p:cNvPr>
          <p:cNvSpPr>
            <a:spLocks noChangeArrowheads="1"/>
          </p:cNvSpPr>
          <p:nvPr/>
        </p:nvSpPr>
        <p:spPr bwMode="auto">
          <a:xfrm>
            <a:off x="308811" y="2940110"/>
            <a:ext cx="4303271" cy="488985"/>
          </a:xfrm>
          <a:prstGeom prst="rect">
            <a:avLst/>
          </a:prstGeom>
          <a:solidFill>
            <a:srgbClr val="70AD47"/>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TextBox 20">
            <a:extLst>
              <a:ext uri="{FF2B5EF4-FFF2-40B4-BE49-F238E27FC236}">
                <a16:creationId xmlns="" xmlns:a16="http://schemas.microsoft.com/office/drawing/2014/main" id="{0E249417-D30C-45DA-942A-751A403DFF49}"/>
              </a:ext>
            </a:extLst>
          </p:cNvPr>
          <p:cNvSpPr>
            <a:spLocks noChangeArrowheads="1"/>
          </p:cNvSpPr>
          <p:nvPr/>
        </p:nvSpPr>
        <p:spPr bwMode="auto">
          <a:xfrm>
            <a:off x="372979" y="2999038"/>
            <a:ext cx="42391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委托人意愿达成</a:t>
            </a:r>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导向，争取最大的保护范围</a:t>
            </a:r>
            <a:endPar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7" name="矩形 23">
            <a:extLst>
              <a:ext uri="{FF2B5EF4-FFF2-40B4-BE49-F238E27FC236}">
                <a16:creationId xmlns="" xmlns:a16="http://schemas.microsoft.com/office/drawing/2014/main" id="{6EA1E931-B8CF-426F-9301-7BDA2E6CF4B2}"/>
              </a:ext>
            </a:extLst>
          </p:cNvPr>
          <p:cNvSpPr>
            <a:spLocks noChangeArrowheads="1"/>
          </p:cNvSpPr>
          <p:nvPr/>
        </p:nvSpPr>
        <p:spPr bwMode="auto">
          <a:xfrm>
            <a:off x="6390745" y="2940110"/>
            <a:ext cx="2177767" cy="488985"/>
          </a:xfrm>
          <a:prstGeom prst="rect">
            <a:avLst/>
          </a:prstGeom>
          <a:solidFill>
            <a:srgbClr val="70AD47"/>
          </a:solidFill>
          <a:ln>
            <a:noFill/>
          </a:ln>
          <a:effectLst>
            <a:outerShdw blurRad="50800" dist="50800" dir="5400000" sx="2000" sy="2000" algn="ctr" rotWithShape="0">
              <a:srgbClr val="000000">
                <a:alpha val="28000"/>
              </a:srgbClr>
            </a:outerShdw>
          </a:effectLst>
          <a:scene3d>
            <a:camera prst="orthographicFront">
              <a:rot lat="0" lon="0" rev="0"/>
            </a:camera>
            <a:lightRig rig="contrasting" dir="t">
              <a:rot lat="0" lon="0" rev="7800000"/>
            </a:lightRig>
          </a:scene3d>
          <a:sp3d>
            <a:bevelT w="139700" h="139700"/>
          </a:sp3d>
        </p:spPr>
        <p:txBody>
          <a:bodyPr anchor="ctr"/>
          <a:lstStyle/>
          <a:p>
            <a:pPr algn="ctr"/>
            <a:endParaRPr lang="zh-CN" altLang="zh-CN" sz="2800" b="1">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TextBox 26">
            <a:extLst>
              <a:ext uri="{FF2B5EF4-FFF2-40B4-BE49-F238E27FC236}">
                <a16:creationId xmlns="" xmlns:a16="http://schemas.microsoft.com/office/drawing/2014/main" id="{BEB8AEB0-8AB4-4E5B-9493-2B808ABC94DF}"/>
              </a:ext>
            </a:extLst>
          </p:cNvPr>
          <p:cNvSpPr>
            <a:spLocks noChangeArrowheads="1"/>
          </p:cNvSpPr>
          <p:nvPr/>
        </p:nvSpPr>
        <p:spPr bwMode="auto">
          <a:xfrm>
            <a:off x="6399753" y="3001564"/>
            <a:ext cx="2031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sym typeface="宋体" panose="02010600030101010101" pitchFamily="2" charset="-122"/>
              </a:rPr>
              <a:t>流程导向，证书导向</a:t>
            </a:r>
            <a:endParaRPr lang="zh-CN" altLang="en-US" sz="16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Tree>
    <p:custDataLst>
      <p:tags r:id="rId1"/>
    </p:custDataLst>
    <p:extLst>
      <p:ext uri="{BB962C8B-B14F-4D97-AF65-F5344CB8AC3E}">
        <p14:creationId xmlns:p14="http://schemas.microsoft.com/office/powerpoint/2010/main" val="744053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5181600" y="92446"/>
            <a:ext cx="7010400" cy="480164"/>
            <a:chOff x="5167600" y="113199"/>
            <a:chExt cx="7010400" cy="480164"/>
          </a:xfrm>
          <a:solidFill>
            <a:srgbClr val="005D61"/>
          </a:solidFill>
        </p:grpSpPr>
        <p:sp>
          <p:nvSpPr>
            <p:cNvPr id="2" name="矩形 1"/>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
        <p:nvSpPr>
          <p:cNvPr id="8" name="文本框 7"/>
          <p:cNvSpPr txBox="1"/>
          <p:nvPr/>
        </p:nvSpPr>
        <p:spPr>
          <a:xfrm>
            <a:off x="1412240" y="101600"/>
            <a:ext cx="4074160" cy="46164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p>
        </p:txBody>
      </p:sp>
      <p:sp>
        <p:nvSpPr>
          <p:cNvPr id="33" name="平行四边形 32"/>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4" name="图片 33"/>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39" name="Rectangle 3"/>
          <p:cNvSpPr>
            <a:spLocks noChangeArrowheads="1"/>
          </p:cNvSpPr>
          <p:nvPr/>
        </p:nvSpPr>
        <p:spPr bwMode="auto">
          <a:xfrm>
            <a:off x="4953001" y="2357393"/>
            <a:ext cx="687564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defTabSz="914400" rtl="0" eaLnBrk="0" fontAlgn="base" latinLnBrk="0" hangingPunct="0">
              <a:lnSpc>
                <a:spcPct val="150000"/>
              </a:lnSpc>
              <a:spcBef>
                <a:spcPct val="0"/>
              </a:spcBef>
              <a:spcAft>
                <a:spcPct val="0"/>
              </a:spcAft>
              <a:buClrTx/>
              <a:buSzTx/>
              <a:buFontTx/>
              <a:buNone/>
            </a:pPr>
            <a:r>
              <a:rPr kumimoji="0" lang="en-US" altLang="zh-CN" sz="20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    </a:t>
            </a:r>
            <a:r>
              <a:rPr kumimoji="0" lang="zh-CN" altLang="en-US" sz="2000" b="0" i="0" u="none" strike="noStrike" cap="none" normalizeH="0" baseline="0" dirty="0">
                <a:ln>
                  <a:noFill/>
                </a:ln>
                <a:solidFill>
                  <a:schemeClr val="tx1">
                    <a:lumMod val="85000"/>
                    <a:lumOff val="15000"/>
                  </a:schemeClr>
                </a:solidFill>
                <a:effectLst/>
                <a:latin typeface="微软雅黑" panose="020B0503020204020204" pitchFamily="34" charset="-122"/>
                <a:ea typeface="微软雅黑" panose="020B0503020204020204" pitchFamily="34" charset="-122"/>
              </a:rPr>
              <a:t>展誉专利</a:t>
            </a:r>
            <a:r>
              <a:rPr kumimoji="0" lang="zh-CN" altLang="en-US" b="0"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成立于</a:t>
            </a:r>
            <a:r>
              <a:rPr kumimoji="0" lang="en-US" altLang="zh-CN" b="0"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2016</a:t>
            </a:r>
            <a:r>
              <a:rPr kumimoji="0" lang="zh-CN" altLang="en-US" b="0"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年，始终</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致力于为中国企业及科研院所提供全面的知识产权咨询及相关代理实务。</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lvl="0" eaLnBrk="0" fontAlgn="base" hangingPunct="0">
              <a:lnSpc>
                <a:spcPct val="150000"/>
              </a:lnSpc>
              <a:spcBef>
                <a:spcPct val="0"/>
              </a:spcBef>
              <a:spcAft>
                <a:spcPct val="0"/>
              </a:spcAft>
            </a:pP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员工人数超过</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40</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人，代理人</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12</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人，座落在科技研发活动最为活跃的天津市滨海新区华苑高新区，紧临天津市知识产权局，办公面积</a:t>
            </a:r>
            <a:r>
              <a:rPr lang="en-US" altLang="zh-CN" dirty="0">
                <a:solidFill>
                  <a:schemeClr val="tx1">
                    <a:lumMod val="65000"/>
                    <a:lumOff val="35000"/>
                  </a:schemeClr>
                </a:solidFill>
                <a:latin typeface="微软雅黑" panose="020B0503020204020204" pitchFamily="34" charset="-122"/>
                <a:ea typeface="微软雅黑" panose="020B0503020204020204" pitchFamily="34" charset="-122"/>
              </a:rPr>
              <a:t>400</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余平米，是天津市较大的知识产权专业服务机构之一。</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a:p>
            <a:pPr marL="0" marR="0" lvl="0" indent="0" defTabSz="914400" rtl="0" eaLnBrk="0" fontAlgn="base" latinLnBrk="0" hangingPunct="0">
              <a:lnSpc>
                <a:spcPct val="150000"/>
              </a:lnSpc>
              <a:spcBef>
                <a:spcPct val="0"/>
              </a:spcBef>
              <a:spcAft>
                <a:spcPct val="0"/>
              </a:spcAft>
              <a:buClrTx/>
              <a:buSzTx/>
              <a:buFontTx/>
              <a:buNone/>
            </a:pPr>
            <a:r>
              <a:rPr kumimoji="0" lang="en-US" altLang="zh-CN" b="0"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rPr>
              <a:t>    </a:t>
            </a:r>
            <a:endParaRPr kumimoji="0" lang="zh-CN" altLang="zh-CN" b="0" i="0" u="none" strike="noStrike" cap="none" normalizeH="0" baseline="0" dirty="0">
              <a:ln>
                <a:noFill/>
              </a:ln>
              <a:solidFill>
                <a:schemeClr val="tx1">
                  <a:lumMod val="65000"/>
                  <a:lumOff val="35000"/>
                </a:schemeClr>
              </a:solidFill>
              <a:effectLst/>
              <a:latin typeface="微软雅黑" panose="020B0503020204020204" pitchFamily="34" charset="-122"/>
              <a:ea typeface="微软雅黑" panose="020B0503020204020204" pitchFamily="34" charset="-122"/>
            </a:endParaRPr>
          </a:p>
        </p:txBody>
      </p:sp>
      <p:sp>
        <p:nvSpPr>
          <p:cNvPr id="12" name="矩形 11"/>
          <p:cNvSpPr/>
          <p:nvPr/>
        </p:nvSpPr>
        <p:spPr>
          <a:xfrm>
            <a:off x="146941" y="2319327"/>
            <a:ext cx="357351" cy="341089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 xmlns:a16="http://schemas.microsoft.com/office/drawing/2014/main" id="{3AE9AE50-956A-45AA-9C9D-13C69088F84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4292" y="2319327"/>
            <a:ext cx="3434805" cy="341089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流程服务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349142" y="158901"/>
              <a:ext cx="264367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拒绝传话筒</a:t>
              </a:r>
            </a:p>
          </p:txBody>
        </p:sp>
      </p:grpSp>
      <p:sp>
        <p:nvSpPr>
          <p:cNvPr id="14" name="矩形 13"/>
          <p:cNvSpPr/>
          <p:nvPr/>
        </p:nvSpPr>
        <p:spPr>
          <a:xfrm>
            <a:off x="1369060" y="1408778"/>
            <a:ext cx="9366250" cy="2954655"/>
          </a:xfrm>
          <a:prstGeom prst="rect">
            <a:avLst/>
          </a:prstGeom>
        </p:spPr>
        <p:txBody>
          <a:bodyPr wrap="square">
            <a:spAutoFit/>
          </a:bodyPr>
          <a:lstStyle/>
          <a:p>
            <a:pPr marL="285750" indent="-285750">
              <a:lnSpc>
                <a:spcPct val="150000"/>
              </a:lnSpc>
              <a:buFont typeface="Arial"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案件申报时间</a:t>
            </a:r>
          </a:p>
          <a:p>
            <a:pPr>
              <a:lnSpc>
                <a:spcPct val="150000"/>
              </a:lnSpc>
            </a:pPr>
            <a:r>
              <a:rPr lang="zh-CN" altLang="en-US" dirty="0">
                <a:solidFill>
                  <a:srgbClr val="0070C0"/>
                </a:solidFill>
                <a:latin typeface="微软雅黑" panose="020B0503020204020204" pitchFamily="34" charset="-122"/>
                <a:ea typeface="微软雅黑" panose="020B0503020204020204" pitchFamily="34" charset="-122"/>
              </a:rPr>
              <a:t> 代理人与案件发明人确稿后，根据案件采集信息</a:t>
            </a:r>
            <a:r>
              <a:rPr lang="zh-CN" altLang="en-US" sz="2800" dirty="0">
                <a:solidFill>
                  <a:srgbClr val="FF0000"/>
                </a:solidFill>
                <a:latin typeface="微软雅黑" panose="020B0503020204020204" pitchFamily="34" charset="-122"/>
                <a:ea typeface="微软雅黑" panose="020B0503020204020204" pitchFamily="34" charset="-122"/>
              </a:rPr>
              <a:t>当日</a:t>
            </a:r>
            <a:r>
              <a:rPr lang="zh-CN" altLang="en-US" dirty="0">
                <a:solidFill>
                  <a:srgbClr val="0070C0"/>
                </a:solidFill>
                <a:latin typeface="微软雅黑" panose="020B0503020204020204" pitchFamily="34" charset="-122"/>
                <a:ea typeface="微软雅黑" panose="020B0503020204020204" pitchFamily="34" charset="-122"/>
              </a:rPr>
              <a:t>进行申报提交国家知识产权局。</a:t>
            </a:r>
          </a:p>
          <a:p>
            <a:pPr>
              <a:lnSpc>
                <a:spcPct val="150000"/>
              </a:lnSpc>
            </a:pPr>
            <a:endParaRPr lang="zh-CN" altLang="en-US" dirty="0">
              <a:solidFill>
                <a:srgbClr val="0070C0"/>
              </a:solidFill>
              <a:latin typeface="微软雅黑" panose="020B0503020204020204" pitchFamily="34" charset="-122"/>
              <a:ea typeface="微软雅黑" panose="020B0503020204020204" pitchFamily="34" charset="-122"/>
            </a:endParaRPr>
          </a:p>
          <a:p>
            <a:pPr marL="285750" indent="-285750">
              <a:lnSpc>
                <a:spcPct val="150000"/>
              </a:lnSpc>
              <a:buFont typeface="Arial"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案件反馈时间</a:t>
            </a:r>
          </a:p>
          <a:p>
            <a:pPr>
              <a:lnSpc>
                <a:spcPct val="150000"/>
              </a:lnSpc>
            </a:pPr>
            <a:r>
              <a:rPr lang="zh-CN" altLang="en-US" dirty="0">
                <a:solidFill>
                  <a:srgbClr val="0070C0"/>
                </a:solidFill>
                <a:latin typeface="微软雅黑" panose="020B0503020204020204" pitchFamily="34" charset="-122"/>
                <a:ea typeface="微软雅黑" panose="020B0503020204020204" pitchFamily="34" charset="-122"/>
              </a:rPr>
              <a:t>申报完新案件的</a:t>
            </a:r>
            <a:r>
              <a:rPr lang="zh-CN" altLang="en-US" sz="2400" dirty="0">
                <a:solidFill>
                  <a:srgbClr val="FF0000"/>
                </a:solidFill>
                <a:latin typeface="微软雅黑" panose="020B0503020204020204" pitchFamily="34" charset="-122"/>
                <a:ea typeface="微软雅黑" panose="020B0503020204020204" pitchFamily="34" charset="-122"/>
              </a:rPr>
              <a:t>当日</a:t>
            </a:r>
            <a:r>
              <a:rPr lang="zh-CN" altLang="en-US" dirty="0">
                <a:solidFill>
                  <a:srgbClr val="0070C0"/>
                </a:solidFill>
                <a:latin typeface="微软雅黑" panose="020B0503020204020204" pitchFamily="34" charset="-122"/>
                <a:ea typeface="微软雅黑" panose="020B0503020204020204" pitchFamily="34" charset="-122"/>
              </a:rPr>
              <a:t>及时告知发明人，如申报过程中有任何案件问题或系统特殊情况，由所长和发明人对接汇报。</a:t>
            </a:r>
          </a:p>
        </p:txBody>
      </p:sp>
    </p:spTree>
    <p:custDataLst>
      <p:tags r:id="rId1"/>
    </p:custDataLst>
    <p:extLst>
      <p:ext uri="{BB962C8B-B14F-4D97-AF65-F5344CB8AC3E}">
        <p14:creationId xmlns:p14="http://schemas.microsoft.com/office/powerpoint/2010/main" val="420734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流程服务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349141" y="158901"/>
              <a:ext cx="264367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拒绝传话筒</a:t>
              </a:r>
            </a:p>
          </p:txBody>
        </p:sp>
      </p:grpSp>
      <p:sp>
        <p:nvSpPr>
          <p:cNvPr id="15" name="矩形 14"/>
          <p:cNvSpPr/>
          <p:nvPr/>
        </p:nvSpPr>
        <p:spPr>
          <a:xfrm>
            <a:off x="1412240" y="1489650"/>
            <a:ext cx="9903460" cy="4185761"/>
          </a:xfrm>
          <a:prstGeom prst="rect">
            <a:avLst/>
          </a:prstGeom>
        </p:spPr>
        <p:txBody>
          <a:bodyPr wrap="square">
            <a:spAutoFit/>
          </a:bodyPr>
          <a:lstStyle/>
          <a:p>
            <a:r>
              <a:rPr lang="zh-CN" altLang="en-US" sz="2800" b="1" dirty="0">
                <a:solidFill>
                  <a:srgbClr val="0070C0"/>
                </a:solidFill>
                <a:latin typeface="微软雅黑" panose="020B0503020204020204" pitchFamily="34" charset="-122"/>
                <a:ea typeface="微软雅黑" panose="020B0503020204020204" pitchFamily="34" charset="-122"/>
              </a:rPr>
              <a:t>当周传达来文</a:t>
            </a:r>
          </a:p>
          <a:p>
            <a:endParaRPr lang="zh-CN" altLang="en-US" sz="2800" b="1" dirty="0">
              <a:solidFill>
                <a:srgbClr val="0070C0"/>
              </a:solidFill>
              <a:latin typeface="微软雅黑" panose="020B0503020204020204" pitchFamily="34" charset="-122"/>
              <a:ea typeface="微软雅黑" panose="020B0503020204020204" pitchFamily="34" charset="-122"/>
            </a:endParaRPr>
          </a:p>
          <a:p>
            <a:pPr marL="285750" indent="-285750">
              <a:buFont typeface="Arial"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新案件</a:t>
            </a:r>
            <a:r>
              <a:rPr lang="zh-CN" altLang="en-US" dirty="0">
                <a:solidFill>
                  <a:srgbClr val="0070C0"/>
                </a:solidFill>
                <a:latin typeface="微软雅黑" panose="020B0503020204020204" pitchFamily="34" charset="-122"/>
                <a:ea typeface="微软雅黑" panose="020B0503020204020204" pitchFamily="34" charset="-122"/>
              </a:rPr>
              <a:t>（新案件发送受理通知书和缴费通知书）</a:t>
            </a:r>
          </a:p>
          <a:p>
            <a:endParaRPr lang="zh-CN" altLang="en-US" dirty="0">
              <a:solidFill>
                <a:srgbClr val="0070C0"/>
              </a:solidFill>
              <a:latin typeface="微软雅黑" panose="020B0503020204020204" pitchFamily="34" charset="-122"/>
              <a:ea typeface="微软雅黑" panose="020B0503020204020204" pitchFamily="34" charset="-122"/>
            </a:endParaRPr>
          </a:p>
          <a:p>
            <a:r>
              <a:rPr lang="zh-CN" altLang="en-US" dirty="0">
                <a:solidFill>
                  <a:srgbClr val="0070C0"/>
                </a:solidFill>
                <a:latin typeface="微软雅黑" panose="020B0503020204020204" pitchFamily="34" charset="-122"/>
                <a:ea typeface="微软雅黑" panose="020B0503020204020204" pitchFamily="34" charset="-122"/>
              </a:rPr>
              <a:t>  收文日</a:t>
            </a:r>
            <a:r>
              <a:rPr lang="zh-CN" altLang="en-US" sz="2400" dirty="0">
                <a:solidFill>
                  <a:srgbClr val="FF0000"/>
                </a:solidFill>
                <a:latin typeface="微软雅黑" panose="020B0503020204020204" pitchFamily="34" charset="-122"/>
                <a:ea typeface="微软雅黑" panose="020B0503020204020204" pitchFamily="34" charset="-122"/>
              </a:rPr>
              <a:t>当周</a:t>
            </a:r>
            <a:r>
              <a:rPr lang="zh-CN" altLang="en-US" dirty="0">
                <a:solidFill>
                  <a:srgbClr val="0070C0"/>
                </a:solidFill>
                <a:latin typeface="微软雅黑" panose="020B0503020204020204" pitchFamily="34" charset="-122"/>
                <a:ea typeface="微软雅黑" panose="020B0503020204020204" pitchFamily="34" charset="-122"/>
              </a:rPr>
              <a:t>发送发明人邮箱</a:t>
            </a:r>
          </a:p>
          <a:p>
            <a:endParaRPr lang="zh-CN" altLang="en-US" dirty="0">
              <a:solidFill>
                <a:srgbClr val="0070C0"/>
              </a:solidFill>
              <a:latin typeface="微软雅黑" panose="020B0503020204020204" pitchFamily="34" charset="-122"/>
              <a:ea typeface="微软雅黑" panose="020B0503020204020204" pitchFamily="34" charset="-122"/>
            </a:endParaRPr>
          </a:p>
          <a:p>
            <a:pPr marL="285750" indent="-285750">
              <a:buFont typeface="Arial"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中间文件</a:t>
            </a:r>
            <a:r>
              <a:rPr lang="zh-CN" altLang="en-US" dirty="0">
                <a:solidFill>
                  <a:srgbClr val="0070C0"/>
                </a:solidFill>
                <a:latin typeface="微软雅黑" panose="020B0503020204020204" pitchFamily="34" charset="-122"/>
                <a:ea typeface="微软雅黑" panose="020B0503020204020204" pitchFamily="34" charset="-122"/>
              </a:rPr>
              <a:t>（所有案件类型的审查意见或驳回决定）</a:t>
            </a:r>
          </a:p>
          <a:p>
            <a:endParaRPr lang="zh-CN" altLang="en-US" dirty="0">
              <a:solidFill>
                <a:srgbClr val="0070C0"/>
              </a:solidFill>
              <a:latin typeface="微软雅黑" panose="020B0503020204020204" pitchFamily="34" charset="-122"/>
              <a:ea typeface="微软雅黑" panose="020B0503020204020204" pitchFamily="34" charset="-122"/>
            </a:endParaRPr>
          </a:p>
          <a:p>
            <a:r>
              <a:rPr lang="zh-CN" altLang="en-US" dirty="0">
                <a:solidFill>
                  <a:srgbClr val="0070C0"/>
                </a:solidFill>
                <a:latin typeface="微软雅黑" panose="020B0503020204020204" pitchFamily="34" charset="-122"/>
                <a:ea typeface="微软雅黑" panose="020B0503020204020204" pitchFamily="34" charset="-122"/>
              </a:rPr>
              <a:t>  收文日</a:t>
            </a:r>
            <a:r>
              <a:rPr lang="zh-CN" altLang="en-US" sz="2400" dirty="0">
                <a:solidFill>
                  <a:srgbClr val="FF0000"/>
                </a:solidFill>
                <a:latin typeface="微软雅黑" panose="020B0503020204020204" pitchFamily="34" charset="-122"/>
                <a:ea typeface="微软雅黑" panose="020B0503020204020204" pitchFamily="34" charset="-122"/>
              </a:rPr>
              <a:t>当周</a:t>
            </a:r>
            <a:r>
              <a:rPr lang="zh-CN" altLang="en-US" dirty="0">
                <a:solidFill>
                  <a:srgbClr val="0070C0"/>
                </a:solidFill>
                <a:latin typeface="微软雅黑" panose="020B0503020204020204" pitchFamily="34" charset="-122"/>
                <a:ea typeface="微软雅黑" panose="020B0503020204020204" pitchFamily="34" charset="-122"/>
              </a:rPr>
              <a:t>发送至发明人邮箱，并给出相应答复意见。</a:t>
            </a:r>
            <a:endParaRPr lang="en-US" altLang="zh-CN" dirty="0">
              <a:solidFill>
                <a:srgbClr val="0070C0"/>
              </a:solidFill>
              <a:latin typeface="微软雅黑" panose="020B0503020204020204" pitchFamily="34" charset="-122"/>
              <a:ea typeface="微软雅黑" panose="020B0503020204020204" pitchFamily="34" charset="-122"/>
            </a:endParaRPr>
          </a:p>
          <a:p>
            <a:pPr indent="-285750">
              <a:lnSpc>
                <a:spcPct val="200000"/>
              </a:lnSpc>
              <a:buFont typeface="Arial" pitchFamily="34" charset="0"/>
              <a:buChar char="•"/>
            </a:pPr>
            <a:r>
              <a:rPr lang="zh-CN" altLang="en-US" b="1" dirty="0">
                <a:solidFill>
                  <a:srgbClr val="0070C0"/>
                </a:solidFill>
                <a:latin typeface="微软雅黑" panose="020B0503020204020204" pitchFamily="34" charset="-122"/>
                <a:ea typeface="微软雅黑" panose="020B0503020204020204" pitchFamily="34" charset="-122"/>
              </a:rPr>
              <a:t>证书</a:t>
            </a:r>
            <a:endParaRPr lang="en-US" altLang="zh-CN" b="1" dirty="0">
              <a:solidFill>
                <a:srgbClr val="0070C0"/>
              </a:solidFill>
              <a:latin typeface="微软雅黑" panose="020B0503020204020204" pitchFamily="34" charset="-122"/>
              <a:ea typeface="微软雅黑" panose="020B0503020204020204" pitchFamily="34" charset="-122"/>
            </a:endParaRPr>
          </a:p>
          <a:p>
            <a:pPr>
              <a:lnSpc>
                <a:spcPct val="200000"/>
              </a:lnSpc>
            </a:pPr>
            <a:r>
              <a:rPr lang="zh-CN" altLang="en-US" dirty="0">
                <a:solidFill>
                  <a:srgbClr val="0070C0"/>
                </a:solidFill>
                <a:latin typeface="微软雅黑" panose="020B0503020204020204" pitchFamily="34" charset="-122"/>
                <a:ea typeface="微软雅黑" panose="020B0503020204020204" pitchFamily="34" charset="-122"/>
              </a:rPr>
              <a:t>每周接收到专利</a:t>
            </a:r>
            <a:r>
              <a:rPr lang="en-US" altLang="zh-CN" dirty="0">
                <a:solidFill>
                  <a:srgbClr val="0070C0"/>
                </a:solidFill>
                <a:latin typeface="微软雅黑" panose="020B0503020204020204" pitchFamily="34" charset="-122"/>
                <a:ea typeface="微软雅黑" panose="020B0503020204020204" pitchFamily="34" charset="-122"/>
              </a:rPr>
              <a:t>/</a:t>
            </a:r>
            <a:r>
              <a:rPr lang="zh-CN" altLang="en-US" dirty="0">
                <a:solidFill>
                  <a:srgbClr val="0070C0"/>
                </a:solidFill>
                <a:latin typeface="微软雅黑" panose="020B0503020204020204" pitchFamily="34" charset="-122"/>
                <a:ea typeface="微软雅黑" panose="020B0503020204020204" pitchFamily="34" charset="-122"/>
              </a:rPr>
              <a:t>商标证书，按发文日发送电子签章证书至发明人邮箱及知识产权办公室邮箱。</a:t>
            </a:r>
          </a:p>
        </p:txBody>
      </p:sp>
    </p:spTree>
    <p:custDataLst>
      <p:tags r:id="rId1"/>
    </p:custDataLst>
    <p:extLst>
      <p:ext uri="{BB962C8B-B14F-4D97-AF65-F5344CB8AC3E}">
        <p14:creationId xmlns:p14="http://schemas.microsoft.com/office/powerpoint/2010/main" val="382512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流程服务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349141" y="158901"/>
              <a:ext cx="264367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拒绝传话筒</a:t>
              </a:r>
            </a:p>
          </p:txBody>
        </p:sp>
      </p:grpSp>
      <p:pic>
        <p:nvPicPr>
          <p:cNvPr id="14" name="Picture 2"/>
          <p:cNvPicPr>
            <a:picLocks noChangeAspect="1" noChangeArrowheads="1"/>
          </p:cNvPicPr>
          <p:nvPr/>
        </p:nvPicPr>
        <p:blipFill>
          <a:blip r:embed="rId9"/>
          <a:srcRect/>
          <a:stretch>
            <a:fillRect/>
          </a:stretch>
        </p:blipFill>
        <p:spPr bwMode="auto">
          <a:xfrm>
            <a:off x="3048010" y="1142976"/>
            <a:ext cx="7262831" cy="4911770"/>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381678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流程服务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349141" y="158901"/>
              <a:ext cx="264367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拒绝传话筒</a:t>
              </a:r>
            </a:p>
          </p:txBody>
        </p:sp>
      </p:grpSp>
      <p:graphicFrame>
        <p:nvGraphicFramePr>
          <p:cNvPr id="15" name="表格 14"/>
          <p:cNvGraphicFramePr>
            <a:graphicFrameLocks noGrp="1"/>
          </p:cNvGraphicFramePr>
          <p:nvPr>
            <p:extLst>
              <p:ext uri="{D42A27DB-BD31-4B8C-83A1-F6EECF244321}">
                <p14:modId xmlns:p14="http://schemas.microsoft.com/office/powerpoint/2010/main" val="2971038400"/>
              </p:ext>
            </p:extLst>
          </p:nvPr>
        </p:nvGraphicFramePr>
        <p:xfrm>
          <a:off x="1471614" y="1714489"/>
          <a:ext cx="9625046" cy="4071966"/>
        </p:xfrm>
        <a:graphic>
          <a:graphicData uri="http://schemas.openxmlformats.org/drawingml/2006/table">
            <a:tbl>
              <a:tblPr/>
              <a:tblGrid>
                <a:gridCol w="602647">
                  <a:extLst>
                    <a:ext uri="{9D8B030D-6E8A-4147-A177-3AD203B41FA5}">
                      <a16:colId xmlns="" xmlns:a16="http://schemas.microsoft.com/office/drawing/2014/main" val="20000"/>
                    </a:ext>
                  </a:extLst>
                </a:gridCol>
                <a:gridCol w="951145">
                  <a:extLst>
                    <a:ext uri="{9D8B030D-6E8A-4147-A177-3AD203B41FA5}">
                      <a16:colId xmlns="" xmlns:a16="http://schemas.microsoft.com/office/drawing/2014/main" val="20001"/>
                    </a:ext>
                  </a:extLst>
                </a:gridCol>
                <a:gridCol w="2543446">
                  <a:extLst>
                    <a:ext uri="{9D8B030D-6E8A-4147-A177-3AD203B41FA5}">
                      <a16:colId xmlns="" xmlns:a16="http://schemas.microsoft.com/office/drawing/2014/main" val="20002"/>
                    </a:ext>
                  </a:extLst>
                </a:gridCol>
                <a:gridCol w="1673168">
                  <a:extLst>
                    <a:ext uri="{9D8B030D-6E8A-4147-A177-3AD203B41FA5}">
                      <a16:colId xmlns="" xmlns:a16="http://schemas.microsoft.com/office/drawing/2014/main" val="20003"/>
                    </a:ext>
                  </a:extLst>
                </a:gridCol>
                <a:gridCol w="1345852">
                  <a:extLst>
                    <a:ext uri="{9D8B030D-6E8A-4147-A177-3AD203B41FA5}">
                      <a16:colId xmlns="" xmlns:a16="http://schemas.microsoft.com/office/drawing/2014/main" val="20004"/>
                    </a:ext>
                  </a:extLst>
                </a:gridCol>
                <a:gridCol w="2508788">
                  <a:extLst>
                    <a:ext uri="{9D8B030D-6E8A-4147-A177-3AD203B41FA5}">
                      <a16:colId xmlns="" xmlns:a16="http://schemas.microsoft.com/office/drawing/2014/main" val="20005"/>
                    </a:ext>
                  </a:extLst>
                </a:gridCol>
              </a:tblGrid>
              <a:tr h="290374">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序号</a:t>
                      </a:r>
                      <a:endParaRPr lang="zh-CN" sz="24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里程碑</a:t>
                      </a:r>
                      <a:endParaRPr lang="zh-CN" sz="24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流程节点</a:t>
                      </a:r>
                      <a:endParaRPr lang="zh-CN" sz="24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主导方</a:t>
                      </a:r>
                      <a:endParaRPr lang="zh-CN" sz="24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时间</a:t>
                      </a:r>
                      <a:endParaRPr lang="zh-CN" sz="24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备注</a:t>
                      </a:r>
                      <a:endParaRPr lang="zh-CN" sz="24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000"/>
                  </a:ext>
                </a:extLst>
              </a:tr>
              <a:tr h="1071428">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0</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chemeClr val="accent1"/>
                          </a:solidFill>
                          <a:latin typeface="微软雅黑" pitchFamily="34" charset="-122"/>
                          <a:ea typeface="微软雅黑" pitchFamily="34" charset="-122"/>
                          <a:cs typeface="Times New Roman"/>
                        </a:rPr>
                        <a:t>M0</a:t>
                      </a:r>
                      <a:endParaRPr lang="zh-CN" sz="18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接收并转达代理人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交付成功部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D1</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solidFill>
                            <a:schemeClr val="accent1"/>
                          </a:solidFill>
                          <a:latin typeface="微软雅黑" pitchFamily="34" charset="-122"/>
                          <a:ea typeface="微软雅黑" pitchFamily="34" charset="-122"/>
                          <a:cs typeface="Times New Roman"/>
                        </a:rPr>
                        <a:t>材料及对比文件一并</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77540">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1</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M1</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代理人初判</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代理人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D7</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solidFill>
                            <a:schemeClr val="accent1"/>
                          </a:solidFill>
                          <a:latin typeface="微软雅黑" pitchFamily="34" charset="-122"/>
                          <a:ea typeface="微软雅黑" pitchFamily="34" charset="-122"/>
                          <a:cs typeface="Times New Roman"/>
                        </a:rPr>
                        <a:t>对案件的审查前景初判，必要时加入小组讨论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38771">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2</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代理人转文</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代理人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D1</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solidFill>
                            <a:schemeClr val="accent1"/>
                          </a:solidFill>
                          <a:latin typeface="微软雅黑" pitchFamily="34" charset="-122"/>
                          <a:ea typeface="微软雅黑" pitchFamily="34" charset="-122"/>
                          <a:cs typeface="Times New Roman"/>
                        </a:rPr>
                        <a:t>将初判结果转文企业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38771">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3</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M2</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与客户沟通等待反馈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客户</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D7-D30</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a:solidFill>
                            <a:schemeClr val="accent1"/>
                          </a:solidFill>
                          <a:latin typeface="微软雅黑" pitchFamily="34" charset="-122"/>
                          <a:ea typeface="微软雅黑" pitchFamily="34" charset="-122"/>
                          <a:cs typeface="Times New Roman"/>
                        </a:rPr>
                        <a:t>反馈及转文存档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677540">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4</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M3</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与客户配合完成答辩</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代理人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D0.5</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按照标准分级，</a:t>
                      </a:r>
                      <a:r>
                        <a:rPr lang="zh-CN" altLang="en-US" sz="1800" kern="100" dirty="0">
                          <a:solidFill>
                            <a:schemeClr val="accent1"/>
                          </a:solidFill>
                          <a:latin typeface="微软雅黑" pitchFamily="34" charset="-122"/>
                          <a:ea typeface="微软雅黑" pitchFamily="34" charset="-122"/>
                          <a:cs typeface="Times New Roman"/>
                        </a:rPr>
                        <a:t>调整答复策略</a:t>
                      </a:r>
                      <a:endParaRPr lang="zh-CN" sz="18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38771">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5</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CN" altLang="en-US"/>
                    </a:p>
                  </a:txBody>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上报反馈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代理人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D0.5</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反馈客户</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38771">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6</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M4</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zh-CN" sz="1800" kern="100" dirty="0">
                          <a:solidFill>
                            <a:schemeClr val="accent1"/>
                          </a:solidFill>
                          <a:latin typeface="微软雅黑" pitchFamily="34" charset="-122"/>
                          <a:ea typeface="微软雅黑" pitchFamily="34" charset="-122"/>
                          <a:cs typeface="Times New Roman"/>
                        </a:rPr>
                        <a:t>结果跟进</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800" kern="100" dirty="0">
                          <a:solidFill>
                            <a:schemeClr val="accent1"/>
                          </a:solidFill>
                          <a:latin typeface="微软雅黑" pitchFamily="34" charset="-122"/>
                          <a:ea typeface="微软雅黑" pitchFamily="34" charset="-122"/>
                          <a:cs typeface="Times New Roman"/>
                        </a:rPr>
                        <a:t>交付成功部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a:solidFill>
                            <a:schemeClr val="accent1"/>
                          </a:solidFill>
                          <a:latin typeface="微软雅黑" pitchFamily="34" charset="-122"/>
                          <a:ea typeface="微软雅黑" pitchFamily="34" charset="-122"/>
                          <a:cs typeface="Times New Roman"/>
                        </a:rPr>
                        <a:t>D0.5</a:t>
                      </a:r>
                      <a:endParaRPr lang="zh-CN" sz="1800" kern="10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n-US" sz="1800" kern="100" dirty="0">
                        <a:solidFill>
                          <a:schemeClr val="accent1"/>
                        </a:solidFill>
                        <a:latin typeface="微软雅黑" pitchFamily="34" charset="-122"/>
                        <a:ea typeface="微软雅黑" pitchFamily="34" charset="-122"/>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2" name="矩形 1"/>
          <p:cNvSpPr/>
          <p:nvPr/>
        </p:nvSpPr>
        <p:spPr>
          <a:xfrm>
            <a:off x="1481495" y="1034534"/>
            <a:ext cx="2031325" cy="369332"/>
          </a:xfrm>
          <a:prstGeom prst="rect">
            <a:avLst/>
          </a:prstGeom>
        </p:spPr>
        <p:txBody>
          <a:bodyPr wrap="none">
            <a:spAutoFit/>
          </a:bodyPr>
          <a:lstStyle/>
          <a:p>
            <a:r>
              <a:rPr lang="zh-CN" altLang="en-US" kern="100" dirty="0">
                <a:solidFill>
                  <a:schemeClr val="accent1"/>
                </a:solidFill>
                <a:latin typeface="微软雅黑" pitchFamily="34" charset="-122"/>
                <a:ea typeface="微软雅黑" pitchFamily="34" charset="-122"/>
                <a:cs typeface="Times New Roman"/>
              </a:rPr>
              <a:t>发明审查意见流程</a:t>
            </a:r>
            <a:endParaRPr lang="zh-CN" altLang="zh-CN" kern="100" dirty="0">
              <a:solidFill>
                <a:schemeClr val="accent1"/>
              </a:solidFill>
              <a:latin typeface="微软雅黑" pitchFamily="34" charset="-122"/>
              <a:ea typeface="微软雅黑" pitchFamily="34" charset="-122"/>
              <a:cs typeface="Times New Roman"/>
            </a:endParaRPr>
          </a:p>
        </p:txBody>
      </p:sp>
    </p:spTree>
    <p:custDataLst>
      <p:tags r:id="rId1"/>
    </p:custDataLst>
    <p:extLst>
      <p:ext uri="{BB962C8B-B14F-4D97-AF65-F5344CB8AC3E}">
        <p14:creationId xmlns:p14="http://schemas.microsoft.com/office/powerpoint/2010/main" val="157895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全链服务说明</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流程服务</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349141" y="158901"/>
              <a:ext cx="264367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专业服务  拒绝传话筒</a:t>
              </a:r>
            </a:p>
          </p:txBody>
        </p:sp>
      </p:grpSp>
      <p:sp>
        <p:nvSpPr>
          <p:cNvPr id="16" name="矩形 15"/>
          <p:cNvSpPr/>
          <p:nvPr/>
        </p:nvSpPr>
        <p:spPr>
          <a:xfrm>
            <a:off x="1369060" y="884513"/>
            <a:ext cx="2723823" cy="369332"/>
          </a:xfrm>
          <a:prstGeom prst="rect">
            <a:avLst/>
          </a:prstGeom>
        </p:spPr>
        <p:txBody>
          <a:bodyPr wrap="none">
            <a:spAutoFit/>
          </a:bodyPr>
          <a:lstStyle/>
          <a:p>
            <a:r>
              <a:rPr lang="zh-CN" altLang="en-US" kern="100" dirty="0">
                <a:solidFill>
                  <a:schemeClr val="accent1"/>
                </a:solidFill>
                <a:latin typeface="微软雅黑" pitchFamily="34" charset="-122"/>
                <a:ea typeface="微软雅黑" pitchFamily="34" charset="-122"/>
                <a:cs typeface="Times New Roman"/>
              </a:rPr>
              <a:t>审查意见通知书转达模板</a:t>
            </a:r>
          </a:p>
        </p:txBody>
      </p:sp>
      <p:pic>
        <p:nvPicPr>
          <p:cNvPr id="17" name="Picture 3"/>
          <p:cNvPicPr>
            <a:picLocks noChangeAspect="1" noChangeArrowheads="1"/>
          </p:cNvPicPr>
          <p:nvPr/>
        </p:nvPicPr>
        <p:blipFill>
          <a:blip r:embed="rId9"/>
          <a:srcRect/>
          <a:stretch>
            <a:fillRect/>
          </a:stretch>
        </p:blipFill>
        <p:spPr bwMode="auto">
          <a:xfrm>
            <a:off x="1583374" y="1346178"/>
            <a:ext cx="9015427" cy="4939057"/>
          </a:xfrm>
          <a:prstGeom prst="rect">
            <a:avLst/>
          </a:prstGeom>
          <a:noFill/>
          <a:ln w="9525">
            <a:noFill/>
            <a:miter lim="800000"/>
            <a:headEnd/>
            <a:tailEnd/>
          </a:ln>
          <a:effectLst/>
        </p:spPr>
      </p:pic>
    </p:spTree>
    <p:custDataLst>
      <p:tags r:id="rId1"/>
    </p:custDataLst>
    <p:extLst>
      <p:ext uri="{BB962C8B-B14F-4D97-AF65-F5344CB8AC3E}">
        <p14:creationId xmlns:p14="http://schemas.microsoft.com/office/powerpoint/2010/main" val="2043802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平行四边形 7"/>
          <p:cNvSpPr/>
          <p:nvPr/>
        </p:nvSpPr>
        <p:spPr>
          <a:xfrm>
            <a:off x="7850" y="0"/>
            <a:ext cx="4297449" cy="6858000"/>
          </a:xfrm>
          <a:prstGeom prst="parallelogram">
            <a:avLst>
              <a:gd name="adj" fmla="val 7155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7438758" y="2896528"/>
            <a:ext cx="2645901" cy="707886"/>
          </a:xfrm>
          <a:prstGeom prst="rect">
            <a:avLst/>
          </a:prstGeom>
          <a:noFill/>
        </p:spPr>
        <p:txBody>
          <a:bodyPr wrap="square" rtlCol="0">
            <a:spAutoFit/>
          </a:bodyPr>
          <a:lstStyle/>
          <a:p>
            <a:r>
              <a:rPr lang="en-US" altLang="zh-CN" sz="4000" b="1" dirty="0">
                <a:solidFill>
                  <a:srgbClr val="017078"/>
                </a:solidFill>
                <a:latin typeface="微软雅黑" panose="020B0503020204020204" pitchFamily="34" charset="-122"/>
                <a:ea typeface="微软雅黑" panose="020B0503020204020204" pitchFamily="34" charset="-122"/>
              </a:rPr>
              <a:t>PART 05</a:t>
            </a:r>
          </a:p>
        </p:txBody>
      </p:sp>
      <p:pic>
        <p:nvPicPr>
          <p:cNvPr id="31" name="图片 30"/>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flipH="1">
            <a:off x="990601" y="0"/>
            <a:ext cx="6448381" cy="6858000"/>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9" name="矩形 28"/>
          <p:cNvSpPr/>
          <p:nvPr/>
        </p:nvSpPr>
        <p:spPr>
          <a:xfrm>
            <a:off x="5792844" y="3506542"/>
            <a:ext cx="6277405" cy="815648"/>
          </a:xfrm>
          <a:prstGeom prst="rect">
            <a:avLst/>
          </a:prstGeom>
        </p:spPr>
        <p:txBody>
          <a:bodyPr wrap="square" lIns="121960" tIns="60980" rIns="121960" bIns="60980">
            <a:spAutoFit/>
          </a:bodyPr>
          <a:lstStyle/>
          <a:p>
            <a:pPr algn="dist">
              <a:defRPr/>
            </a:pPr>
            <a:r>
              <a:rPr lang="en-US" altLang="zh-CN" sz="45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ONE MORE THING</a:t>
            </a:r>
            <a:endParaRPr lang="zh-CN" altLang="en-US" sz="4500" b="1" kern="100" dirty="0">
              <a:solidFill>
                <a:srgbClr val="017078"/>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endParaRPr>
          </a:p>
        </p:txBody>
      </p:sp>
      <p:cxnSp>
        <p:nvCxnSpPr>
          <p:cNvPr id="3" name="直接连接符 2"/>
          <p:cNvCxnSpPr/>
          <p:nvPr/>
        </p:nvCxnSpPr>
        <p:spPr>
          <a:xfrm>
            <a:off x="6333327" y="4696059"/>
            <a:ext cx="4591050" cy="0"/>
          </a:xfrm>
          <a:prstGeom prst="line">
            <a:avLst/>
          </a:prstGeom>
          <a:ln w="38100">
            <a:solidFill>
              <a:srgbClr val="2C5568"/>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231786" y="4276420"/>
            <a:ext cx="2625791" cy="353943"/>
          </a:xfrm>
          <a:prstGeom prst="rect">
            <a:avLst/>
          </a:prstGeom>
        </p:spPr>
        <p:txBody>
          <a:bodyPr wrap="square">
            <a:spAutoFit/>
          </a:bodyPr>
          <a:lstStyle/>
          <a:p>
            <a:pPr algn="dist"/>
            <a:r>
              <a:rPr lang="en-US" altLang="zh-CN" sz="1700" dirty="0">
                <a:solidFill>
                  <a:srgbClr val="2C5568"/>
                </a:solidFill>
              </a:rPr>
              <a:t>Why Choice Us</a:t>
            </a:r>
            <a:endParaRPr lang="zh-CN" altLang="en-US" sz="1700" dirty="0">
              <a:solidFill>
                <a:srgbClr val="2C5568"/>
              </a:solidFill>
            </a:endParaRPr>
          </a:p>
        </p:txBody>
      </p:sp>
    </p:spTree>
    <p:extLst>
      <p:ext uri="{BB962C8B-B14F-4D97-AF65-F5344CB8AC3E}">
        <p14:creationId xmlns:p14="http://schemas.microsoft.com/office/powerpoint/2010/main" val="1083263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为什么选择展誉</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515051" y="158901"/>
              <a:ext cx="2311851"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十年磨剑 专业品质</a:t>
              </a:r>
            </a:p>
          </p:txBody>
        </p:sp>
      </p:grpSp>
      <p:sp>
        <p:nvSpPr>
          <p:cNvPr id="88" name="TextBox 150">
            <a:extLst>
              <a:ext uri="{FF2B5EF4-FFF2-40B4-BE49-F238E27FC236}">
                <a16:creationId xmlns="" xmlns:a16="http://schemas.microsoft.com/office/drawing/2014/main" id="{E77BCD87-2181-42B6-B514-24C950B42213}"/>
              </a:ext>
            </a:extLst>
          </p:cNvPr>
          <p:cNvSpPr txBox="1"/>
          <p:nvPr/>
        </p:nvSpPr>
        <p:spPr>
          <a:xfrm>
            <a:off x="979701" y="1503053"/>
            <a:ext cx="4322017" cy="1689052"/>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请您和我一起思考</a:t>
            </a:r>
            <a:endPar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您在做专利申请或商标申请时</a:t>
            </a:r>
            <a:endPar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FF0000"/>
                </a:solidFill>
                <a:latin typeface="微软雅黑" panose="020B0503020204020204" pitchFamily="34" charset="-122"/>
                <a:ea typeface="微软雅黑" panose="020B0503020204020204" pitchFamily="34" charset="-122"/>
              </a:rPr>
              <a:t>最终的目的</a:t>
            </a:r>
            <a:r>
              <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rPr>
              <a:t>是什么</a:t>
            </a:r>
            <a:endPar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sp>
        <p:nvSpPr>
          <p:cNvPr id="18" name="文本框 17">
            <a:extLst>
              <a:ext uri="{FF2B5EF4-FFF2-40B4-BE49-F238E27FC236}">
                <a16:creationId xmlns="" xmlns:a16="http://schemas.microsoft.com/office/drawing/2014/main" id="{FA299C3A-49B6-49D7-B9C4-00191AE4508A}"/>
              </a:ext>
            </a:extLst>
          </p:cNvPr>
          <p:cNvSpPr txBox="1"/>
          <p:nvPr/>
        </p:nvSpPr>
        <p:spPr>
          <a:xfrm>
            <a:off x="5672637" y="1653141"/>
            <a:ext cx="4168265" cy="400110"/>
          </a:xfrm>
          <a:prstGeom prst="rect">
            <a:avLst/>
          </a:prstGeom>
          <a:noFill/>
        </p:spPr>
        <p:txBody>
          <a:bodyPr wrap="square">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知识产权活动并非</a:t>
            </a:r>
            <a:r>
              <a:rPr lang="zh-CN" altLang="en-US" sz="2000" b="1" dirty="0">
                <a:solidFill>
                  <a:srgbClr val="FF0000"/>
                </a:solidFill>
                <a:latin typeface="微软雅黑" panose="020B0503020204020204" pitchFamily="34" charset="-122"/>
                <a:ea typeface="微软雅黑" panose="020B0503020204020204" pitchFamily="34" charset="-122"/>
              </a:rPr>
              <a:t>结果</a:t>
            </a: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而是</a:t>
            </a:r>
            <a:r>
              <a:rPr lang="zh-CN" altLang="en-US" sz="2000" b="1" dirty="0">
                <a:solidFill>
                  <a:srgbClr val="FF0000"/>
                </a:solidFill>
                <a:latin typeface="微软雅黑" panose="020B0503020204020204" pitchFamily="34" charset="-122"/>
                <a:ea typeface="微软雅黑" panose="020B0503020204020204" pitchFamily="34" charset="-122"/>
              </a:rPr>
              <a:t>过程</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 xmlns:a16="http://schemas.microsoft.com/office/drawing/2014/main" id="{806D4439-028F-46AC-A53A-5344D583C88A}"/>
              </a:ext>
            </a:extLst>
          </p:cNvPr>
          <p:cNvSpPr txBox="1"/>
          <p:nvPr/>
        </p:nvSpPr>
        <p:spPr>
          <a:xfrm>
            <a:off x="5672637" y="2232588"/>
            <a:ext cx="4795666" cy="369332"/>
          </a:xfrm>
          <a:prstGeom prst="rect">
            <a:avLst/>
          </a:prstGeom>
          <a:noFill/>
        </p:spPr>
        <p:txBody>
          <a:bodyPr wrap="square">
            <a:spAutoFit/>
          </a:bodyPr>
          <a:lstStyle/>
          <a:p>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那么我们通过知识产权活动要得到什么</a:t>
            </a:r>
            <a:endParaRPr lang="en-US" altLang="zh-CN"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 xmlns:a16="http://schemas.microsoft.com/office/drawing/2014/main" id="{D4C109A7-1D8E-4AA5-A920-5DF2EFAA8B13}"/>
              </a:ext>
            </a:extLst>
          </p:cNvPr>
          <p:cNvSpPr txBox="1"/>
          <p:nvPr/>
        </p:nvSpPr>
        <p:spPr>
          <a:xfrm>
            <a:off x="5674138" y="3193704"/>
            <a:ext cx="5538161" cy="1508105"/>
          </a:xfrm>
          <a:prstGeom prst="rect">
            <a:avLst/>
          </a:prstGeom>
          <a:noFill/>
        </p:spPr>
        <p:txBody>
          <a:bodyPr wrap="square">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而我们的服务特色恰恰在于：</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endParaRPr lang="en-US" altLang="zh-CN" sz="1800"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聚焦最终目标将单点业务</a:t>
            </a:r>
            <a:r>
              <a:rPr lang="zh-CN" altLang="en-US" sz="1800" b="1" dirty="0">
                <a:solidFill>
                  <a:srgbClr val="FF0000"/>
                </a:solidFill>
                <a:latin typeface="微软雅黑" panose="020B0503020204020204" pitchFamily="34" charset="-122"/>
                <a:ea typeface="微软雅黑" panose="020B0503020204020204" pitchFamily="34" charset="-122"/>
              </a:rPr>
              <a:t>串联，规划</a:t>
            </a:r>
            <a:endParaRPr lang="en-US" altLang="zh-CN" sz="1800" b="1" dirty="0">
              <a:solidFill>
                <a:srgbClr val="FF0000"/>
              </a:solidFill>
              <a:latin typeface="微软雅黑" panose="020B0503020204020204" pitchFamily="34" charset="-122"/>
              <a:ea typeface="微软雅黑" panose="020B0503020204020204" pitchFamily="34" charset="-122"/>
            </a:endParaRPr>
          </a:p>
          <a:p>
            <a:endParaRPr lang="en-US" altLang="zh-CN" sz="1800" b="1" dirty="0">
              <a:solidFill>
                <a:srgbClr val="FF0000"/>
              </a:solidFill>
              <a:latin typeface="微软雅黑" panose="020B0503020204020204" pitchFamily="34" charset="-122"/>
              <a:ea typeface="微软雅黑" panose="020B0503020204020204" pitchFamily="34" charset="-122"/>
            </a:endParaRPr>
          </a:p>
          <a:p>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提供针对于</a:t>
            </a: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可持续发展及高质量发展</a:t>
            </a:r>
            <a:r>
              <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rPr>
              <a:t>的</a:t>
            </a:r>
            <a:r>
              <a:rPr lang="zh-CN" altLang="en-US" sz="1800" b="1" dirty="0">
                <a:solidFill>
                  <a:srgbClr val="FF0000"/>
                </a:solidFill>
                <a:latin typeface="微软雅黑" panose="020B0503020204020204" pitchFamily="34" charset="-122"/>
                <a:ea typeface="微软雅黑" panose="020B0503020204020204" pitchFamily="34" charset="-122"/>
              </a:rPr>
              <a:t>完整</a:t>
            </a:r>
            <a:r>
              <a:rPr lang="zh-CN" altLang="en-US" b="1" dirty="0">
                <a:solidFill>
                  <a:srgbClr val="FF0000"/>
                </a:solidFill>
                <a:latin typeface="微软雅黑" panose="020B0503020204020204" pitchFamily="34" charset="-122"/>
                <a:ea typeface="微软雅黑" panose="020B0503020204020204" pitchFamily="34" charset="-122"/>
              </a:rPr>
              <a:t>咨询</a:t>
            </a:r>
            <a:r>
              <a:rPr lang="zh-CN" altLang="en-US" sz="1800" b="1" dirty="0">
                <a:solidFill>
                  <a:srgbClr val="FF0000"/>
                </a:solidFill>
                <a:latin typeface="微软雅黑" panose="020B0503020204020204" pitchFamily="34" charset="-122"/>
                <a:ea typeface="微软雅黑" panose="020B0503020204020204" pitchFamily="34" charset="-122"/>
              </a:rPr>
              <a:t>方案</a:t>
            </a:r>
            <a:endParaRPr lang="en-US" altLang="zh-CN" sz="1800" b="1" dirty="0">
              <a:solidFill>
                <a:srgbClr val="FF0000"/>
              </a:solidFill>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 xmlns:a16="http://schemas.microsoft.com/office/drawing/2014/main" id="{C8F9D85C-B9A9-4F71-8C79-BB9D14FF12EC}"/>
              </a:ext>
            </a:extLst>
          </p:cNvPr>
          <p:cNvGrpSpPr/>
          <p:nvPr/>
        </p:nvGrpSpPr>
        <p:grpSpPr>
          <a:xfrm>
            <a:off x="1036485" y="3283256"/>
            <a:ext cx="1742750" cy="2831159"/>
            <a:chOff x="3442096" y="1090101"/>
            <a:chExt cx="2368154" cy="3985023"/>
          </a:xfrm>
        </p:grpSpPr>
        <p:grpSp>
          <p:nvGrpSpPr>
            <p:cNvPr id="23" name="组合 208">
              <a:extLst>
                <a:ext uri="{FF2B5EF4-FFF2-40B4-BE49-F238E27FC236}">
                  <a16:creationId xmlns="" xmlns:a16="http://schemas.microsoft.com/office/drawing/2014/main" id="{1FA43A17-59B8-4E52-BC21-99DCDF60FAD1}"/>
                </a:ext>
              </a:extLst>
            </p:cNvPr>
            <p:cNvGrpSpPr/>
            <p:nvPr/>
          </p:nvGrpSpPr>
          <p:grpSpPr>
            <a:xfrm>
              <a:off x="4520803" y="3479686"/>
              <a:ext cx="138113" cy="483394"/>
              <a:chOff x="2752726" y="4344988"/>
              <a:chExt cx="184150" cy="644525"/>
            </a:xfrm>
            <a:solidFill>
              <a:schemeClr val="accent6"/>
            </a:solidFill>
          </p:grpSpPr>
          <p:sp>
            <p:nvSpPr>
              <p:cNvPr id="24" name="Freeform 101">
                <a:extLst>
                  <a:ext uri="{FF2B5EF4-FFF2-40B4-BE49-F238E27FC236}">
                    <a16:creationId xmlns="" xmlns:a16="http://schemas.microsoft.com/office/drawing/2014/main" id="{DBC913FC-D01F-45E0-A6AE-0E34C9E9CCAE}"/>
                  </a:ext>
                </a:extLst>
              </p:cNvPr>
              <p:cNvSpPr/>
              <p:nvPr/>
            </p:nvSpPr>
            <p:spPr bwMode="auto">
              <a:xfrm>
                <a:off x="2762251" y="4427538"/>
                <a:ext cx="174625" cy="519113"/>
              </a:xfrm>
              <a:custGeom>
                <a:avLst/>
                <a:gdLst>
                  <a:gd name="T0" fmla="*/ 34 w 110"/>
                  <a:gd name="T1" fmla="*/ 267 h 327"/>
                  <a:gd name="T2" fmla="*/ 67 w 110"/>
                  <a:gd name="T3" fmla="*/ 327 h 327"/>
                  <a:gd name="T4" fmla="*/ 95 w 110"/>
                  <a:gd name="T5" fmla="*/ 323 h 327"/>
                  <a:gd name="T6" fmla="*/ 110 w 110"/>
                  <a:gd name="T7" fmla="*/ 256 h 327"/>
                  <a:gd name="T8" fmla="*/ 76 w 110"/>
                  <a:gd name="T9" fmla="*/ 0 h 327"/>
                  <a:gd name="T10" fmla="*/ 0 w 110"/>
                  <a:gd name="T11" fmla="*/ 10 h 327"/>
                  <a:gd name="T12" fmla="*/ 34 w 110"/>
                  <a:gd name="T13" fmla="*/ 267 h 327"/>
                </a:gdLst>
                <a:ahLst/>
                <a:cxnLst>
                  <a:cxn ang="0">
                    <a:pos x="T0" y="T1"/>
                  </a:cxn>
                  <a:cxn ang="0">
                    <a:pos x="T2" y="T3"/>
                  </a:cxn>
                  <a:cxn ang="0">
                    <a:pos x="T4" y="T5"/>
                  </a:cxn>
                  <a:cxn ang="0">
                    <a:pos x="T6" y="T7"/>
                  </a:cxn>
                  <a:cxn ang="0">
                    <a:pos x="T8" y="T9"/>
                  </a:cxn>
                  <a:cxn ang="0">
                    <a:pos x="T10" y="T11"/>
                  </a:cxn>
                  <a:cxn ang="0">
                    <a:pos x="T12" y="T13"/>
                  </a:cxn>
                </a:cxnLst>
                <a:rect l="0" t="0" r="r" b="b"/>
                <a:pathLst>
                  <a:path w="110" h="327">
                    <a:moveTo>
                      <a:pt x="34" y="267"/>
                    </a:moveTo>
                    <a:lnTo>
                      <a:pt x="67" y="327"/>
                    </a:lnTo>
                    <a:lnTo>
                      <a:pt x="95" y="323"/>
                    </a:lnTo>
                    <a:lnTo>
                      <a:pt x="110" y="256"/>
                    </a:lnTo>
                    <a:lnTo>
                      <a:pt x="76" y="0"/>
                    </a:lnTo>
                    <a:lnTo>
                      <a:pt x="0" y="10"/>
                    </a:lnTo>
                    <a:lnTo>
                      <a:pt x="34" y="2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02">
                <a:extLst>
                  <a:ext uri="{FF2B5EF4-FFF2-40B4-BE49-F238E27FC236}">
                    <a16:creationId xmlns="" xmlns:a16="http://schemas.microsoft.com/office/drawing/2014/main" id="{BC68CD37-E589-494A-AAD4-9794B7878F44}"/>
                  </a:ext>
                </a:extLst>
              </p:cNvPr>
              <p:cNvSpPr/>
              <p:nvPr/>
            </p:nvSpPr>
            <p:spPr bwMode="auto">
              <a:xfrm>
                <a:off x="2754313" y="4344988"/>
                <a:ext cx="128588" cy="146050"/>
              </a:xfrm>
              <a:custGeom>
                <a:avLst/>
                <a:gdLst>
                  <a:gd name="T0" fmla="*/ 5 w 81"/>
                  <a:gd name="T1" fmla="*/ 58 h 92"/>
                  <a:gd name="T2" fmla="*/ 5 w 81"/>
                  <a:gd name="T3" fmla="*/ 58 h 92"/>
                  <a:gd name="T4" fmla="*/ 7 w 81"/>
                  <a:gd name="T5" fmla="*/ 66 h 92"/>
                  <a:gd name="T6" fmla="*/ 10 w 81"/>
                  <a:gd name="T7" fmla="*/ 73 h 92"/>
                  <a:gd name="T8" fmla="*/ 15 w 81"/>
                  <a:gd name="T9" fmla="*/ 78 h 92"/>
                  <a:gd name="T10" fmla="*/ 20 w 81"/>
                  <a:gd name="T11" fmla="*/ 84 h 92"/>
                  <a:gd name="T12" fmla="*/ 26 w 81"/>
                  <a:gd name="T13" fmla="*/ 88 h 92"/>
                  <a:gd name="T14" fmla="*/ 33 w 81"/>
                  <a:gd name="T15" fmla="*/ 90 h 92"/>
                  <a:gd name="T16" fmla="*/ 39 w 81"/>
                  <a:gd name="T17" fmla="*/ 92 h 92"/>
                  <a:gd name="T18" fmla="*/ 47 w 81"/>
                  <a:gd name="T19" fmla="*/ 90 h 92"/>
                  <a:gd name="T20" fmla="*/ 49 w 81"/>
                  <a:gd name="T21" fmla="*/ 90 h 92"/>
                  <a:gd name="T22" fmla="*/ 49 w 81"/>
                  <a:gd name="T23" fmla="*/ 90 h 92"/>
                  <a:gd name="T24" fmla="*/ 56 w 81"/>
                  <a:gd name="T25" fmla="*/ 89 h 92"/>
                  <a:gd name="T26" fmla="*/ 62 w 81"/>
                  <a:gd name="T27" fmla="*/ 86 h 92"/>
                  <a:gd name="T28" fmla="*/ 69 w 81"/>
                  <a:gd name="T29" fmla="*/ 81 h 92"/>
                  <a:gd name="T30" fmla="*/ 73 w 81"/>
                  <a:gd name="T31" fmla="*/ 77 h 92"/>
                  <a:gd name="T32" fmla="*/ 77 w 81"/>
                  <a:gd name="T33" fmla="*/ 70 h 92"/>
                  <a:gd name="T34" fmla="*/ 80 w 81"/>
                  <a:gd name="T35" fmla="*/ 63 h 92"/>
                  <a:gd name="T36" fmla="*/ 81 w 81"/>
                  <a:gd name="T37" fmla="*/ 56 h 92"/>
                  <a:gd name="T38" fmla="*/ 81 w 81"/>
                  <a:gd name="T39" fmla="*/ 48 h 92"/>
                  <a:gd name="T40" fmla="*/ 76 w 81"/>
                  <a:gd name="T41" fmla="*/ 13 h 92"/>
                  <a:gd name="T42" fmla="*/ 76 w 81"/>
                  <a:gd name="T43" fmla="*/ 13 h 92"/>
                  <a:gd name="T44" fmla="*/ 75 w 81"/>
                  <a:gd name="T45" fmla="*/ 8 h 92"/>
                  <a:gd name="T46" fmla="*/ 72 w 81"/>
                  <a:gd name="T47" fmla="*/ 2 h 92"/>
                  <a:gd name="T48" fmla="*/ 68 w 81"/>
                  <a:gd name="T49" fmla="*/ 1 h 92"/>
                  <a:gd name="T50" fmla="*/ 64 w 81"/>
                  <a:gd name="T51" fmla="*/ 0 h 92"/>
                  <a:gd name="T52" fmla="*/ 51 w 81"/>
                  <a:gd name="T53" fmla="*/ 0 h 92"/>
                  <a:gd name="T54" fmla="*/ 37 w 81"/>
                  <a:gd name="T55" fmla="*/ 2 h 92"/>
                  <a:gd name="T56" fmla="*/ 35 w 81"/>
                  <a:gd name="T57" fmla="*/ 2 h 92"/>
                  <a:gd name="T58" fmla="*/ 35 w 81"/>
                  <a:gd name="T59" fmla="*/ 2 h 92"/>
                  <a:gd name="T60" fmla="*/ 22 w 81"/>
                  <a:gd name="T61" fmla="*/ 4 h 92"/>
                  <a:gd name="T62" fmla="*/ 10 w 81"/>
                  <a:gd name="T63" fmla="*/ 6 h 92"/>
                  <a:gd name="T64" fmla="*/ 5 w 81"/>
                  <a:gd name="T65" fmla="*/ 9 h 92"/>
                  <a:gd name="T66" fmla="*/ 3 w 81"/>
                  <a:gd name="T67" fmla="*/ 12 h 92"/>
                  <a:gd name="T68" fmla="*/ 0 w 81"/>
                  <a:gd name="T69" fmla="*/ 17 h 92"/>
                  <a:gd name="T70" fmla="*/ 0 w 81"/>
                  <a:gd name="T71" fmla="*/ 24 h 92"/>
                  <a:gd name="T72" fmla="*/ 5 w 81"/>
                  <a:gd name="T73" fmla="*/ 5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 h="92">
                    <a:moveTo>
                      <a:pt x="5" y="58"/>
                    </a:moveTo>
                    <a:lnTo>
                      <a:pt x="5" y="58"/>
                    </a:lnTo>
                    <a:lnTo>
                      <a:pt x="7" y="66"/>
                    </a:lnTo>
                    <a:lnTo>
                      <a:pt x="10" y="73"/>
                    </a:lnTo>
                    <a:lnTo>
                      <a:pt x="15" y="78"/>
                    </a:lnTo>
                    <a:lnTo>
                      <a:pt x="20" y="84"/>
                    </a:lnTo>
                    <a:lnTo>
                      <a:pt x="26" y="88"/>
                    </a:lnTo>
                    <a:lnTo>
                      <a:pt x="33" y="90"/>
                    </a:lnTo>
                    <a:lnTo>
                      <a:pt x="39" y="92"/>
                    </a:lnTo>
                    <a:lnTo>
                      <a:pt x="47" y="90"/>
                    </a:lnTo>
                    <a:lnTo>
                      <a:pt x="49" y="90"/>
                    </a:lnTo>
                    <a:lnTo>
                      <a:pt x="49" y="90"/>
                    </a:lnTo>
                    <a:lnTo>
                      <a:pt x="56" y="89"/>
                    </a:lnTo>
                    <a:lnTo>
                      <a:pt x="62" y="86"/>
                    </a:lnTo>
                    <a:lnTo>
                      <a:pt x="69" y="81"/>
                    </a:lnTo>
                    <a:lnTo>
                      <a:pt x="73" y="77"/>
                    </a:lnTo>
                    <a:lnTo>
                      <a:pt x="77" y="70"/>
                    </a:lnTo>
                    <a:lnTo>
                      <a:pt x="80" y="63"/>
                    </a:lnTo>
                    <a:lnTo>
                      <a:pt x="81" y="56"/>
                    </a:lnTo>
                    <a:lnTo>
                      <a:pt x="81" y="48"/>
                    </a:lnTo>
                    <a:lnTo>
                      <a:pt x="76" y="13"/>
                    </a:lnTo>
                    <a:lnTo>
                      <a:pt x="76" y="13"/>
                    </a:lnTo>
                    <a:lnTo>
                      <a:pt x="75" y="8"/>
                    </a:lnTo>
                    <a:lnTo>
                      <a:pt x="72" y="2"/>
                    </a:lnTo>
                    <a:lnTo>
                      <a:pt x="68" y="1"/>
                    </a:lnTo>
                    <a:lnTo>
                      <a:pt x="64" y="0"/>
                    </a:lnTo>
                    <a:lnTo>
                      <a:pt x="51" y="0"/>
                    </a:lnTo>
                    <a:lnTo>
                      <a:pt x="37" y="2"/>
                    </a:lnTo>
                    <a:lnTo>
                      <a:pt x="35" y="2"/>
                    </a:lnTo>
                    <a:lnTo>
                      <a:pt x="35" y="2"/>
                    </a:lnTo>
                    <a:lnTo>
                      <a:pt x="22" y="4"/>
                    </a:lnTo>
                    <a:lnTo>
                      <a:pt x="10" y="6"/>
                    </a:lnTo>
                    <a:lnTo>
                      <a:pt x="5" y="9"/>
                    </a:lnTo>
                    <a:lnTo>
                      <a:pt x="3" y="12"/>
                    </a:lnTo>
                    <a:lnTo>
                      <a:pt x="0" y="17"/>
                    </a:lnTo>
                    <a:lnTo>
                      <a:pt x="0" y="24"/>
                    </a:lnTo>
                    <a:lnTo>
                      <a:pt x="5"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3">
                <a:extLst>
                  <a:ext uri="{FF2B5EF4-FFF2-40B4-BE49-F238E27FC236}">
                    <a16:creationId xmlns="" xmlns:a16="http://schemas.microsoft.com/office/drawing/2014/main" id="{0DE530AC-7191-4BF3-9ABB-0A199C8E5ECE}"/>
                  </a:ext>
                </a:extLst>
              </p:cNvPr>
              <p:cNvSpPr/>
              <p:nvPr/>
            </p:nvSpPr>
            <p:spPr bwMode="auto">
              <a:xfrm>
                <a:off x="2752726" y="4394200"/>
                <a:ext cx="149225" cy="142875"/>
              </a:xfrm>
              <a:custGeom>
                <a:avLst/>
                <a:gdLst>
                  <a:gd name="T0" fmla="*/ 11 w 94"/>
                  <a:gd name="T1" fmla="*/ 90 h 90"/>
                  <a:gd name="T2" fmla="*/ 94 w 94"/>
                  <a:gd name="T3" fmla="*/ 80 h 90"/>
                  <a:gd name="T4" fmla="*/ 84 w 94"/>
                  <a:gd name="T5" fmla="*/ 0 h 90"/>
                  <a:gd name="T6" fmla="*/ 0 w 94"/>
                  <a:gd name="T7" fmla="*/ 11 h 90"/>
                  <a:gd name="T8" fmla="*/ 11 w 94"/>
                  <a:gd name="T9" fmla="*/ 90 h 90"/>
                </a:gdLst>
                <a:ahLst/>
                <a:cxnLst>
                  <a:cxn ang="0">
                    <a:pos x="T0" y="T1"/>
                  </a:cxn>
                  <a:cxn ang="0">
                    <a:pos x="T2" y="T3"/>
                  </a:cxn>
                  <a:cxn ang="0">
                    <a:pos x="T4" y="T5"/>
                  </a:cxn>
                  <a:cxn ang="0">
                    <a:pos x="T6" y="T7"/>
                  </a:cxn>
                  <a:cxn ang="0">
                    <a:pos x="T8" y="T9"/>
                  </a:cxn>
                </a:cxnLst>
                <a:rect l="0" t="0" r="r" b="b"/>
                <a:pathLst>
                  <a:path w="94" h="90">
                    <a:moveTo>
                      <a:pt x="11" y="90"/>
                    </a:moveTo>
                    <a:lnTo>
                      <a:pt x="94" y="80"/>
                    </a:lnTo>
                    <a:lnTo>
                      <a:pt x="84" y="0"/>
                    </a:lnTo>
                    <a:lnTo>
                      <a:pt x="0" y="11"/>
                    </a:lnTo>
                    <a:lnTo>
                      <a:pt x="11" y="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4">
                <a:extLst>
                  <a:ext uri="{FF2B5EF4-FFF2-40B4-BE49-F238E27FC236}">
                    <a16:creationId xmlns="" xmlns:a16="http://schemas.microsoft.com/office/drawing/2014/main" id="{1F9EA172-0914-4A28-92B6-AD7C5C50AB44}"/>
                  </a:ext>
                </a:extLst>
              </p:cNvPr>
              <p:cNvSpPr/>
              <p:nvPr/>
            </p:nvSpPr>
            <p:spPr bwMode="auto">
              <a:xfrm>
                <a:off x="2868613" y="4933950"/>
                <a:ext cx="44450" cy="55563"/>
              </a:xfrm>
              <a:custGeom>
                <a:avLst/>
                <a:gdLst>
                  <a:gd name="T0" fmla="*/ 28 w 28"/>
                  <a:gd name="T1" fmla="*/ 2 h 35"/>
                  <a:gd name="T2" fmla="*/ 28 w 28"/>
                  <a:gd name="T3" fmla="*/ 2 h 35"/>
                  <a:gd name="T4" fmla="*/ 27 w 28"/>
                  <a:gd name="T5" fmla="*/ 14 h 35"/>
                  <a:gd name="T6" fmla="*/ 21 w 28"/>
                  <a:gd name="T7" fmla="*/ 31 h 35"/>
                  <a:gd name="T8" fmla="*/ 21 w 28"/>
                  <a:gd name="T9" fmla="*/ 31 h 35"/>
                  <a:gd name="T10" fmla="*/ 20 w 28"/>
                  <a:gd name="T11" fmla="*/ 35 h 35"/>
                  <a:gd name="T12" fmla="*/ 19 w 28"/>
                  <a:gd name="T13" fmla="*/ 35 h 35"/>
                  <a:gd name="T14" fmla="*/ 16 w 28"/>
                  <a:gd name="T15" fmla="*/ 35 h 35"/>
                  <a:gd name="T16" fmla="*/ 13 w 28"/>
                  <a:gd name="T17" fmla="*/ 32 h 35"/>
                  <a:gd name="T18" fmla="*/ 11 w 28"/>
                  <a:gd name="T19" fmla="*/ 27 h 35"/>
                  <a:gd name="T20" fmla="*/ 0 w 28"/>
                  <a:gd name="T21" fmla="*/ 8 h 35"/>
                  <a:gd name="T22" fmla="*/ 0 w 28"/>
                  <a:gd name="T23" fmla="*/ 8 h 35"/>
                  <a:gd name="T24" fmla="*/ 3 w 28"/>
                  <a:gd name="T25" fmla="*/ 5 h 35"/>
                  <a:gd name="T26" fmla="*/ 8 w 28"/>
                  <a:gd name="T27" fmla="*/ 2 h 35"/>
                  <a:gd name="T28" fmla="*/ 12 w 28"/>
                  <a:gd name="T29" fmla="*/ 1 h 35"/>
                  <a:gd name="T30" fmla="*/ 16 w 28"/>
                  <a:gd name="T31" fmla="*/ 0 h 35"/>
                  <a:gd name="T32" fmla="*/ 23 w 28"/>
                  <a:gd name="T33" fmla="*/ 0 h 35"/>
                  <a:gd name="T34" fmla="*/ 28 w 28"/>
                  <a:gd name="T35" fmla="*/ 2 h 35"/>
                  <a:gd name="T36" fmla="*/ 28 w 28"/>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5">
                    <a:moveTo>
                      <a:pt x="28" y="2"/>
                    </a:moveTo>
                    <a:lnTo>
                      <a:pt x="28" y="2"/>
                    </a:lnTo>
                    <a:lnTo>
                      <a:pt x="27" y="14"/>
                    </a:lnTo>
                    <a:lnTo>
                      <a:pt x="21" y="31"/>
                    </a:lnTo>
                    <a:lnTo>
                      <a:pt x="21" y="31"/>
                    </a:lnTo>
                    <a:lnTo>
                      <a:pt x="20" y="35"/>
                    </a:lnTo>
                    <a:lnTo>
                      <a:pt x="19" y="35"/>
                    </a:lnTo>
                    <a:lnTo>
                      <a:pt x="16" y="35"/>
                    </a:lnTo>
                    <a:lnTo>
                      <a:pt x="13" y="32"/>
                    </a:lnTo>
                    <a:lnTo>
                      <a:pt x="11" y="27"/>
                    </a:lnTo>
                    <a:lnTo>
                      <a:pt x="0" y="8"/>
                    </a:lnTo>
                    <a:lnTo>
                      <a:pt x="0" y="8"/>
                    </a:lnTo>
                    <a:lnTo>
                      <a:pt x="3" y="5"/>
                    </a:lnTo>
                    <a:lnTo>
                      <a:pt x="8" y="2"/>
                    </a:lnTo>
                    <a:lnTo>
                      <a:pt x="12" y="1"/>
                    </a:lnTo>
                    <a:lnTo>
                      <a:pt x="16" y="0"/>
                    </a:lnTo>
                    <a:lnTo>
                      <a:pt x="23" y="0"/>
                    </a:lnTo>
                    <a:lnTo>
                      <a:pt x="28" y="2"/>
                    </a:lnTo>
                    <a:lnTo>
                      <a:pt x="28"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15">
              <a:extLst>
                <a:ext uri="{FF2B5EF4-FFF2-40B4-BE49-F238E27FC236}">
                  <a16:creationId xmlns="" xmlns:a16="http://schemas.microsoft.com/office/drawing/2014/main" id="{F15140AC-0DE6-42E3-98A7-6F66DB82D9E1}"/>
                </a:ext>
              </a:extLst>
            </p:cNvPr>
            <p:cNvGrpSpPr/>
            <p:nvPr/>
          </p:nvGrpSpPr>
          <p:grpSpPr>
            <a:xfrm>
              <a:off x="4063603" y="3919027"/>
              <a:ext cx="1060847" cy="1156097"/>
              <a:chOff x="2143126" y="4930775"/>
              <a:chExt cx="1414463" cy="1541463"/>
            </a:xfrm>
          </p:grpSpPr>
          <p:sp>
            <p:nvSpPr>
              <p:cNvPr id="29" name="Freeform 5">
                <a:extLst>
                  <a:ext uri="{FF2B5EF4-FFF2-40B4-BE49-F238E27FC236}">
                    <a16:creationId xmlns="" xmlns:a16="http://schemas.microsoft.com/office/drawing/2014/main" id="{D2A6039E-A347-4125-9828-0F7F9573D2F4}"/>
                  </a:ext>
                </a:extLst>
              </p:cNvPr>
              <p:cNvSpPr/>
              <p:nvPr/>
            </p:nvSpPr>
            <p:spPr bwMode="auto">
              <a:xfrm>
                <a:off x="2143126" y="5083175"/>
                <a:ext cx="1414463" cy="1257300"/>
              </a:xfrm>
              <a:custGeom>
                <a:avLst/>
                <a:gdLst>
                  <a:gd name="T0" fmla="*/ 334 w 891"/>
                  <a:gd name="T1" fmla="*/ 790 h 792"/>
                  <a:gd name="T2" fmla="*/ 228 w 891"/>
                  <a:gd name="T3" fmla="*/ 775 h 792"/>
                  <a:gd name="T4" fmla="*/ 212 w 891"/>
                  <a:gd name="T5" fmla="*/ 764 h 792"/>
                  <a:gd name="T6" fmla="*/ 190 w 891"/>
                  <a:gd name="T7" fmla="*/ 734 h 792"/>
                  <a:gd name="T8" fmla="*/ 110 w 891"/>
                  <a:gd name="T9" fmla="*/ 683 h 792"/>
                  <a:gd name="T10" fmla="*/ 65 w 891"/>
                  <a:gd name="T11" fmla="*/ 631 h 792"/>
                  <a:gd name="T12" fmla="*/ 56 w 891"/>
                  <a:gd name="T13" fmla="*/ 597 h 792"/>
                  <a:gd name="T14" fmla="*/ 61 w 891"/>
                  <a:gd name="T15" fmla="*/ 560 h 792"/>
                  <a:gd name="T16" fmla="*/ 45 w 891"/>
                  <a:gd name="T17" fmla="*/ 545 h 792"/>
                  <a:gd name="T18" fmla="*/ 26 w 891"/>
                  <a:gd name="T19" fmla="*/ 528 h 792"/>
                  <a:gd name="T20" fmla="*/ 48 w 891"/>
                  <a:gd name="T21" fmla="*/ 513 h 792"/>
                  <a:gd name="T22" fmla="*/ 61 w 891"/>
                  <a:gd name="T23" fmla="*/ 501 h 792"/>
                  <a:gd name="T24" fmla="*/ 56 w 891"/>
                  <a:gd name="T25" fmla="*/ 465 h 792"/>
                  <a:gd name="T26" fmla="*/ 65 w 891"/>
                  <a:gd name="T27" fmla="*/ 442 h 792"/>
                  <a:gd name="T28" fmla="*/ 48 w 891"/>
                  <a:gd name="T29" fmla="*/ 435 h 792"/>
                  <a:gd name="T30" fmla="*/ 23 w 891"/>
                  <a:gd name="T31" fmla="*/ 425 h 792"/>
                  <a:gd name="T32" fmla="*/ 34 w 891"/>
                  <a:gd name="T33" fmla="*/ 405 h 792"/>
                  <a:gd name="T34" fmla="*/ 56 w 891"/>
                  <a:gd name="T35" fmla="*/ 393 h 792"/>
                  <a:gd name="T36" fmla="*/ 55 w 891"/>
                  <a:gd name="T37" fmla="*/ 365 h 792"/>
                  <a:gd name="T38" fmla="*/ 56 w 891"/>
                  <a:gd name="T39" fmla="*/ 343 h 792"/>
                  <a:gd name="T40" fmla="*/ 53 w 891"/>
                  <a:gd name="T41" fmla="*/ 320 h 792"/>
                  <a:gd name="T42" fmla="*/ 32 w 891"/>
                  <a:gd name="T43" fmla="*/ 310 h 792"/>
                  <a:gd name="T44" fmla="*/ 36 w 891"/>
                  <a:gd name="T45" fmla="*/ 291 h 792"/>
                  <a:gd name="T46" fmla="*/ 60 w 891"/>
                  <a:gd name="T47" fmla="*/ 281 h 792"/>
                  <a:gd name="T48" fmla="*/ 64 w 891"/>
                  <a:gd name="T49" fmla="*/ 262 h 792"/>
                  <a:gd name="T50" fmla="*/ 61 w 891"/>
                  <a:gd name="T51" fmla="*/ 245 h 792"/>
                  <a:gd name="T52" fmla="*/ 71 w 891"/>
                  <a:gd name="T53" fmla="*/ 218 h 792"/>
                  <a:gd name="T54" fmla="*/ 59 w 891"/>
                  <a:gd name="T55" fmla="*/ 214 h 792"/>
                  <a:gd name="T56" fmla="*/ 34 w 891"/>
                  <a:gd name="T57" fmla="*/ 203 h 792"/>
                  <a:gd name="T58" fmla="*/ 0 w 891"/>
                  <a:gd name="T59" fmla="*/ 0 h 792"/>
                  <a:gd name="T60" fmla="*/ 873 w 891"/>
                  <a:gd name="T61" fmla="*/ 147 h 792"/>
                  <a:gd name="T62" fmla="*/ 854 w 891"/>
                  <a:gd name="T63" fmla="*/ 164 h 792"/>
                  <a:gd name="T64" fmla="*/ 835 w 891"/>
                  <a:gd name="T65" fmla="*/ 168 h 792"/>
                  <a:gd name="T66" fmla="*/ 832 w 891"/>
                  <a:gd name="T67" fmla="*/ 180 h 792"/>
                  <a:gd name="T68" fmla="*/ 839 w 891"/>
                  <a:gd name="T69" fmla="*/ 205 h 792"/>
                  <a:gd name="T70" fmla="*/ 832 w 891"/>
                  <a:gd name="T71" fmla="*/ 228 h 792"/>
                  <a:gd name="T72" fmla="*/ 848 w 891"/>
                  <a:gd name="T73" fmla="*/ 237 h 792"/>
                  <a:gd name="T74" fmla="*/ 871 w 891"/>
                  <a:gd name="T75" fmla="*/ 254 h 792"/>
                  <a:gd name="T76" fmla="*/ 854 w 891"/>
                  <a:gd name="T77" fmla="*/ 271 h 792"/>
                  <a:gd name="T78" fmla="*/ 841 w 891"/>
                  <a:gd name="T79" fmla="*/ 281 h 792"/>
                  <a:gd name="T80" fmla="*/ 845 w 891"/>
                  <a:gd name="T81" fmla="*/ 310 h 792"/>
                  <a:gd name="T82" fmla="*/ 841 w 891"/>
                  <a:gd name="T83" fmla="*/ 336 h 792"/>
                  <a:gd name="T84" fmla="*/ 856 w 891"/>
                  <a:gd name="T85" fmla="*/ 355 h 792"/>
                  <a:gd name="T86" fmla="*/ 877 w 891"/>
                  <a:gd name="T87" fmla="*/ 369 h 792"/>
                  <a:gd name="T88" fmla="*/ 863 w 891"/>
                  <a:gd name="T89" fmla="*/ 386 h 792"/>
                  <a:gd name="T90" fmla="*/ 836 w 891"/>
                  <a:gd name="T91" fmla="*/ 390 h 792"/>
                  <a:gd name="T92" fmla="*/ 843 w 891"/>
                  <a:gd name="T93" fmla="*/ 411 h 792"/>
                  <a:gd name="T94" fmla="*/ 841 w 891"/>
                  <a:gd name="T95" fmla="*/ 435 h 792"/>
                  <a:gd name="T96" fmla="*/ 844 w 891"/>
                  <a:gd name="T97" fmla="*/ 463 h 792"/>
                  <a:gd name="T98" fmla="*/ 867 w 891"/>
                  <a:gd name="T99" fmla="*/ 474 h 792"/>
                  <a:gd name="T100" fmla="*/ 870 w 891"/>
                  <a:gd name="T101" fmla="*/ 490 h 792"/>
                  <a:gd name="T102" fmla="*/ 845 w 891"/>
                  <a:gd name="T103" fmla="*/ 503 h 792"/>
                  <a:gd name="T104" fmla="*/ 841 w 891"/>
                  <a:gd name="T105" fmla="*/ 535 h 792"/>
                  <a:gd name="T106" fmla="*/ 844 w 891"/>
                  <a:gd name="T107" fmla="*/ 554 h 792"/>
                  <a:gd name="T108" fmla="*/ 858 w 891"/>
                  <a:gd name="T109" fmla="*/ 572 h 792"/>
                  <a:gd name="T110" fmla="*/ 856 w 891"/>
                  <a:gd name="T111" fmla="*/ 595 h 792"/>
                  <a:gd name="T112" fmla="*/ 820 w 891"/>
                  <a:gd name="T113" fmla="*/ 653 h 792"/>
                  <a:gd name="T114" fmla="*/ 776 w 891"/>
                  <a:gd name="T115" fmla="*/ 695 h 792"/>
                  <a:gd name="T116" fmla="*/ 711 w 891"/>
                  <a:gd name="T117" fmla="*/ 742 h 792"/>
                  <a:gd name="T118" fmla="*/ 695 w 891"/>
                  <a:gd name="T119" fmla="*/ 764 h 792"/>
                  <a:gd name="T120" fmla="*/ 675 w 891"/>
                  <a:gd name="T121" fmla="*/ 775 h 792"/>
                  <a:gd name="T122" fmla="*/ 548 w 891"/>
                  <a:gd name="T123" fmla="*/ 79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1" h="792">
                    <a:moveTo>
                      <a:pt x="435" y="792"/>
                    </a:moveTo>
                    <a:lnTo>
                      <a:pt x="435" y="792"/>
                    </a:lnTo>
                    <a:lnTo>
                      <a:pt x="370" y="791"/>
                    </a:lnTo>
                    <a:lnTo>
                      <a:pt x="334" y="790"/>
                    </a:lnTo>
                    <a:lnTo>
                      <a:pt x="298" y="787"/>
                    </a:lnTo>
                    <a:lnTo>
                      <a:pt x="266" y="783"/>
                    </a:lnTo>
                    <a:lnTo>
                      <a:pt x="237" y="778"/>
                    </a:lnTo>
                    <a:lnTo>
                      <a:pt x="228" y="775"/>
                    </a:lnTo>
                    <a:lnTo>
                      <a:pt x="220" y="772"/>
                    </a:lnTo>
                    <a:lnTo>
                      <a:pt x="213" y="768"/>
                    </a:lnTo>
                    <a:lnTo>
                      <a:pt x="212" y="764"/>
                    </a:lnTo>
                    <a:lnTo>
                      <a:pt x="212" y="764"/>
                    </a:lnTo>
                    <a:lnTo>
                      <a:pt x="209" y="756"/>
                    </a:lnTo>
                    <a:lnTo>
                      <a:pt x="205" y="749"/>
                    </a:lnTo>
                    <a:lnTo>
                      <a:pt x="198" y="741"/>
                    </a:lnTo>
                    <a:lnTo>
                      <a:pt x="190" y="734"/>
                    </a:lnTo>
                    <a:lnTo>
                      <a:pt x="164" y="717"/>
                    </a:lnTo>
                    <a:lnTo>
                      <a:pt x="129" y="695"/>
                    </a:lnTo>
                    <a:lnTo>
                      <a:pt x="129" y="695"/>
                    </a:lnTo>
                    <a:lnTo>
                      <a:pt x="110" y="683"/>
                    </a:lnTo>
                    <a:lnTo>
                      <a:pt x="95" y="669"/>
                    </a:lnTo>
                    <a:lnTo>
                      <a:pt x="82" y="657"/>
                    </a:lnTo>
                    <a:lnTo>
                      <a:pt x="72" y="643"/>
                    </a:lnTo>
                    <a:lnTo>
                      <a:pt x="65" y="631"/>
                    </a:lnTo>
                    <a:lnTo>
                      <a:pt x="60" y="619"/>
                    </a:lnTo>
                    <a:lnTo>
                      <a:pt x="57" y="608"/>
                    </a:lnTo>
                    <a:lnTo>
                      <a:pt x="56" y="597"/>
                    </a:lnTo>
                    <a:lnTo>
                      <a:pt x="56" y="597"/>
                    </a:lnTo>
                    <a:lnTo>
                      <a:pt x="57" y="589"/>
                    </a:lnTo>
                    <a:lnTo>
                      <a:pt x="59" y="581"/>
                    </a:lnTo>
                    <a:lnTo>
                      <a:pt x="61" y="566"/>
                    </a:lnTo>
                    <a:lnTo>
                      <a:pt x="61" y="560"/>
                    </a:lnTo>
                    <a:lnTo>
                      <a:pt x="59" y="554"/>
                    </a:lnTo>
                    <a:lnTo>
                      <a:pt x="55" y="549"/>
                    </a:lnTo>
                    <a:lnTo>
                      <a:pt x="45" y="545"/>
                    </a:lnTo>
                    <a:lnTo>
                      <a:pt x="45" y="545"/>
                    </a:lnTo>
                    <a:lnTo>
                      <a:pt x="36" y="541"/>
                    </a:lnTo>
                    <a:lnTo>
                      <a:pt x="30" y="537"/>
                    </a:lnTo>
                    <a:lnTo>
                      <a:pt x="28" y="532"/>
                    </a:lnTo>
                    <a:lnTo>
                      <a:pt x="26" y="528"/>
                    </a:lnTo>
                    <a:lnTo>
                      <a:pt x="29" y="524"/>
                    </a:lnTo>
                    <a:lnTo>
                      <a:pt x="33" y="522"/>
                    </a:lnTo>
                    <a:lnTo>
                      <a:pt x="40" y="518"/>
                    </a:lnTo>
                    <a:lnTo>
                      <a:pt x="48" y="513"/>
                    </a:lnTo>
                    <a:lnTo>
                      <a:pt x="48" y="513"/>
                    </a:lnTo>
                    <a:lnTo>
                      <a:pt x="55" y="511"/>
                    </a:lnTo>
                    <a:lnTo>
                      <a:pt x="59" y="505"/>
                    </a:lnTo>
                    <a:lnTo>
                      <a:pt x="61" y="501"/>
                    </a:lnTo>
                    <a:lnTo>
                      <a:pt x="61" y="496"/>
                    </a:lnTo>
                    <a:lnTo>
                      <a:pt x="59" y="482"/>
                    </a:lnTo>
                    <a:lnTo>
                      <a:pt x="57" y="474"/>
                    </a:lnTo>
                    <a:lnTo>
                      <a:pt x="56" y="465"/>
                    </a:lnTo>
                    <a:lnTo>
                      <a:pt x="56" y="465"/>
                    </a:lnTo>
                    <a:lnTo>
                      <a:pt x="57" y="457"/>
                    </a:lnTo>
                    <a:lnTo>
                      <a:pt x="60" y="450"/>
                    </a:lnTo>
                    <a:lnTo>
                      <a:pt x="65" y="442"/>
                    </a:lnTo>
                    <a:lnTo>
                      <a:pt x="65" y="439"/>
                    </a:lnTo>
                    <a:lnTo>
                      <a:pt x="64" y="436"/>
                    </a:lnTo>
                    <a:lnTo>
                      <a:pt x="59" y="435"/>
                    </a:lnTo>
                    <a:lnTo>
                      <a:pt x="48" y="435"/>
                    </a:lnTo>
                    <a:lnTo>
                      <a:pt x="48" y="435"/>
                    </a:lnTo>
                    <a:lnTo>
                      <a:pt x="36" y="432"/>
                    </a:lnTo>
                    <a:lnTo>
                      <a:pt x="28" y="430"/>
                    </a:lnTo>
                    <a:lnTo>
                      <a:pt x="23" y="425"/>
                    </a:lnTo>
                    <a:lnTo>
                      <a:pt x="22" y="420"/>
                    </a:lnTo>
                    <a:lnTo>
                      <a:pt x="23" y="415"/>
                    </a:lnTo>
                    <a:lnTo>
                      <a:pt x="28" y="409"/>
                    </a:lnTo>
                    <a:lnTo>
                      <a:pt x="34" y="405"/>
                    </a:lnTo>
                    <a:lnTo>
                      <a:pt x="42" y="401"/>
                    </a:lnTo>
                    <a:lnTo>
                      <a:pt x="42" y="401"/>
                    </a:lnTo>
                    <a:lnTo>
                      <a:pt x="51" y="397"/>
                    </a:lnTo>
                    <a:lnTo>
                      <a:pt x="56" y="393"/>
                    </a:lnTo>
                    <a:lnTo>
                      <a:pt x="59" y="389"/>
                    </a:lnTo>
                    <a:lnTo>
                      <a:pt x="59" y="384"/>
                    </a:lnTo>
                    <a:lnTo>
                      <a:pt x="56" y="371"/>
                    </a:lnTo>
                    <a:lnTo>
                      <a:pt x="55" y="365"/>
                    </a:lnTo>
                    <a:lnTo>
                      <a:pt x="55" y="356"/>
                    </a:lnTo>
                    <a:lnTo>
                      <a:pt x="55" y="356"/>
                    </a:lnTo>
                    <a:lnTo>
                      <a:pt x="55" y="350"/>
                    </a:lnTo>
                    <a:lnTo>
                      <a:pt x="56" y="343"/>
                    </a:lnTo>
                    <a:lnTo>
                      <a:pt x="59" y="332"/>
                    </a:lnTo>
                    <a:lnTo>
                      <a:pt x="59" y="328"/>
                    </a:lnTo>
                    <a:lnTo>
                      <a:pt x="57" y="324"/>
                    </a:lnTo>
                    <a:lnTo>
                      <a:pt x="53" y="320"/>
                    </a:lnTo>
                    <a:lnTo>
                      <a:pt x="45" y="317"/>
                    </a:lnTo>
                    <a:lnTo>
                      <a:pt x="45" y="317"/>
                    </a:lnTo>
                    <a:lnTo>
                      <a:pt x="37" y="314"/>
                    </a:lnTo>
                    <a:lnTo>
                      <a:pt x="32" y="310"/>
                    </a:lnTo>
                    <a:lnTo>
                      <a:pt x="29" y="305"/>
                    </a:lnTo>
                    <a:lnTo>
                      <a:pt x="29" y="301"/>
                    </a:lnTo>
                    <a:lnTo>
                      <a:pt x="30" y="296"/>
                    </a:lnTo>
                    <a:lnTo>
                      <a:pt x="36" y="291"/>
                    </a:lnTo>
                    <a:lnTo>
                      <a:pt x="42" y="287"/>
                    </a:lnTo>
                    <a:lnTo>
                      <a:pt x="52" y="283"/>
                    </a:lnTo>
                    <a:lnTo>
                      <a:pt x="52" y="283"/>
                    </a:lnTo>
                    <a:lnTo>
                      <a:pt x="60" y="281"/>
                    </a:lnTo>
                    <a:lnTo>
                      <a:pt x="65" y="278"/>
                    </a:lnTo>
                    <a:lnTo>
                      <a:pt x="68" y="275"/>
                    </a:lnTo>
                    <a:lnTo>
                      <a:pt x="68" y="271"/>
                    </a:lnTo>
                    <a:lnTo>
                      <a:pt x="64" y="262"/>
                    </a:lnTo>
                    <a:lnTo>
                      <a:pt x="63" y="256"/>
                    </a:lnTo>
                    <a:lnTo>
                      <a:pt x="61" y="251"/>
                    </a:lnTo>
                    <a:lnTo>
                      <a:pt x="61" y="251"/>
                    </a:lnTo>
                    <a:lnTo>
                      <a:pt x="61" y="245"/>
                    </a:lnTo>
                    <a:lnTo>
                      <a:pt x="63" y="239"/>
                    </a:lnTo>
                    <a:lnTo>
                      <a:pt x="68" y="228"/>
                    </a:lnTo>
                    <a:lnTo>
                      <a:pt x="70" y="222"/>
                    </a:lnTo>
                    <a:lnTo>
                      <a:pt x="71" y="218"/>
                    </a:lnTo>
                    <a:lnTo>
                      <a:pt x="70" y="216"/>
                    </a:lnTo>
                    <a:lnTo>
                      <a:pt x="65" y="216"/>
                    </a:lnTo>
                    <a:lnTo>
                      <a:pt x="65" y="216"/>
                    </a:lnTo>
                    <a:lnTo>
                      <a:pt x="59" y="214"/>
                    </a:lnTo>
                    <a:lnTo>
                      <a:pt x="53" y="213"/>
                    </a:lnTo>
                    <a:lnTo>
                      <a:pt x="46" y="210"/>
                    </a:lnTo>
                    <a:lnTo>
                      <a:pt x="40" y="207"/>
                    </a:lnTo>
                    <a:lnTo>
                      <a:pt x="34" y="203"/>
                    </a:lnTo>
                    <a:lnTo>
                      <a:pt x="30" y="198"/>
                    </a:lnTo>
                    <a:lnTo>
                      <a:pt x="28" y="193"/>
                    </a:lnTo>
                    <a:lnTo>
                      <a:pt x="25" y="187"/>
                    </a:lnTo>
                    <a:lnTo>
                      <a:pt x="0" y="0"/>
                    </a:lnTo>
                    <a:lnTo>
                      <a:pt x="891" y="0"/>
                    </a:lnTo>
                    <a:lnTo>
                      <a:pt x="874" y="140"/>
                    </a:lnTo>
                    <a:lnTo>
                      <a:pt x="874" y="140"/>
                    </a:lnTo>
                    <a:lnTo>
                      <a:pt x="873" y="147"/>
                    </a:lnTo>
                    <a:lnTo>
                      <a:pt x="870" y="152"/>
                    </a:lnTo>
                    <a:lnTo>
                      <a:pt x="864" y="157"/>
                    </a:lnTo>
                    <a:lnTo>
                      <a:pt x="859" y="161"/>
                    </a:lnTo>
                    <a:lnTo>
                      <a:pt x="854" y="164"/>
                    </a:lnTo>
                    <a:lnTo>
                      <a:pt x="847" y="167"/>
                    </a:lnTo>
                    <a:lnTo>
                      <a:pt x="840" y="168"/>
                    </a:lnTo>
                    <a:lnTo>
                      <a:pt x="835" y="168"/>
                    </a:lnTo>
                    <a:lnTo>
                      <a:pt x="835" y="168"/>
                    </a:lnTo>
                    <a:lnTo>
                      <a:pt x="831" y="170"/>
                    </a:lnTo>
                    <a:lnTo>
                      <a:pt x="829" y="172"/>
                    </a:lnTo>
                    <a:lnTo>
                      <a:pt x="829" y="176"/>
                    </a:lnTo>
                    <a:lnTo>
                      <a:pt x="832" y="180"/>
                    </a:lnTo>
                    <a:lnTo>
                      <a:pt x="837" y="193"/>
                    </a:lnTo>
                    <a:lnTo>
                      <a:pt x="839" y="198"/>
                    </a:lnTo>
                    <a:lnTo>
                      <a:pt x="839" y="205"/>
                    </a:lnTo>
                    <a:lnTo>
                      <a:pt x="839" y="205"/>
                    </a:lnTo>
                    <a:lnTo>
                      <a:pt x="837" y="210"/>
                    </a:lnTo>
                    <a:lnTo>
                      <a:pt x="835" y="216"/>
                    </a:lnTo>
                    <a:lnTo>
                      <a:pt x="832" y="224"/>
                    </a:lnTo>
                    <a:lnTo>
                      <a:pt x="832" y="228"/>
                    </a:lnTo>
                    <a:lnTo>
                      <a:pt x="833" y="232"/>
                    </a:lnTo>
                    <a:lnTo>
                      <a:pt x="839" y="235"/>
                    </a:lnTo>
                    <a:lnTo>
                      <a:pt x="848" y="237"/>
                    </a:lnTo>
                    <a:lnTo>
                      <a:pt x="848" y="237"/>
                    </a:lnTo>
                    <a:lnTo>
                      <a:pt x="858" y="240"/>
                    </a:lnTo>
                    <a:lnTo>
                      <a:pt x="864" y="244"/>
                    </a:lnTo>
                    <a:lnTo>
                      <a:pt x="868" y="249"/>
                    </a:lnTo>
                    <a:lnTo>
                      <a:pt x="871" y="254"/>
                    </a:lnTo>
                    <a:lnTo>
                      <a:pt x="870" y="259"/>
                    </a:lnTo>
                    <a:lnTo>
                      <a:pt x="867" y="263"/>
                    </a:lnTo>
                    <a:lnTo>
                      <a:pt x="862" y="267"/>
                    </a:lnTo>
                    <a:lnTo>
                      <a:pt x="854" y="271"/>
                    </a:lnTo>
                    <a:lnTo>
                      <a:pt x="854" y="271"/>
                    </a:lnTo>
                    <a:lnTo>
                      <a:pt x="847" y="274"/>
                    </a:lnTo>
                    <a:lnTo>
                      <a:pt x="843" y="277"/>
                    </a:lnTo>
                    <a:lnTo>
                      <a:pt x="841" y="281"/>
                    </a:lnTo>
                    <a:lnTo>
                      <a:pt x="840" y="286"/>
                    </a:lnTo>
                    <a:lnTo>
                      <a:pt x="843" y="297"/>
                    </a:lnTo>
                    <a:lnTo>
                      <a:pt x="844" y="304"/>
                    </a:lnTo>
                    <a:lnTo>
                      <a:pt x="845" y="310"/>
                    </a:lnTo>
                    <a:lnTo>
                      <a:pt x="845" y="310"/>
                    </a:lnTo>
                    <a:lnTo>
                      <a:pt x="844" y="317"/>
                    </a:lnTo>
                    <a:lnTo>
                      <a:pt x="843" y="324"/>
                    </a:lnTo>
                    <a:lnTo>
                      <a:pt x="841" y="336"/>
                    </a:lnTo>
                    <a:lnTo>
                      <a:pt x="841" y="342"/>
                    </a:lnTo>
                    <a:lnTo>
                      <a:pt x="844" y="347"/>
                    </a:lnTo>
                    <a:lnTo>
                      <a:pt x="848" y="351"/>
                    </a:lnTo>
                    <a:lnTo>
                      <a:pt x="856" y="355"/>
                    </a:lnTo>
                    <a:lnTo>
                      <a:pt x="856" y="355"/>
                    </a:lnTo>
                    <a:lnTo>
                      <a:pt x="866" y="359"/>
                    </a:lnTo>
                    <a:lnTo>
                      <a:pt x="873" y="363"/>
                    </a:lnTo>
                    <a:lnTo>
                      <a:pt x="877" y="369"/>
                    </a:lnTo>
                    <a:lnTo>
                      <a:pt x="878" y="374"/>
                    </a:lnTo>
                    <a:lnTo>
                      <a:pt x="877" y="378"/>
                    </a:lnTo>
                    <a:lnTo>
                      <a:pt x="871" y="384"/>
                    </a:lnTo>
                    <a:lnTo>
                      <a:pt x="863" y="386"/>
                    </a:lnTo>
                    <a:lnTo>
                      <a:pt x="852" y="388"/>
                    </a:lnTo>
                    <a:lnTo>
                      <a:pt x="852" y="388"/>
                    </a:lnTo>
                    <a:lnTo>
                      <a:pt x="841" y="389"/>
                    </a:lnTo>
                    <a:lnTo>
                      <a:pt x="836" y="390"/>
                    </a:lnTo>
                    <a:lnTo>
                      <a:pt x="833" y="392"/>
                    </a:lnTo>
                    <a:lnTo>
                      <a:pt x="835" y="396"/>
                    </a:lnTo>
                    <a:lnTo>
                      <a:pt x="840" y="404"/>
                    </a:lnTo>
                    <a:lnTo>
                      <a:pt x="843" y="411"/>
                    </a:lnTo>
                    <a:lnTo>
                      <a:pt x="843" y="419"/>
                    </a:lnTo>
                    <a:lnTo>
                      <a:pt x="843" y="419"/>
                    </a:lnTo>
                    <a:lnTo>
                      <a:pt x="843" y="428"/>
                    </a:lnTo>
                    <a:lnTo>
                      <a:pt x="841" y="435"/>
                    </a:lnTo>
                    <a:lnTo>
                      <a:pt x="839" y="449"/>
                    </a:lnTo>
                    <a:lnTo>
                      <a:pt x="839" y="455"/>
                    </a:lnTo>
                    <a:lnTo>
                      <a:pt x="840" y="459"/>
                    </a:lnTo>
                    <a:lnTo>
                      <a:pt x="844" y="463"/>
                    </a:lnTo>
                    <a:lnTo>
                      <a:pt x="852" y="467"/>
                    </a:lnTo>
                    <a:lnTo>
                      <a:pt x="852" y="467"/>
                    </a:lnTo>
                    <a:lnTo>
                      <a:pt x="860" y="472"/>
                    </a:lnTo>
                    <a:lnTo>
                      <a:pt x="867" y="474"/>
                    </a:lnTo>
                    <a:lnTo>
                      <a:pt x="871" y="478"/>
                    </a:lnTo>
                    <a:lnTo>
                      <a:pt x="873" y="482"/>
                    </a:lnTo>
                    <a:lnTo>
                      <a:pt x="873" y="486"/>
                    </a:lnTo>
                    <a:lnTo>
                      <a:pt x="870" y="490"/>
                    </a:lnTo>
                    <a:lnTo>
                      <a:pt x="863" y="495"/>
                    </a:lnTo>
                    <a:lnTo>
                      <a:pt x="854" y="499"/>
                    </a:lnTo>
                    <a:lnTo>
                      <a:pt x="854" y="499"/>
                    </a:lnTo>
                    <a:lnTo>
                      <a:pt x="845" y="503"/>
                    </a:lnTo>
                    <a:lnTo>
                      <a:pt x="840" y="508"/>
                    </a:lnTo>
                    <a:lnTo>
                      <a:pt x="839" y="513"/>
                    </a:lnTo>
                    <a:lnTo>
                      <a:pt x="837" y="520"/>
                    </a:lnTo>
                    <a:lnTo>
                      <a:pt x="841" y="535"/>
                    </a:lnTo>
                    <a:lnTo>
                      <a:pt x="843" y="543"/>
                    </a:lnTo>
                    <a:lnTo>
                      <a:pt x="843" y="551"/>
                    </a:lnTo>
                    <a:lnTo>
                      <a:pt x="843" y="551"/>
                    </a:lnTo>
                    <a:lnTo>
                      <a:pt x="844" y="554"/>
                    </a:lnTo>
                    <a:lnTo>
                      <a:pt x="845" y="557"/>
                    </a:lnTo>
                    <a:lnTo>
                      <a:pt x="852" y="564"/>
                    </a:lnTo>
                    <a:lnTo>
                      <a:pt x="855" y="568"/>
                    </a:lnTo>
                    <a:lnTo>
                      <a:pt x="858" y="572"/>
                    </a:lnTo>
                    <a:lnTo>
                      <a:pt x="859" y="576"/>
                    </a:lnTo>
                    <a:lnTo>
                      <a:pt x="859" y="581"/>
                    </a:lnTo>
                    <a:lnTo>
                      <a:pt x="859" y="581"/>
                    </a:lnTo>
                    <a:lnTo>
                      <a:pt x="856" y="595"/>
                    </a:lnTo>
                    <a:lnTo>
                      <a:pt x="850" y="610"/>
                    </a:lnTo>
                    <a:lnTo>
                      <a:pt x="841" y="625"/>
                    </a:lnTo>
                    <a:lnTo>
                      <a:pt x="832" y="638"/>
                    </a:lnTo>
                    <a:lnTo>
                      <a:pt x="820" y="653"/>
                    </a:lnTo>
                    <a:lnTo>
                      <a:pt x="806" y="668"/>
                    </a:lnTo>
                    <a:lnTo>
                      <a:pt x="793" y="681"/>
                    </a:lnTo>
                    <a:lnTo>
                      <a:pt x="776" y="695"/>
                    </a:lnTo>
                    <a:lnTo>
                      <a:pt x="776" y="695"/>
                    </a:lnTo>
                    <a:lnTo>
                      <a:pt x="761" y="707"/>
                    </a:lnTo>
                    <a:lnTo>
                      <a:pt x="747" y="718"/>
                    </a:lnTo>
                    <a:lnTo>
                      <a:pt x="722" y="734"/>
                    </a:lnTo>
                    <a:lnTo>
                      <a:pt x="711" y="742"/>
                    </a:lnTo>
                    <a:lnTo>
                      <a:pt x="703" y="749"/>
                    </a:lnTo>
                    <a:lnTo>
                      <a:pt x="698" y="756"/>
                    </a:lnTo>
                    <a:lnTo>
                      <a:pt x="695" y="764"/>
                    </a:lnTo>
                    <a:lnTo>
                      <a:pt x="695" y="764"/>
                    </a:lnTo>
                    <a:lnTo>
                      <a:pt x="694" y="765"/>
                    </a:lnTo>
                    <a:lnTo>
                      <a:pt x="692" y="768"/>
                    </a:lnTo>
                    <a:lnTo>
                      <a:pt x="686" y="772"/>
                    </a:lnTo>
                    <a:lnTo>
                      <a:pt x="675" y="775"/>
                    </a:lnTo>
                    <a:lnTo>
                      <a:pt x="663" y="778"/>
                    </a:lnTo>
                    <a:lnTo>
                      <a:pt x="629" y="783"/>
                    </a:lnTo>
                    <a:lnTo>
                      <a:pt x="590" y="787"/>
                    </a:lnTo>
                    <a:lnTo>
                      <a:pt x="548" y="790"/>
                    </a:lnTo>
                    <a:lnTo>
                      <a:pt x="504" y="791"/>
                    </a:lnTo>
                    <a:lnTo>
                      <a:pt x="435" y="792"/>
                    </a:lnTo>
                    <a:lnTo>
                      <a:pt x="435" y="792"/>
                    </a:lnTo>
                    <a:close/>
                  </a:path>
                </a:pathLst>
              </a:custGeom>
              <a:solidFill>
                <a:srgbClr val="9393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6">
                <a:extLst>
                  <a:ext uri="{FF2B5EF4-FFF2-40B4-BE49-F238E27FC236}">
                    <a16:creationId xmlns="" xmlns:a16="http://schemas.microsoft.com/office/drawing/2014/main" id="{71D7DC88-D652-41C9-B825-5C42768CDD9E}"/>
                  </a:ext>
                </a:extLst>
              </p:cNvPr>
              <p:cNvSpPr/>
              <p:nvPr/>
            </p:nvSpPr>
            <p:spPr bwMode="auto">
              <a:xfrm>
                <a:off x="2446338" y="5083175"/>
                <a:ext cx="400050" cy="1257300"/>
              </a:xfrm>
              <a:custGeom>
                <a:avLst/>
                <a:gdLst>
                  <a:gd name="T0" fmla="*/ 92 w 252"/>
                  <a:gd name="T1" fmla="*/ 790 h 792"/>
                  <a:gd name="T2" fmla="*/ 59 w 252"/>
                  <a:gd name="T3" fmla="*/ 772 h 792"/>
                  <a:gd name="T4" fmla="*/ 55 w 252"/>
                  <a:gd name="T5" fmla="*/ 749 h 792"/>
                  <a:gd name="T6" fmla="*/ 33 w 252"/>
                  <a:gd name="T7" fmla="*/ 695 h 792"/>
                  <a:gd name="T8" fmla="*/ 14 w 252"/>
                  <a:gd name="T9" fmla="*/ 619 h 792"/>
                  <a:gd name="T10" fmla="*/ 14 w 252"/>
                  <a:gd name="T11" fmla="*/ 566 h 792"/>
                  <a:gd name="T12" fmla="*/ 10 w 252"/>
                  <a:gd name="T13" fmla="*/ 545 h 792"/>
                  <a:gd name="T14" fmla="*/ 10 w 252"/>
                  <a:gd name="T15" fmla="*/ 513 h 792"/>
                  <a:gd name="T16" fmla="*/ 14 w 252"/>
                  <a:gd name="T17" fmla="*/ 496 h 792"/>
                  <a:gd name="T18" fmla="*/ 14 w 252"/>
                  <a:gd name="T19" fmla="*/ 450 h 792"/>
                  <a:gd name="T20" fmla="*/ 13 w 252"/>
                  <a:gd name="T21" fmla="*/ 435 h 792"/>
                  <a:gd name="T22" fmla="*/ 4 w 252"/>
                  <a:gd name="T23" fmla="*/ 430 h 792"/>
                  <a:gd name="T24" fmla="*/ 6 w 252"/>
                  <a:gd name="T25" fmla="*/ 405 h 792"/>
                  <a:gd name="T26" fmla="*/ 13 w 252"/>
                  <a:gd name="T27" fmla="*/ 393 h 792"/>
                  <a:gd name="T28" fmla="*/ 13 w 252"/>
                  <a:gd name="T29" fmla="*/ 332 h 792"/>
                  <a:gd name="T30" fmla="*/ 10 w 252"/>
                  <a:gd name="T31" fmla="*/ 317 h 792"/>
                  <a:gd name="T32" fmla="*/ 6 w 252"/>
                  <a:gd name="T33" fmla="*/ 291 h 792"/>
                  <a:gd name="T34" fmla="*/ 14 w 252"/>
                  <a:gd name="T35" fmla="*/ 281 h 792"/>
                  <a:gd name="T36" fmla="*/ 14 w 252"/>
                  <a:gd name="T37" fmla="*/ 251 h 792"/>
                  <a:gd name="T38" fmla="*/ 17 w 252"/>
                  <a:gd name="T39" fmla="*/ 216 h 792"/>
                  <a:gd name="T40" fmla="*/ 7 w 252"/>
                  <a:gd name="T41" fmla="*/ 207 h 792"/>
                  <a:gd name="T42" fmla="*/ 4 w 252"/>
                  <a:gd name="T43" fmla="*/ 174 h 792"/>
                  <a:gd name="T44" fmla="*/ 7 w 252"/>
                  <a:gd name="T45" fmla="*/ 133 h 792"/>
                  <a:gd name="T46" fmla="*/ 7 w 252"/>
                  <a:gd name="T47" fmla="*/ 65 h 792"/>
                  <a:gd name="T48" fmla="*/ 252 w 252"/>
                  <a:gd name="T49" fmla="*/ 0 h 792"/>
                  <a:gd name="T50" fmla="*/ 250 w 252"/>
                  <a:gd name="T51" fmla="*/ 34 h 792"/>
                  <a:gd name="T52" fmla="*/ 244 w 252"/>
                  <a:gd name="T53" fmla="*/ 87 h 792"/>
                  <a:gd name="T54" fmla="*/ 247 w 252"/>
                  <a:gd name="T55" fmla="*/ 140 h 792"/>
                  <a:gd name="T56" fmla="*/ 240 w 252"/>
                  <a:gd name="T57" fmla="*/ 167 h 792"/>
                  <a:gd name="T58" fmla="*/ 235 w 252"/>
                  <a:gd name="T59" fmla="*/ 172 h 792"/>
                  <a:gd name="T60" fmla="*/ 237 w 252"/>
                  <a:gd name="T61" fmla="*/ 205 h 792"/>
                  <a:gd name="T62" fmla="*/ 240 w 252"/>
                  <a:gd name="T63" fmla="*/ 237 h 792"/>
                  <a:gd name="T64" fmla="*/ 247 w 252"/>
                  <a:gd name="T65" fmla="*/ 254 h 792"/>
                  <a:gd name="T66" fmla="*/ 241 w 252"/>
                  <a:gd name="T67" fmla="*/ 271 h 792"/>
                  <a:gd name="T68" fmla="*/ 239 w 252"/>
                  <a:gd name="T69" fmla="*/ 310 h 792"/>
                  <a:gd name="T70" fmla="*/ 240 w 252"/>
                  <a:gd name="T71" fmla="*/ 351 h 792"/>
                  <a:gd name="T72" fmla="*/ 247 w 252"/>
                  <a:gd name="T73" fmla="*/ 363 h 792"/>
                  <a:gd name="T74" fmla="*/ 244 w 252"/>
                  <a:gd name="T75" fmla="*/ 386 h 792"/>
                  <a:gd name="T76" fmla="*/ 236 w 252"/>
                  <a:gd name="T77" fmla="*/ 390 h 792"/>
                  <a:gd name="T78" fmla="*/ 239 w 252"/>
                  <a:gd name="T79" fmla="*/ 419 h 792"/>
                  <a:gd name="T80" fmla="*/ 237 w 252"/>
                  <a:gd name="T81" fmla="*/ 459 h 792"/>
                  <a:gd name="T82" fmla="*/ 245 w 252"/>
                  <a:gd name="T83" fmla="*/ 474 h 792"/>
                  <a:gd name="T84" fmla="*/ 241 w 252"/>
                  <a:gd name="T85" fmla="*/ 499 h 792"/>
                  <a:gd name="T86" fmla="*/ 237 w 252"/>
                  <a:gd name="T87" fmla="*/ 535 h 792"/>
                  <a:gd name="T88" fmla="*/ 241 w 252"/>
                  <a:gd name="T89" fmla="*/ 564 h 792"/>
                  <a:gd name="T90" fmla="*/ 240 w 252"/>
                  <a:gd name="T91" fmla="*/ 610 h 792"/>
                  <a:gd name="T92" fmla="*/ 220 w 252"/>
                  <a:gd name="T93" fmla="*/ 695 h 792"/>
                  <a:gd name="T94" fmla="*/ 197 w 252"/>
                  <a:gd name="T95" fmla="*/ 756 h 792"/>
                  <a:gd name="T96" fmla="*/ 193 w 252"/>
                  <a:gd name="T97" fmla="*/ 772 h 792"/>
                  <a:gd name="T98" fmla="*/ 166 w 252"/>
                  <a:gd name="T99" fmla="*/ 787 h 792"/>
                  <a:gd name="T100" fmla="*/ 121 w 252"/>
                  <a:gd name="T101"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2" h="792">
                    <a:moveTo>
                      <a:pt x="121" y="792"/>
                    </a:moveTo>
                    <a:lnTo>
                      <a:pt x="121" y="792"/>
                    </a:lnTo>
                    <a:lnTo>
                      <a:pt x="103" y="791"/>
                    </a:lnTo>
                    <a:lnTo>
                      <a:pt x="92" y="790"/>
                    </a:lnTo>
                    <a:lnTo>
                      <a:pt x="82" y="787"/>
                    </a:lnTo>
                    <a:lnTo>
                      <a:pt x="72" y="783"/>
                    </a:lnTo>
                    <a:lnTo>
                      <a:pt x="64" y="778"/>
                    </a:lnTo>
                    <a:lnTo>
                      <a:pt x="59" y="772"/>
                    </a:lnTo>
                    <a:lnTo>
                      <a:pt x="57" y="768"/>
                    </a:lnTo>
                    <a:lnTo>
                      <a:pt x="57" y="764"/>
                    </a:lnTo>
                    <a:lnTo>
                      <a:pt x="57" y="764"/>
                    </a:lnTo>
                    <a:lnTo>
                      <a:pt x="55" y="749"/>
                    </a:lnTo>
                    <a:lnTo>
                      <a:pt x="50" y="734"/>
                    </a:lnTo>
                    <a:lnTo>
                      <a:pt x="44" y="717"/>
                    </a:lnTo>
                    <a:lnTo>
                      <a:pt x="33" y="695"/>
                    </a:lnTo>
                    <a:lnTo>
                      <a:pt x="33" y="695"/>
                    </a:lnTo>
                    <a:lnTo>
                      <a:pt x="27" y="683"/>
                    </a:lnTo>
                    <a:lnTo>
                      <a:pt x="23" y="669"/>
                    </a:lnTo>
                    <a:lnTo>
                      <a:pt x="17" y="643"/>
                    </a:lnTo>
                    <a:lnTo>
                      <a:pt x="14" y="619"/>
                    </a:lnTo>
                    <a:lnTo>
                      <a:pt x="13" y="597"/>
                    </a:lnTo>
                    <a:lnTo>
                      <a:pt x="13" y="597"/>
                    </a:lnTo>
                    <a:lnTo>
                      <a:pt x="13" y="581"/>
                    </a:lnTo>
                    <a:lnTo>
                      <a:pt x="14" y="566"/>
                    </a:lnTo>
                    <a:lnTo>
                      <a:pt x="13" y="554"/>
                    </a:lnTo>
                    <a:lnTo>
                      <a:pt x="11" y="549"/>
                    </a:lnTo>
                    <a:lnTo>
                      <a:pt x="10" y="545"/>
                    </a:lnTo>
                    <a:lnTo>
                      <a:pt x="10" y="545"/>
                    </a:lnTo>
                    <a:lnTo>
                      <a:pt x="4" y="537"/>
                    </a:lnTo>
                    <a:lnTo>
                      <a:pt x="4" y="528"/>
                    </a:lnTo>
                    <a:lnTo>
                      <a:pt x="6" y="522"/>
                    </a:lnTo>
                    <a:lnTo>
                      <a:pt x="10" y="513"/>
                    </a:lnTo>
                    <a:lnTo>
                      <a:pt x="10" y="513"/>
                    </a:lnTo>
                    <a:lnTo>
                      <a:pt x="13" y="511"/>
                    </a:lnTo>
                    <a:lnTo>
                      <a:pt x="13" y="505"/>
                    </a:lnTo>
                    <a:lnTo>
                      <a:pt x="14" y="496"/>
                    </a:lnTo>
                    <a:lnTo>
                      <a:pt x="13" y="482"/>
                    </a:lnTo>
                    <a:lnTo>
                      <a:pt x="13" y="465"/>
                    </a:lnTo>
                    <a:lnTo>
                      <a:pt x="13" y="465"/>
                    </a:lnTo>
                    <a:lnTo>
                      <a:pt x="14" y="450"/>
                    </a:lnTo>
                    <a:lnTo>
                      <a:pt x="15" y="442"/>
                    </a:lnTo>
                    <a:lnTo>
                      <a:pt x="15" y="439"/>
                    </a:lnTo>
                    <a:lnTo>
                      <a:pt x="14" y="436"/>
                    </a:lnTo>
                    <a:lnTo>
                      <a:pt x="13" y="435"/>
                    </a:lnTo>
                    <a:lnTo>
                      <a:pt x="10" y="435"/>
                    </a:lnTo>
                    <a:lnTo>
                      <a:pt x="10" y="435"/>
                    </a:lnTo>
                    <a:lnTo>
                      <a:pt x="7" y="432"/>
                    </a:lnTo>
                    <a:lnTo>
                      <a:pt x="4" y="430"/>
                    </a:lnTo>
                    <a:lnTo>
                      <a:pt x="3" y="425"/>
                    </a:lnTo>
                    <a:lnTo>
                      <a:pt x="3" y="420"/>
                    </a:lnTo>
                    <a:lnTo>
                      <a:pt x="4" y="409"/>
                    </a:lnTo>
                    <a:lnTo>
                      <a:pt x="6" y="405"/>
                    </a:lnTo>
                    <a:lnTo>
                      <a:pt x="9" y="401"/>
                    </a:lnTo>
                    <a:lnTo>
                      <a:pt x="9" y="401"/>
                    </a:lnTo>
                    <a:lnTo>
                      <a:pt x="11" y="397"/>
                    </a:lnTo>
                    <a:lnTo>
                      <a:pt x="13" y="393"/>
                    </a:lnTo>
                    <a:lnTo>
                      <a:pt x="13" y="384"/>
                    </a:lnTo>
                    <a:lnTo>
                      <a:pt x="11" y="356"/>
                    </a:lnTo>
                    <a:lnTo>
                      <a:pt x="11" y="356"/>
                    </a:lnTo>
                    <a:lnTo>
                      <a:pt x="13" y="332"/>
                    </a:lnTo>
                    <a:lnTo>
                      <a:pt x="13" y="324"/>
                    </a:lnTo>
                    <a:lnTo>
                      <a:pt x="11" y="320"/>
                    </a:lnTo>
                    <a:lnTo>
                      <a:pt x="10" y="317"/>
                    </a:lnTo>
                    <a:lnTo>
                      <a:pt x="10" y="317"/>
                    </a:lnTo>
                    <a:lnTo>
                      <a:pt x="7" y="314"/>
                    </a:lnTo>
                    <a:lnTo>
                      <a:pt x="6" y="310"/>
                    </a:lnTo>
                    <a:lnTo>
                      <a:pt x="4" y="301"/>
                    </a:lnTo>
                    <a:lnTo>
                      <a:pt x="6" y="291"/>
                    </a:lnTo>
                    <a:lnTo>
                      <a:pt x="9" y="287"/>
                    </a:lnTo>
                    <a:lnTo>
                      <a:pt x="11" y="283"/>
                    </a:lnTo>
                    <a:lnTo>
                      <a:pt x="11" y="283"/>
                    </a:lnTo>
                    <a:lnTo>
                      <a:pt x="14" y="281"/>
                    </a:lnTo>
                    <a:lnTo>
                      <a:pt x="15" y="278"/>
                    </a:lnTo>
                    <a:lnTo>
                      <a:pt x="15" y="271"/>
                    </a:lnTo>
                    <a:lnTo>
                      <a:pt x="14" y="251"/>
                    </a:lnTo>
                    <a:lnTo>
                      <a:pt x="14" y="251"/>
                    </a:lnTo>
                    <a:lnTo>
                      <a:pt x="14" y="239"/>
                    </a:lnTo>
                    <a:lnTo>
                      <a:pt x="15" y="228"/>
                    </a:lnTo>
                    <a:lnTo>
                      <a:pt x="17" y="218"/>
                    </a:lnTo>
                    <a:lnTo>
                      <a:pt x="17" y="216"/>
                    </a:lnTo>
                    <a:lnTo>
                      <a:pt x="15" y="216"/>
                    </a:lnTo>
                    <a:lnTo>
                      <a:pt x="15" y="216"/>
                    </a:lnTo>
                    <a:lnTo>
                      <a:pt x="11" y="213"/>
                    </a:lnTo>
                    <a:lnTo>
                      <a:pt x="7" y="207"/>
                    </a:lnTo>
                    <a:lnTo>
                      <a:pt x="4" y="198"/>
                    </a:lnTo>
                    <a:lnTo>
                      <a:pt x="3" y="187"/>
                    </a:lnTo>
                    <a:lnTo>
                      <a:pt x="3" y="187"/>
                    </a:lnTo>
                    <a:lnTo>
                      <a:pt x="4" y="174"/>
                    </a:lnTo>
                    <a:lnTo>
                      <a:pt x="6" y="163"/>
                    </a:lnTo>
                    <a:lnTo>
                      <a:pt x="7" y="149"/>
                    </a:lnTo>
                    <a:lnTo>
                      <a:pt x="7" y="133"/>
                    </a:lnTo>
                    <a:lnTo>
                      <a:pt x="7" y="133"/>
                    </a:lnTo>
                    <a:lnTo>
                      <a:pt x="9" y="96"/>
                    </a:lnTo>
                    <a:lnTo>
                      <a:pt x="7" y="80"/>
                    </a:lnTo>
                    <a:lnTo>
                      <a:pt x="7" y="65"/>
                    </a:lnTo>
                    <a:lnTo>
                      <a:pt x="7" y="65"/>
                    </a:lnTo>
                    <a:lnTo>
                      <a:pt x="3" y="34"/>
                    </a:lnTo>
                    <a:lnTo>
                      <a:pt x="0" y="0"/>
                    </a:lnTo>
                    <a:lnTo>
                      <a:pt x="252" y="0"/>
                    </a:lnTo>
                    <a:lnTo>
                      <a:pt x="252" y="0"/>
                    </a:lnTo>
                    <a:lnTo>
                      <a:pt x="252" y="21"/>
                    </a:lnTo>
                    <a:lnTo>
                      <a:pt x="251" y="27"/>
                    </a:lnTo>
                    <a:lnTo>
                      <a:pt x="250" y="34"/>
                    </a:lnTo>
                    <a:lnTo>
                      <a:pt x="250" y="34"/>
                    </a:lnTo>
                    <a:lnTo>
                      <a:pt x="245" y="46"/>
                    </a:lnTo>
                    <a:lnTo>
                      <a:pt x="244" y="59"/>
                    </a:lnTo>
                    <a:lnTo>
                      <a:pt x="244" y="87"/>
                    </a:lnTo>
                    <a:lnTo>
                      <a:pt x="244" y="87"/>
                    </a:lnTo>
                    <a:lnTo>
                      <a:pt x="244" y="103"/>
                    </a:lnTo>
                    <a:lnTo>
                      <a:pt x="245" y="115"/>
                    </a:lnTo>
                    <a:lnTo>
                      <a:pt x="247" y="128"/>
                    </a:lnTo>
                    <a:lnTo>
                      <a:pt x="247" y="140"/>
                    </a:lnTo>
                    <a:lnTo>
                      <a:pt x="247" y="140"/>
                    </a:lnTo>
                    <a:lnTo>
                      <a:pt x="247" y="152"/>
                    </a:lnTo>
                    <a:lnTo>
                      <a:pt x="243" y="161"/>
                    </a:lnTo>
                    <a:lnTo>
                      <a:pt x="240" y="167"/>
                    </a:lnTo>
                    <a:lnTo>
                      <a:pt x="236" y="168"/>
                    </a:lnTo>
                    <a:lnTo>
                      <a:pt x="236" y="168"/>
                    </a:lnTo>
                    <a:lnTo>
                      <a:pt x="235" y="170"/>
                    </a:lnTo>
                    <a:lnTo>
                      <a:pt x="235" y="172"/>
                    </a:lnTo>
                    <a:lnTo>
                      <a:pt x="235" y="180"/>
                    </a:lnTo>
                    <a:lnTo>
                      <a:pt x="236" y="193"/>
                    </a:lnTo>
                    <a:lnTo>
                      <a:pt x="237" y="205"/>
                    </a:lnTo>
                    <a:lnTo>
                      <a:pt x="237" y="205"/>
                    </a:lnTo>
                    <a:lnTo>
                      <a:pt x="235" y="224"/>
                    </a:lnTo>
                    <a:lnTo>
                      <a:pt x="236" y="232"/>
                    </a:lnTo>
                    <a:lnTo>
                      <a:pt x="237" y="235"/>
                    </a:lnTo>
                    <a:lnTo>
                      <a:pt x="240" y="237"/>
                    </a:lnTo>
                    <a:lnTo>
                      <a:pt x="240" y="237"/>
                    </a:lnTo>
                    <a:lnTo>
                      <a:pt x="243" y="240"/>
                    </a:lnTo>
                    <a:lnTo>
                      <a:pt x="244" y="244"/>
                    </a:lnTo>
                    <a:lnTo>
                      <a:pt x="247" y="254"/>
                    </a:lnTo>
                    <a:lnTo>
                      <a:pt x="245" y="263"/>
                    </a:lnTo>
                    <a:lnTo>
                      <a:pt x="244" y="267"/>
                    </a:lnTo>
                    <a:lnTo>
                      <a:pt x="241" y="271"/>
                    </a:lnTo>
                    <a:lnTo>
                      <a:pt x="241" y="271"/>
                    </a:lnTo>
                    <a:lnTo>
                      <a:pt x="240" y="274"/>
                    </a:lnTo>
                    <a:lnTo>
                      <a:pt x="239" y="277"/>
                    </a:lnTo>
                    <a:lnTo>
                      <a:pt x="237" y="286"/>
                    </a:lnTo>
                    <a:lnTo>
                      <a:pt x="239" y="310"/>
                    </a:lnTo>
                    <a:lnTo>
                      <a:pt x="239" y="310"/>
                    </a:lnTo>
                    <a:lnTo>
                      <a:pt x="237" y="336"/>
                    </a:lnTo>
                    <a:lnTo>
                      <a:pt x="239" y="347"/>
                    </a:lnTo>
                    <a:lnTo>
                      <a:pt x="240" y="351"/>
                    </a:lnTo>
                    <a:lnTo>
                      <a:pt x="243" y="355"/>
                    </a:lnTo>
                    <a:lnTo>
                      <a:pt x="243" y="355"/>
                    </a:lnTo>
                    <a:lnTo>
                      <a:pt x="245" y="359"/>
                    </a:lnTo>
                    <a:lnTo>
                      <a:pt x="247" y="363"/>
                    </a:lnTo>
                    <a:lnTo>
                      <a:pt x="248" y="374"/>
                    </a:lnTo>
                    <a:lnTo>
                      <a:pt x="248" y="378"/>
                    </a:lnTo>
                    <a:lnTo>
                      <a:pt x="247" y="384"/>
                    </a:lnTo>
                    <a:lnTo>
                      <a:pt x="244" y="386"/>
                    </a:lnTo>
                    <a:lnTo>
                      <a:pt x="241" y="388"/>
                    </a:lnTo>
                    <a:lnTo>
                      <a:pt x="241" y="388"/>
                    </a:lnTo>
                    <a:lnTo>
                      <a:pt x="237" y="389"/>
                    </a:lnTo>
                    <a:lnTo>
                      <a:pt x="236" y="390"/>
                    </a:lnTo>
                    <a:lnTo>
                      <a:pt x="236" y="392"/>
                    </a:lnTo>
                    <a:lnTo>
                      <a:pt x="236" y="396"/>
                    </a:lnTo>
                    <a:lnTo>
                      <a:pt x="237" y="404"/>
                    </a:lnTo>
                    <a:lnTo>
                      <a:pt x="239" y="419"/>
                    </a:lnTo>
                    <a:lnTo>
                      <a:pt x="239" y="419"/>
                    </a:lnTo>
                    <a:lnTo>
                      <a:pt x="237" y="435"/>
                    </a:lnTo>
                    <a:lnTo>
                      <a:pt x="237" y="449"/>
                    </a:lnTo>
                    <a:lnTo>
                      <a:pt x="237" y="459"/>
                    </a:lnTo>
                    <a:lnTo>
                      <a:pt x="239" y="463"/>
                    </a:lnTo>
                    <a:lnTo>
                      <a:pt x="241" y="467"/>
                    </a:lnTo>
                    <a:lnTo>
                      <a:pt x="241" y="467"/>
                    </a:lnTo>
                    <a:lnTo>
                      <a:pt x="245" y="474"/>
                    </a:lnTo>
                    <a:lnTo>
                      <a:pt x="247" y="482"/>
                    </a:lnTo>
                    <a:lnTo>
                      <a:pt x="245" y="490"/>
                    </a:lnTo>
                    <a:lnTo>
                      <a:pt x="241" y="499"/>
                    </a:lnTo>
                    <a:lnTo>
                      <a:pt x="241" y="499"/>
                    </a:lnTo>
                    <a:lnTo>
                      <a:pt x="239" y="503"/>
                    </a:lnTo>
                    <a:lnTo>
                      <a:pt x="237" y="508"/>
                    </a:lnTo>
                    <a:lnTo>
                      <a:pt x="237" y="520"/>
                    </a:lnTo>
                    <a:lnTo>
                      <a:pt x="237" y="535"/>
                    </a:lnTo>
                    <a:lnTo>
                      <a:pt x="239" y="551"/>
                    </a:lnTo>
                    <a:lnTo>
                      <a:pt x="239" y="551"/>
                    </a:lnTo>
                    <a:lnTo>
                      <a:pt x="239" y="557"/>
                    </a:lnTo>
                    <a:lnTo>
                      <a:pt x="241" y="564"/>
                    </a:lnTo>
                    <a:lnTo>
                      <a:pt x="243" y="572"/>
                    </a:lnTo>
                    <a:lnTo>
                      <a:pt x="243" y="581"/>
                    </a:lnTo>
                    <a:lnTo>
                      <a:pt x="243" y="581"/>
                    </a:lnTo>
                    <a:lnTo>
                      <a:pt x="240" y="610"/>
                    </a:lnTo>
                    <a:lnTo>
                      <a:pt x="235" y="638"/>
                    </a:lnTo>
                    <a:lnTo>
                      <a:pt x="228" y="668"/>
                    </a:lnTo>
                    <a:lnTo>
                      <a:pt x="220" y="695"/>
                    </a:lnTo>
                    <a:lnTo>
                      <a:pt x="220" y="695"/>
                    </a:lnTo>
                    <a:lnTo>
                      <a:pt x="210" y="718"/>
                    </a:lnTo>
                    <a:lnTo>
                      <a:pt x="204" y="734"/>
                    </a:lnTo>
                    <a:lnTo>
                      <a:pt x="198" y="749"/>
                    </a:lnTo>
                    <a:lnTo>
                      <a:pt x="197" y="756"/>
                    </a:lnTo>
                    <a:lnTo>
                      <a:pt x="195" y="764"/>
                    </a:lnTo>
                    <a:lnTo>
                      <a:pt x="195" y="764"/>
                    </a:lnTo>
                    <a:lnTo>
                      <a:pt x="195" y="768"/>
                    </a:lnTo>
                    <a:lnTo>
                      <a:pt x="193" y="772"/>
                    </a:lnTo>
                    <a:lnTo>
                      <a:pt x="190" y="775"/>
                    </a:lnTo>
                    <a:lnTo>
                      <a:pt x="186" y="778"/>
                    </a:lnTo>
                    <a:lnTo>
                      <a:pt x="176" y="783"/>
                    </a:lnTo>
                    <a:lnTo>
                      <a:pt x="166" y="787"/>
                    </a:lnTo>
                    <a:lnTo>
                      <a:pt x="153" y="790"/>
                    </a:lnTo>
                    <a:lnTo>
                      <a:pt x="141" y="791"/>
                    </a:lnTo>
                    <a:lnTo>
                      <a:pt x="121" y="792"/>
                    </a:lnTo>
                    <a:lnTo>
                      <a:pt x="121" y="792"/>
                    </a:lnTo>
                    <a:close/>
                  </a:path>
                </a:pathLst>
              </a:custGeom>
              <a:solidFill>
                <a:srgbClr val="B1B1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7">
                <a:extLst>
                  <a:ext uri="{FF2B5EF4-FFF2-40B4-BE49-F238E27FC236}">
                    <a16:creationId xmlns="" xmlns:a16="http://schemas.microsoft.com/office/drawing/2014/main" id="{6C9599CC-7243-483E-8F9F-0DABF743E28D}"/>
                  </a:ext>
                </a:extLst>
              </p:cNvPr>
              <p:cNvSpPr/>
              <p:nvPr/>
            </p:nvSpPr>
            <p:spPr bwMode="auto">
              <a:xfrm>
                <a:off x="2700338" y="6330950"/>
                <a:ext cx="322263" cy="141288"/>
              </a:xfrm>
              <a:custGeom>
                <a:avLst/>
                <a:gdLst>
                  <a:gd name="T0" fmla="*/ 102 w 203"/>
                  <a:gd name="T1" fmla="*/ 0 h 89"/>
                  <a:gd name="T2" fmla="*/ 102 w 203"/>
                  <a:gd name="T3" fmla="*/ 0 h 89"/>
                  <a:gd name="T4" fmla="*/ 122 w 203"/>
                  <a:gd name="T5" fmla="*/ 1 h 89"/>
                  <a:gd name="T6" fmla="*/ 141 w 203"/>
                  <a:gd name="T7" fmla="*/ 4 h 89"/>
                  <a:gd name="T8" fmla="*/ 159 w 203"/>
                  <a:gd name="T9" fmla="*/ 8 h 89"/>
                  <a:gd name="T10" fmla="*/ 174 w 203"/>
                  <a:gd name="T11" fmla="*/ 13 h 89"/>
                  <a:gd name="T12" fmla="*/ 186 w 203"/>
                  <a:gd name="T13" fmla="*/ 20 h 89"/>
                  <a:gd name="T14" fmla="*/ 195 w 203"/>
                  <a:gd name="T15" fmla="*/ 27 h 89"/>
                  <a:gd name="T16" fmla="*/ 199 w 203"/>
                  <a:gd name="T17" fmla="*/ 31 h 89"/>
                  <a:gd name="T18" fmla="*/ 202 w 203"/>
                  <a:gd name="T19" fmla="*/ 36 h 89"/>
                  <a:gd name="T20" fmla="*/ 203 w 203"/>
                  <a:gd name="T21" fmla="*/ 40 h 89"/>
                  <a:gd name="T22" fmla="*/ 203 w 203"/>
                  <a:gd name="T23" fmla="*/ 44 h 89"/>
                  <a:gd name="T24" fmla="*/ 203 w 203"/>
                  <a:gd name="T25" fmla="*/ 44 h 89"/>
                  <a:gd name="T26" fmla="*/ 203 w 203"/>
                  <a:gd name="T27" fmla="*/ 50 h 89"/>
                  <a:gd name="T28" fmla="*/ 202 w 203"/>
                  <a:gd name="T29" fmla="*/ 54 h 89"/>
                  <a:gd name="T30" fmla="*/ 199 w 203"/>
                  <a:gd name="T31" fmla="*/ 58 h 89"/>
                  <a:gd name="T32" fmla="*/ 195 w 203"/>
                  <a:gd name="T33" fmla="*/ 62 h 89"/>
                  <a:gd name="T34" fmla="*/ 186 w 203"/>
                  <a:gd name="T35" fmla="*/ 70 h 89"/>
                  <a:gd name="T36" fmla="*/ 174 w 203"/>
                  <a:gd name="T37" fmla="*/ 77 h 89"/>
                  <a:gd name="T38" fmla="*/ 159 w 203"/>
                  <a:gd name="T39" fmla="*/ 82 h 89"/>
                  <a:gd name="T40" fmla="*/ 141 w 203"/>
                  <a:gd name="T41" fmla="*/ 86 h 89"/>
                  <a:gd name="T42" fmla="*/ 122 w 203"/>
                  <a:gd name="T43" fmla="*/ 89 h 89"/>
                  <a:gd name="T44" fmla="*/ 102 w 203"/>
                  <a:gd name="T45" fmla="*/ 89 h 89"/>
                  <a:gd name="T46" fmla="*/ 102 w 203"/>
                  <a:gd name="T47" fmla="*/ 89 h 89"/>
                  <a:gd name="T48" fmla="*/ 81 w 203"/>
                  <a:gd name="T49" fmla="*/ 89 h 89"/>
                  <a:gd name="T50" fmla="*/ 62 w 203"/>
                  <a:gd name="T51" fmla="*/ 86 h 89"/>
                  <a:gd name="T52" fmla="*/ 45 w 203"/>
                  <a:gd name="T53" fmla="*/ 82 h 89"/>
                  <a:gd name="T54" fmla="*/ 30 w 203"/>
                  <a:gd name="T55" fmla="*/ 77 h 89"/>
                  <a:gd name="T56" fmla="*/ 18 w 203"/>
                  <a:gd name="T57" fmla="*/ 70 h 89"/>
                  <a:gd name="T58" fmla="*/ 8 w 203"/>
                  <a:gd name="T59" fmla="*/ 62 h 89"/>
                  <a:gd name="T60" fmla="*/ 4 w 203"/>
                  <a:gd name="T61" fmla="*/ 58 h 89"/>
                  <a:gd name="T62" fmla="*/ 2 w 203"/>
                  <a:gd name="T63" fmla="*/ 54 h 89"/>
                  <a:gd name="T64" fmla="*/ 0 w 203"/>
                  <a:gd name="T65" fmla="*/ 50 h 89"/>
                  <a:gd name="T66" fmla="*/ 0 w 203"/>
                  <a:gd name="T67" fmla="*/ 44 h 89"/>
                  <a:gd name="T68" fmla="*/ 0 w 203"/>
                  <a:gd name="T69" fmla="*/ 44 h 89"/>
                  <a:gd name="T70" fmla="*/ 0 w 203"/>
                  <a:gd name="T71" fmla="*/ 40 h 89"/>
                  <a:gd name="T72" fmla="*/ 2 w 203"/>
                  <a:gd name="T73" fmla="*/ 36 h 89"/>
                  <a:gd name="T74" fmla="*/ 4 w 203"/>
                  <a:gd name="T75" fmla="*/ 31 h 89"/>
                  <a:gd name="T76" fmla="*/ 8 w 203"/>
                  <a:gd name="T77" fmla="*/ 27 h 89"/>
                  <a:gd name="T78" fmla="*/ 18 w 203"/>
                  <a:gd name="T79" fmla="*/ 20 h 89"/>
                  <a:gd name="T80" fmla="*/ 30 w 203"/>
                  <a:gd name="T81" fmla="*/ 13 h 89"/>
                  <a:gd name="T82" fmla="*/ 45 w 203"/>
                  <a:gd name="T83" fmla="*/ 8 h 89"/>
                  <a:gd name="T84" fmla="*/ 62 w 203"/>
                  <a:gd name="T85" fmla="*/ 4 h 89"/>
                  <a:gd name="T86" fmla="*/ 81 w 203"/>
                  <a:gd name="T87" fmla="*/ 1 h 89"/>
                  <a:gd name="T88" fmla="*/ 102 w 203"/>
                  <a:gd name="T89" fmla="*/ 0 h 89"/>
                  <a:gd name="T90" fmla="*/ 102 w 203"/>
                  <a:gd name="T9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89">
                    <a:moveTo>
                      <a:pt x="102" y="0"/>
                    </a:moveTo>
                    <a:lnTo>
                      <a:pt x="102" y="0"/>
                    </a:lnTo>
                    <a:lnTo>
                      <a:pt x="122" y="1"/>
                    </a:lnTo>
                    <a:lnTo>
                      <a:pt x="141" y="4"/>
                    </a:lnTo>
                    <a:lnTo>
                      <a:pt x="159" y="8"/>
                    </a:lnTo>
                    <a:lnTo>
                      <a:pt x="174" y="13"/>
                    </a:lnTo>
                    <a:lnTo>
                      <a:pt x="186" y="20"/>
                    </a:lnTo>
                    <a:lnTo>
                      <a:pt x="195" y="27"/>
                    </a:lnTo>
                    <a:lnTo>
                      <a:pt x="199" y="31"/>
                    </a:lnTo>
                    <a:lnTo>
                      <a:pt x="202" y="36"/>
                    </a:lnTo>
                    <a:lnTo>
                      <a:pt x="203" y="40"/>
                    </a:lnTo>
                    <a:lnTo>
                      <a:pt x="203" y="44"/>
                    </a:lnTo>
                    <a:lnTo>
                      <a:pt x="203" y="44"/>
                    </a:lnTo>
                    <a:lnTo>
                      <a:pt x="203" y="50"/>
                    </a:lnTo>
                    <a:lnTo>
                      <a:pt x="202" y="54"/>
                    </a:lnTo>
                    <a:lnTo>
                      <a:pt x="199" y="58"/>
                    </a:lnTo>
                    <a:lnTo>
                      <a:pt x="195" y="62"/>
                    </a:lnTo>
                    <a:lnTo>
                      <a:pt x="186" y="70"/>
                    </a:lnTo>
                    <a:lnTo>
                      <a:pt x="174" y="77"/>
                    </a:lnTo>
                    <a:lnTo>
                      <a:pt x="159" y="82"/>
                    </a:lnTo>
                    <a:lnTo>
                      <a:pt x="141" y="86"/>
                    </a:lnTo>
                    <a:lnTo>
                      <a:pt x="122" y="89"/>
                    </a:lnTo>
                    <a:lnTo>
                      <a:pt x="102" y="89"/>
                    </a:lnTo>
                    <a:lnTo>
                      <a:pt x="102" y="89"/>
                    </a:lnTo>
                    <a:lnTo>
                      <a:pt x="81" y="89"/>
                    </a:lnTo>
                    <a:lnTo>
                      <a:pt x="62" y="86"/>
                    </a:lnTo>
                    <a:lnTo>
                      <a:pt x="45" y="82"/>
                    </a:lnTo>
                    <a:lnTo>
                      <a:pt x="30" y="77"/>
                    </a:lnTo>
                    <a:lnTo>
                      <a:pt x="18" y="70"/>
                    </a:lnTo>
                    <a:lnTo>
                      <a:pt x="8" y="62"/>
                    </a:lnTo>
                    <a:lnTo>
                      <a:pt x="4" y="58"/>
                    </a:lnTo>
                    <a:lnTo>
                      <a:pt x="2" y="54"/>
                    </a:lnTo>
                    <a:lnTo>
                      <a:pt x="0" y="50"/>
                    </a:lnTo>
                    <a:lnTo>
                      <a:pt x="0" y="44"/>
                    </a:lnTo>
                    <a:lnTo>
                      <a:pt x="0" y="44"/>
                    </a:lnTo>
                    <a:lnTo>
                      <a:pt x="0" y="40"/>
                    </a:lnTo>
                    <a:lnTo>
                      <a:pt x="2" y="36"/>
                    </a:lnTo>
                    <a:lnTo>
                      <a:pt x="4" y="31"/>
                    </a:lnTo>
                    <a:lnTo>
                      <a:pt x="8" y="27"/>
                    </a:lnTo>
                    <a:lnTo>
                      <a:pt x="18" y="20"/>
                    </a:lnTo>
                    <a:lnTo>
                      <a:pt x="30" y="13"/>
                    </a:lnTo>
                    <a:lnTo>
                      <a:pt x="45" y="8"/>
                    </a:lnTo>
                    <a:lnTo>
                      <a:pt x="62" y="4"/>
                    </a:lnTo>
                    <a:lnTo>
                      <a:pt x="81" y="1"/>
                    </a:lnTo>
                    <a:lnTo>
                      <a:pt x="102" y="0"/>
                    </a:lnTo>
                    <a:lnTo>
                      <a:pt x="102" y="0"/>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
                <a:extLst>
                  <a:ext uri="{FF2B5EF4-FFF2-40B4-BE49-F238E27FC236}">
                    <a16:creationId xmlns="" xmlns:a16="http://schemas.microsoft.com/office/drawing/2014/main" id="{45E67829-83A5-482D-9F17-03F0E6BFF0D3}"/>
                  </a:ext>
                </a:extLst>
              </p:cNvPr>
              <p:cNvSpPr/>
              <p:nvPr/>
            </p:nvSpPr>
            <p:spPr bwMode="auto">
              <a:xfrm>
                <a:off x="2579688" y="6265863"/>
                <a:ext cx="563563" cy="157163"/>
              </a:xfrm>
              <a:custGeom>
                <a:avLst/>
                <a:gdLst>
                  <a:gd name="T0" fmla="*/ 178 w 355"/>
                  <a:gd name="T1" fmla="*/ 0 h 99"/>
                  <a:gd name="T2" fmla="*/ 178 w 355"/>
                  <a:gd name="T3" fmla="*/ 0 h 99"/>
                  <a:gd name="T4" fmla="*/ 213 w 355"/>
                  <a:gd name="T5" fmla="*/ 1 h 99"/>
                  <a:gd name="T6" fmla="*/ 247 w 355"/>
                  <a:gd name="T7" fmla="*/ 4 h 99"/>
                  <a:gd name="T8" fmla="*/ 277 w 355"/>
                  <a:gd name="T9" fmla="*/ 8 h 99"/>
                  <a:gd name="T10" fmla="*/ 302 w 355"/>
                  <a:gd name="T11" fmla="*/ 15 h 99"/>
                  <a:gd name="T12" fmla="*/ 324 w 355"/>
                  <a:gd name="T13" fmla="*/ 22 h 99"/>
                  <a:gd name="T14" fmla="*/ 333 w 355"/>
                  <a:gd name="T15" fmla="*/ 26 h 99"/>
                  <a:gd name="T16" fmla="*/ 340 w 355"/>
                  <a:gd name="T17" fmla="*/ 30 h 99"/>
                  <a:gd name="T18" fmla="*/ 347 w 355"/>
                  <a:gd name="T19" fmla="*/ 34 h 99"/>
                  <a:gd name="T20" fmla="*/ 351 w 355"/>
                  <a:gd name="T21" fmla="*/ 39 h 99"/>
                  <a:gd name="T22" fmla="*/ 354 w 355"/>
                  <a:gd name="T23" fmla="*/ 45 h 99"/>
                  <a:gd name="T24" fmla="*/ 355 w 355"/>
                  <a:gd name="T25" fmla="*/ 49 h 99"/>
                  <a:gd name="T26" fmla="*/ 355 w 355"/>
                  <a:gd name="T27" fmla="*/ 49 h 99"/>
                  <a:gd name="T28" fmla="*/ 354 w 355"/>
                  <a:gd name="T29" fmla="*/ 54 h 99"/>
                  <a:gd name="T30" fmla="*/ 351 w 355"/>
                  <a:gd name="T31" fmla="*/ 60 h 99"/>
                  <a:gd name="T32" fmla="*/ 347 w 355"/>
                  <a:gd name="T33" fmla="*/ 64 h 99"/>
                  <a:gd name="T34" fmla="*/ 340 w 355"/>
                  <a:gd name="T35" fmla="*/ 68 h 99"/>
                  <a:gd name="T36" fmla="*/ 333 w 355"/>
                  <a:gd name="T37" fmla="*/ 73 h 99"/>
                  <a:gd name="T38" fmla="*/ 324 w 355"/>
                  <a:gd name="T39" fmla="*/ 77 h 99"/>
                  <a:gd name="T40" fmla="*/ 302 w 355"/>
                  <a:gd name="T41" fmla="*/ 84 h 99"/>
                  <a:gd name="T42" fmla="*/ 277 w 355"/>
                  <a:gd name="T43" fmla="*/ 89 h 99"/>
                  <a:gd name="T44" fmla="*/ 247 w 355"/>
                  <a:gd name="T45" fmla="*/ 95 h 99"/>
                  <a:gd name="T46" fmla="*/ 213 w 355"/>
                  <a:gd name="T47" fmla="*/ 98 h 99"/>
                  <a:gd name="T48" fmla="*/ 178 w 355"/>
                  <a:gd name="T49" fmla="*/ 99 h 99"/>
                  <a:gd name="T50" fmla="*/ 178 w 355"/>
                  <a:gd name="T51" fmla="*/ 99 h 99"/>
                  <a:gd name="T52" fmla="*/ 143 w 355"/>
                  <a:gd name="T53" fmla="*/ 98 h 99"/>
                  <a:gd name="T54" fmla="*/ 109 w 355"/>
                  <a:gd name="T55" fmla="*/ 95 h 99"/>
                  <a:gd name="T56" fmla="*/ 79 w 355"/>
                  <a:gd name="T57" fmla="*/ 89 h 99"/>
                  <a:gd name="T58" fmla="*/ 53 w 355"/>
                  <a:gd name="T59" fmla="*/ 84 h 99"/>
                  <a:gd name="T60" fmla="*/ 31 w 355"/>
                  <a:gd name="T61" fmla="*/ 77 h 99"/>
                  <a:gd name="T62" fmla="*/ 22 w 355"/>
                  <a:gd name="T63" fmla="*/ 73 h 99"/>
                  <a:gd name="T64" fmla="*/ 15 w 355"/>
                  <a:gd name="T65" fmla="*/ 68 h 99"/>
                  <a:gd name="T66" fmla="*/ 8 w 355"/>
                  <a:gd name="T67" fmla="*/ 64 h 99"/>
                  <a:gd name="T68" fmla="*/ 4 w 355"/>
                  <a:gd name="T69" fmla="*/ 60 h 99"/>
                  <a:gd name="T70" fmla="*/ 2 w 355"/>
                  <a:gd name="T71" fmla="*/ 54 h 99"/>
                  <a:gd name="T72" fmla="*/ 0 w 355"/>
                  <a:gd name="T73" fmla="*/ 49 h 99"/>
                  <a:gd name="T74" fmla="*/ 0 w 355"/>
                  <a:gd name="T75" fmla="*/ 49 h 99"/>
                  <a:gd name="T76" fmla="*/ 2 w 355"/>
                  <a:gd name="T77" fmla="*/ 45 h 99"/>
                  <a:gd name="T78" fmla="*/ 4 w 355"/>
                  <a:gd name="T79" fmla="*/ 39 h 99"/>
                  <a:gd name="T80" fmla="*/ 8 w 355"/>
                  <a:gd name="T81" fmla="*/ 34 h 99"/>
                  <a:gd name="T82" fmla="*/ 15 w 355"/>
                  <a:gd name="T83" fmla="*/ 30 h 99"/>
                  <a:gd name="T84" fmla="*/ 22 w 355"/>
                  <a:gd name="T85" fmla="*/ 26 h 99"/>
                  <a:gd name="T86" fmla="*/ 31 w 355"/>
                  <a:gd name="T87" fmla="*/ 22 h 99"/>
                  <a:gd name="T88" fmla="*/ 53 w 355"/>
                  <a:gd name="T89" fmla="*/ 15 h 99"/>
                  <a:gd name="T90" fmla="*/ 79 w 355"/>
                  <a:gd name="T91" fmla="*/ 8 h 99"/>
                  <a:gd name="T92" fmla="*/ 109 w 355"/>
                  <a:gd name="T93" fmla="*/ 4 h 99"/>
                  <a:gd name="T94" fmla="*/ 143 w 355"/>
                  <a:gd name="T95" fmla="*/ 1 h 99"/>
                  <a:gd name="T96" fmla="*/ 178 w 355"/>
                  <a:gd name="T97" fmla="*/ 0 h 99"/>
                  <a:gd name="T98" fmla="*/ 178 w 355"/>
                  <a:gd name="T9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5" h="99">
                    <a:moveTo>
                      <a:pt x="178" y="0"/>
                    </a:moveTo>
                    <a:lnTo>
                      <a:pt x="178" y="0"/>
                    </a:lnTo>
                    <a:lnTo>
                      <a:pt x="213" y="1"/>
                    </a:lnTo>
                    <a:lnTo>
                      <a:pt x="247" y="4"/>
                    </a:lnTo>
                    <a:lnTo>
                      <a:pt x="277" y="8"/>
                    </a:lnTo>
                    <a:lnTo>
                      <a:pt x="302" y="15"/>
                    </a:lnTo>
                    <a:lnTo>
                      <a:pt x="324" y="22"/>
                    </a:lnTo>
                    <a:lnTo>
                      <a:pt x="333" y="26"/>
                    </a:lnTo>
                    <a:lnTo>
                      <a:pt x="340" y="30"/>
                    </a:lnTo>
                    <a:lnTo>
                      <a:pt x="347" y="34"/>
                    </a:lnTo>
                    <a:lnTo>
                      <a:pt x="351" y="39"/>
                    </a:lnTo>
                    <a:lnTo>
                      <a:pt x="354" y="45"/>
                    </a:lnTo>
                    <a:lnTo>
                      <a:pt x="355" y="49"/>
                    </a:lnTo>
                    <a:lnTo>
                      <a:pt x="355" y="49"/>
                    </a:lnTo>
                    <a:lnTo>
                      <a:pt x="354" y="54"/>
                    </a:lnTo>
                    <a:lnTo>
                      <a:pt x="351" y="60"/>
                    </a:lnTo>
                    <a:lnTo>
                      <a:pt x="347" y="64"/>
                    </a:lnTo>
                    <a:lnTo>
                      <a:pt x="340" y="68"/>
                    </a:lnTo>
                    <a:lnTo>
                      <a:pt x="333" y="73"/>
                    </a:lnTo>
                    <a:lnTo>
                      <a:pt x="324" y="77"/>
                    </a:lnTo>
                    <a:lnTo>
                      <a:pt x="302" y="84"/>
                    </a:lnTo>
                    <a:lnTo>
                      <a:pt x="277" y="89"/>
                    </a:lnTo>
                    <a:lnTo>
                      <a:pt x="247" y="95"/>
                    </a:lnTo>
                    <a:lnTo>
                      <a:pt x="213" y="98"/>
                    </a:lnTo>
                    <a:lnTo>
                      <a:pt x="178" y="99"/>
                    </a:lnTo>
                    <a:lnTo>
                      <a:pt x="178" y="99"/>
                    </a:lnTo>
                    <a:lnTo>
                      <a:pt x="143" y="98"/>
                    </a:lnTo>
                    <a:lnTo>
                      <a:pt x="109" y="95"/>
                    </a:lnTo>
                    <a:lnTo>
                      <a:pt x="79" y="89"/>
                    </a:lnTo>
                    <a:lnTo>
                      <a:pt x="53" y="84"/>
                    </a:lnTo>
                    <a:lnTo>
                      <a:pt x="31" y="77"/>
                    </a:lnTo>
                    <a:lnTo>
                      <a:pt x="22" y="73"/>
                    </a:lnTo>
                    <a:lnTo>
                      <a:pt x="15" y="68"/>
                    </a:lnTo>
                    <a:lnTo>
                      <a:pt x="8" y="64"/>
                    </a:lnTo>
                    <a:lnTo>
                      <a:pt x="4" y="60"/>
                    </a:lnTo>
                    <a:lnTo>
                      <a:pt x="2" y="54"/>
                    </a:lnTo>
                    <a:lnTo>
                      <a:pt x="0" y="49"/>
                    </a:lnTo>
                    <a:lnTo>
                      <a:pt x="0" y="49"/>
                    </a:lnTo>
                    <a:lnTo>
                      <a:pt x="2" y="45"/>
                    </a:lnTo>
                    <a:lnTo>
                      <a:pt x="4" y="39"/>
                    </a:lnTo>
                    <a:lnTo>
                      <a:pt x="8" y="34"/>
                    </a:lnTo>
                    <a:lnTo>
                      <a:pt x="15" y="30"/>
                    </a:lnTo>
                    <a:lnTo>
                      <a:pt x="22" y="26"/>
                    </a:lnTo>
                    <a:lnTo>
                      <a:pt x="31" y="22"/>
                    </a:lnTo>
                    <a:lnTo>
                      <a:pt x="53" y="15"/>
                    </a:lnTo>
                    <a:lnTo>
                      <a:pt x="79" y="8"/>
                    </a:lnTo>
                    <a:lnTo>
                      <a:pt x="109" y="4"/>
                    </a:lnTo>
                    <a:lnTo>
                      <a:pt x="143" y="1"/>
                    </a:lnTo>
                    <a:lnTo>
                      <a:pt x="178" y="0"/>
                    </a:lnTo>
                    <a:lnTo>
                      <a:pt x="178" y="0"/>
                    </a:lnTo>
                    <a:close/>
                  </a:path>
                </a:pathLst>
              </a:custGeom>
              <a:solidFill>
                <a:srgbClr val="5757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9">
                <a:extLst>
                  <a:ext uri="{FF2B5EF4-FFF2-40B4-BE49-F238E27FC236}">
                    <a16:creationId xmlns="" xmlns:a16="http://schemas.microsoft.com/office/drawing/2014/main" id="{6141D277-8B21-4500-8036-0395636B5E2D}"/>
                  </a:ext>
                </a:extLst>
              </p:cNvPr>
              <p:cNvSpPr/>
              <p:nvPr/>
            </p:nvSpPr>
            <p:spPr bwMode="auto">
              <a:xfrm>
                <a:off x="2505076" y="6310313"/>
                <a:ext cx="714375" cy="58738"/>
              </a:xfrm>
              <a:custGeom>
                <a:avLst/>
                <a:gdLst>
                  <a:gd name="T0" fmla="*/ 207 w 450"/>
                  <a:gd name="T1" fmla="*/ 37 h 37"/>
                  <a:gd name="T2" fmla="*/ 207 w 450"/>
                  <a:gd name="T3" fmla="*/ 37 h 37"/>
                  <a:gd name="T4" fmla="*/ 149 w 450"/>
                  <a:gd name="T5" fmla="*/ 37 h 37"/>
                  <a:gd name="T6" fmla="*/ 115 w 450"/>
                  <a:gd name="T7" fmla="*/ 34 h 37"/>
                  <a:gd name="T8" fmla="*/ 83 w 450"/>
                  <a:gd name="T9" fmla="*/ 32 h 37"/>
                  <a:gd name="T10" fmla="*/ 53 w 450"/>
                  <a:gd name="T11" fmla="*/ 29 h 37"/>
                  <a:gd name="T12" fmla="*/ 27 w 450"/>
                  <a:gd name="T13" fmla="*/ 23 h 37"/>
                  <a:gd name="T14" fmla="*/ 18 w 450"/>
                  <a:gd name="T15" fmla="*/ 21 h 37"/>
                  <a:gd name="T16" fmla="*/ 9 w 450"/>
                  <a:gd name="T17" fmla="*/ 18 h 37"/>
                  <a:gd name="T18" fmla="*/ 5 w 450"/>
                  <a:gd name="T19" fmla="*/ 15 h 37"/>
                  <a:gd name="T20" fmla="*/ 3 w 450"/>
                  <a:gd name="T21" fmla="*/ 11 h 37"/>
                  <a:gd name="T22" fmla="*/ 3 w 450"/>
                  <a:gd name="T23" fmla="*/ 11 h 37"/>
                  <a:gd name="T24" fmla="*/ 0 w 450"/>
                  <a:gd name="T25" fmla="*/ 2 h 37"/>
                  <a:gd name="T26" fmla="*/ 0 w 450"/>
                  <a:gd name="T27" fmla="*/ 2 h 37"/>
                  <a:gd name="T28" fmla="*/ 19 w 450"/>
                  <a:gd name="T29" fmla="*/ 7 h 37"/>
                  <a:gd name="T30" fmla="*/ 42 w 450"/>
                  <a:gd name="T31" fmla="*/ 10 h 37"/>
                  <a:gd name="T32" fmla="*/ 69 w 450"/>
                  <a:gd name="T33" fmla="*/ 14 h 37"/>
                  <a:gd name="T34" fmla="*/ 97 w 450"/>
                  <a:gd name="T35" fmla="*/ 15 h 37"/>
                  <a:gd name="T36" fmla="*/ 156 w 450"/>
                  <a:gd name="T37" fmla="*/ 19 h 37"/>
                  <a:gd name="T38" fmla="*/ 206 w 450"/>
                  <a:gd name="T39" fmla="*/ 19 h 37"/>
                  <a:gd name="T40" fmla="*/ 206 w 450"/>
                  <a:gd name="T41" fmla="*/ 19 h 37"/>
                  <a:gd name="T42" fmla="*/ 263 w 450"/>
                  <a:gd name="T43" fmla="*/ 18 h 37"/>
                  <a:gd name="T44" fmla="*/ 332 w 450"/>
                  <a:gd name="T45" fmla="*/ 15 h 37"/>
                  <a:gd name="T46" fmla="*/ 367 w 450"/>
                  <a:gd name="T47" fmla="*/ 13 h 37"/>
                  <a:gd name="T48" fmla="*/ 399 w 450"/>
                  <a:gd name="T49" fmla="*/ 10 h 37"/>
                  <a:gd name="T50" fmla="*/ 428 w 450"/>
                  <a:gd name="T51" fmla="*/ 6 h 37"/>
                  <a:gd name="T52" fmla="*/ 450 w 450"/>
                  <a:gd name="T53" fmla="*/ 0 h 37"/>
                  <a:gd name="T54" fmla="*/ 450 w 450"/>
                  <a:gd name="T55" fmla="*/ 0 h 37"/>
                  <a:gd name="T56" fmla="*/ 447 w 450"/>
                  <a:gd name="T57" fmla="*/ 11 h 37"/>
                  <a:gd name="T58" fmla="*/ 447 w 450"/>
                  <a:gd name="T59" fmla="*/ 11 h 37"/>
                  <a:gd name="T60" fmla="*/ 444 w 450"/>
                  <a:gd name="T61" fmla="*/ 15 h 37"/>
                  <a:gd name="T62" fmla="*/ 437 w 450"/>
                  <a:gd name="T63" fmla="*/ 18 h 37"/>
                  <a:gd name="T64" fmla="*/ 429 w 450"/>
                  <a:gd name="T65" fmla="*/ 21 h 37"/>
                  <a:gd name="T66" fmla="*/ 417 w 450"/>
                  <a:gd name="T67" fmla="*/ 23 h 37"/>
                  <a:gd name="T68" fmla="*/ 386 w 450"/>
                  <a:gd name="T69" fmla="*/ 29 h 37"/>
                  <a:gd name="T70" fmla="*/ 351 w 450"/>
                  <a:gd name="T71" fmla="*/ 32 h 37"/>
                  <a:gd name="T72" fmla="*/ 311 w 450"/>
                  <a:gd name="T73" fmla="*/ 34 h 37"/>
                  <a:gd name="T74" fmla="*/ 272 w 450"/>
                  <a:gd name="T75" fmla="*/ 37 h 37"/>
                  <a:gd name="T76" fmla="*/ 207 w 450"/>
                  <a:gd name="T77" fmla="*/ 37 h 37"/>
                  <a:gd name="T78" fmla="*/ 207 w 450"/>
                  <a:gd name="T7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0" h="37">
                    <a:moveTo>
                      <a:pt x="207" y="37"/>
                    </a:moveTo>
                    <a:lnTo>
                      <a:pt x="207" y="37"/>
                    </a:lnTo>
                    <a:lnTo>
                      <a:pt x="149" y="37"/>
                    </a:lnTo>
                    <a:lnTo>
                      <a:pt x="115" y="34"/>
                    </a:lnTo>
                    <a:lnTo>
                      <a:pt x="83" y="32"/>
                    </a:lnTo>
                    <a:lnTo>
                      <a:pt x="53" y="29"/>
                    </a:lnTo>
                    <a:lnTo>
                      <a:pt x="27" y="23"/>
                    </a:lnTo>
                    <a:lnTo>
                      <a:pt x="18" y="21"/>
                    </a:lnTo>
                    <a:lnTo>
                      <a:pt x="9" y="18"/>
                    </a:lnTo>
                    <a:lnTo>
                      <a:pt x="5" y="15"/>
                    </a:lnTo>
                    <a:lnTo>
                      <a:pt x="3" y="11"/>
                    </a:lnTo>
                    <a:lnTo>
                      <a:pt x="3" y="11"/>
                    </a:lnTo>
                    <a:lnTo>
                      <a:pt x="0" y="2"/>
                    </a:lnTo>
                    <a:lnTo>
                      <a:pt x="0" y="2"/>
                    </a:lnTo>
                    <a:lnTo>
                      <a:pt x="19" y="7"/>
                    </a:lnTo>
                    <a:lnTo>
                      <a:pt x="42" y="10"/>
                    </a:lnTo>
                    <a:lnTo>
                      <a:pt x="69" y="14"/>
                    </a:lnTo>
                    <a:lnTo>
                      <a:pt x="97" y="15"/>
                    </a:lnTo>
                    <a:lnTo>
                      <a:pt x="156" y="19"/>
                    </a:lnTo>
                    <a:lnTo>
                      <a:pt x="206" y="19"/>
                    </a:lnTo>
                    <a:lnTo>
                      <a:pt x="206" y="19"/>
                    </a:lnTo>
                    <a:lnTo>
                      <a:pt x="263" y="18"/>
                    </a:lnTo>
                    <a:lnTo>
                      <a:pt x="332" y="15"/>
                    </a:lnTo>
                    <a:lnTo>
                      <a:pt x="367" y="13"/>
                    </a:lnTo>
                    <a:lnTo>
                      <a:pt x="399" y="10"/>
                    </a:lnTo>
                    <a:lnTo>
                      <a:pt x="428" y="6"/>
                    </a:lnTo>
                    <a:lnTo>
                      <a:pt x="450" y="0"/>
                    </a:lnTo>
                    <a:lnTo>
                      <a:pt x="450" y="0"/>
                    </a:lnTo>
                    <a:lnTo>
                      <a:pt x="447" y="11"/>
                    </a:lnTo>
                    <a:lnTo>
                      <a:pt x="447" y="11"/>
                    </a:lnTo>
                    <a:lnTo>
                      <a:pt x="444" y="15"/>
                    </a:lnTo>
                    <a:lnTo>
                      <a:pt x="437" y="18"/>
                    </a:lnTo>
                    <a:lnTo>
                      <a:pt x="429" y="21"/>
                    </a:lnTo>
                    <a:lnTo>
                      <a:pt x="417" y="23"/>
                    </a:lnTo>
                    <a:lnTo>
                      <a:pt x="386" y="29"/>
                    </a:lnTo>
                    <a:lnTo>
                      <a:pt x="351" y="32"/>
                    </a:lnTo>
                    <a:lnTo>
                      <a:pt x="311" y="34"/>
                    </a:lnTo>
                    <a:lnTo>
                      <a:pt x="272" y="37"/>
                    </a:lnTo>
                    <a:lnTo>
                      <a:pt x="207" y="37"/>
                    </a:lnTo>
                    <a:lnTo>
                      <a:pt x="207" y="37"/>
                    </a:lnTo>
                    <a:close/>
                  </a:path>
                </a:pathLst>
              </a:custGeom>
              <a:solidFill>
                <a:srgbClr val="4B4B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0">
                <a:extLst>
                  <a:ext uri="{FF2B5EF4-FFF2-40B4-BE49-F238E27FC236}">
                    <a16:creationId xmlns="" xmlns:a16="http://schemas.microsoft.com/office/drawing/2014/main" id="{9F757B68-29BA-42DE-AFC2-441467A92374}"/>
                  </a:ext>
                </a:extLst>
              </p:cNvPr>
              <p:cNvSpPr/>
              <p:nvPr/>
            </p:nvSpPr>
            <p:spPr bwMode="auto">
              <a:xfrm>
                <a:off x="2212976" y="5440363"/>
                <a:ext cx="1306513" cy="96838"/>
              </a:xfrm>
              <a:custGeom>
                <a:avLst/>
                <a:gdLst>
                  <a:gd name="T0" fmla="*/ 20 w 823"/>
                  <a:gd name="T1" fmla="*/ 37 h 61"/>
                  <a:gd name="T2" fmla="*/ 788 w 823"/>
                  <a:gd name="T3" fmla="*/ 0 h 61"/>
                  <a:gd name="T4" fmla="*/ 788 w 823"/>
                  <a:gd name="T5" fmla="*/ 0 h 61"/>
                  <a:gd name="T6" fmla="*/ 788 w 823"/>
                  <a:gd name="T7" fmla="*/ 4 h 61"/>
                  <a:gd name="T8" fmla="*/ 791 w 823"/>
                  <a:gd name="T9" fmla="*/ 7 h 61"/>
                  <a:gd name="T10" fmla="*/ 795 w 823"/>
                  <a:gd name="T11" fmla="*/ 10 h 61"/>
                  <a:gd name="T12" fmla="*/ 804 w 823"/>
                  <a:gd name="T13" fmla="*/ 12 h 61"/>
                  <a:gd name="T14" fmla="*/ 804 w 823"/>
                  <a:gd name="T15" fmla="*/ 12 h 61"/>
                  <a:gd name="T16" fmla="*/ 810 w 823"/>
                  <a:gd name="T17" fmla="*/ 15 h 61"/>
                  <a:gd name="T18" fmla="*/ 816 w 823"/>
                  <a:gd name="T19" fmla="*/ 16 h 61"/>
                  <a:gd name="T20" fmla="*/ 820 w 823"/>
                  <a:gd name="T21" fmla="*/ 19 h 61"/>
                  <a:gd name="T22" fmla="*/ 823 w 823"/>
                  <a:gd name="T23" fmla="*/ 23 h 61"/>
                  <a:gd name="T24" fmla="*/ 0 w 823"/>
                  <a:gd name="T25" fmla="*/ 61 h 61"/>
                  <a:gd name="T26" fmla="*/ 0 w 823"/>
                  <a:gd name="T27" fmla="*/ 61 h 61"/>
                  <a:gd name="T28" fmla="*/ 8 w 823"/>
                  <a:gd name="T29" fmla="*/ 58 h 61"/>
                  <a:gd name="T30" fmla="*/ 8 w 823"/>
                  <a:gd name="T31" fmla="*/ 58 h 61"/>
                  <a:gd name="T32" fmla="*/ 15 w 823"/>
                  <a:gd name="T33" fmla="*/ 57 h 61"/>
                  <a:gd name="T34" fmla="*/ 20 w 823"/>
                  <a:gd name="T35" fmla="*/ 54 h 61"/>
                  <a:gd name="T36" fmla="*/ 23 w 823"/>
                  <a:gd name="T37" fmla="*/ 52 h 61"/>
                  <a:gd name="T38" fmla="*/ 24 w 823"/>
                  <a:gd name="T39" fmla="*/ 49 h 61"/>
                  <a:gd name="T40" fmla="*/ 24 w 823"/>
                  <a:gd name="T41" fmla="*/ 46 h 61"/>
                  <a:gd name="T42" fmla="*/ 23 w 823"/>
                  <a:gd name="T43" fmla="*/ 43 h 61"/>
                  <a:gd name="T44" fmla="*/ 20 w 823"/>
                  <a:gd name="T45" fmla="*/ 37 h 61"/>
                  <a:gd name="T46" fmla="*/ 20 w 823"/>
                  <a:gd name="T47"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3" h="61">
                    <a:moveTo>
                      <a:pt x="20" y="37"/>
                    </a:moveTo>
                    <a:lnTo>
                      <a:pt x="788" y="0"/>
                    </a:lnTo>
                    <a:lnTo>
                      <a:pt x="788" y="0"/>
                    </a:lnTo>
                    <a:lnTo>
                      <a:pt x="788" y="4"/>
                    </a:lnTo>
                    <a:lnTo>
                      <a:pt x="791" y="7"/>
                    </a:lnTo>
                    <a:lnTo>
                      <a:pt x="795" y="10"/>
                    </a:lnTo>
                    <a:lnTo>
                      <a:pt x="804" y="12"/>
                    </a:lnTo>
                    <a:lnTo>
                      <a:pt x="804" y="12"/>
                    </a:lnTo>
                    <a:lnTo>
                      <a:pt x="810" y="15"/>
                    </a:lnTo>
                    <a:lnTo>
                      <a:pt x="816" y="16"/>
                    </a:lnTo>
                    <a:lnTo>
                      <a:pt x="820" y="19"/>
                    </a:lnTo>
                    <a:lnTo>
                      <a:pt x="823" y="23"/>
                    </a:lnTo>
                    <a:lnTo>
                      <a:pt x="0" y="61"/>
                    </a:lnTo>
                    <a:lnTo>
                      <a:pt x="0" y="61"/>
                    </a:lnTo>
                    <a:lnTo>
                      <a:pt x="8" y="58"/>
                    </a:lnTo>
                    <a:lnTo>
                      <a:pt x="8" y="58"/>
                    </a:lnTo>
                    <a:lnTo>
                      <a:pt x="15" y="57"/>
                    </a:lnTo>
                    <a:lnTo>
                      <a:pt x="20" y="54"/>
                    </a:lnTo>
                    <a:lnTo>
                      <a:pt x="23" y="52"/>
                    </a:lnTo>
                    <a:lnTo>
                      <a:pt x="24" y="49"/>
                    </a:lnTo>
                    <a:lnTo>
                      <a:pt x="24" y="46"/>
                    </a:lnTo>
                    <a:lnTo>
                      <a:pt x="23" y="43"/>
                    </a:lnTo>
                    <a:lnTo>
                      <a:pt x="20" y="37"/>
                    </a:lnTo>
                    <a:lnTo>
                      <a:pt x="20" y="37"/>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1">
                <a:extLst>
                  <a:ext uri="{FF2B5EF4-FFF2-40B4-BE49-F238E27FC236}">
                    <a16:creationId xmlns="" xmlns:a16="http://schemas.microsoft.com/office/drawing/2014/main" id="{18C3DF8C-37EE-435F-BA09-6E61F98E78A5}"/>
                  </a:ext>
                </a:extLst>
              </p:cNvPr>
              <p:cNvSpPr/>
              <p:nvPr/>
            </p:nvSpPr>
            <p:spPr bwMode="auto">
              <a:xfrm>
                <a:off x="2189163" y="5332413"/>
                <a:ext cx="1325563" cy="100013"/>
              </a:xfrm>
              <a:custGeom>
                <a:avLst/>
                <a:gdLst>
                  <a:gd name="T0" fmla="*/ 0 w 835"/>
                  <a:gd name="T1" fmla="*/ 40 h 63"/>
                  <a:gd name="T2" fmla="*/ 835 w 835"/>
                  <a:gd name="T3" fmla="*/ 0 h 63"/>
                  <a:gd name="T4" fmla="*/ 835 w 835"/>
                  <a:gd name="T5" fmla="*/ 0 h 63"/>
                  <a:gd name="T6" fmla="*/ 829 w 835"/>
                  <a:gd name="T7" fmla="*/ 6 h 63"/>
                  <a:gd name="T8" fmla="*/ 821 w 835"/>
                  <a:gd name="T9" fmla="*/ 9 h 63"/>
                  <a:gd name="T10" fmla="*/ 812 w 835"/>
                  <a:gd name="T11" fmla="*/ 11 h 63"/>
                  <a:gd name="T12" fmla="*/ 806 w 835"/>
                  <a:gd name="T13" fmla="*/ 11 h 63"/>
                  <a:gd name="T14" fmla="*/ 806 w 835"/>
                  <a:gd name="T15" fmla="*/ 11 h 63"/>
                  <a:gd name="T16" fmla="*/ 800 w 835"/>
                  <a:gd name="T17" fmla="*/ 13 h 63"/>
                  <a:gd name="T18" fmla="*/ 800 w 835"/>
                  <a:gd name="T19" fmla="*/ 14 h 63"/>
                  <a:gd name="T20" fmla="*/ 800 w 835"/>
                  <a:gd name="T21" fmla="*/ 17 h 63"/>
                  <a:gd name="T22" fmla="*/ 802 w 835"/>
                  <a:gd name="T23" fmla="*/ 21 h 63"/>
                  <a:gd name="T24" fmla="*/ 804 w 835"/>
                  <a:gd name="T25" fmla="*/ 26 h 63"/>
                  <a:gd name="T26" fmla="*/ 42 w 835"/>
                  <a:gd name="T27" fmla="*/ 63 h 63"/>
                  <a:gd name="T28" fmla="*/ 42 w 835"/>
                  <a:gd name="T29" fmla="*/ 63 h 63"/>
                  <a:gd name="T30" fmla="*/ 42 w 835"/>
                  <a:gd name="T31" fmla="*/ 60 h 63"/>
                  <a:gd name="T32" fmla="*/ 41 w 835"/>
                  <a:gd name="T33" fmla="*/ 60 h 63"/>
                  <a:gd name="T34" fmla="*/ 36 w 835"/>
                  <a:gd name="T35" fmla="*/ 59 h 63"/>
                  <a:gd name="T36" fmla="*/ 36 w 835"/>
                  <a:gd name="T37" fmla="*/ 59 h 63"/>
                  <a:gd name="T38" fmla="*/ 27 w 835"/>
                  <a:gd name="T39" fmla="*/ 57 h 63"/>
                  <a:gd name="T40" fmla="*/ 16 w 835"/>
                  <a:gd name="T41" fmla="*/ 53 h 63"/>
                  <a:gd name="T42" fmla="*/ 7 w 835"/>
                  <a:gd name="T43" fmla="*/ 48 h 63"/>
                  <a:gd name="T44" fmla="*/ 3 w 835"/>
                  <a:gd name="T45" fmla="*/ 44 h 63"/>
                  <a:gd name="T46" fmla="*/ 0 w 835"/>
                  <a:gd name="T47" fmla="*/ 40 h 63"/>
                  <a:gd name="T48" fmla="*/ 0 w 835"/>
                  <a:gd name="T49"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35" h="63">
                    <a:moveTo>
                      <a:pt x="0" y="40"/>
                    </a:moveTo>
                    <a:lnTo>
                      <a:pt x="835" y="0"/>
                    </a:lnTo>
                    <a:lnTo>
                      <a:pt x="835" y="0"/>
                    </a:lnTo>
                    <a:lnTo>
                      <a:pt x="829" y="6"/>
                    </a:lnTo>
                    <a:lnTo>
                      <a:pt x="821" y="9"/>
                    </a:lnTo>
                    <a:lnTo>
                      <a:pt x="812" y="11"/>
                    </a:lnTo>
                    <a:lnTo>
                      <a:pt x="806" y="11"/>
                    </a:lnTo>
                    <a:lnTo>
                      <a:pt x="806" y="11"/>
                    </a:lnTo>
                    <a:lnTo>
                      <a:pt x="800" y="13"/>
                    </a:lnTo>
                    <a:lnTo>
                      <a:pt x="800" y="14"/>
                    </a:lnTo>
                    <a:lnTo>
                      <a:pt x="800" y="17"/>
                    </a:lnTo>
                    <a:lnTo>
                      <a:pt x="802" y="21"/>
                    </a:lnTo>
                    <a:lnTo>
                      <a:pt x="804" y="26"/>
                    </a:lnTo>
                    <a:lnTo>
                      <a:pt x="42" y="63"/>
                    </a:lnTo>
                    <a:lnTo>
                      <a:pt x="42" y="63"/>
                    </a:lnTo>
                    <a:lnTo>
                      <a:pt x="42" y="60"/>
                    </a:lnTo>
                    <a:lnTo>
                      <a:pt x="41" y="60"/>
                    </a:lnTo>
                    <a:lnTo>
                      <a:pt x="36" y="59"/>
                    </a:lnTo>
                    <a:lnTo>
                      <a:pt x="36" y="59"/>
                    </a:lnTo>
                    <a:lnTo>
                      <a:pt x="27" y="57"/>
                    </a:lnTo>
                    <a:lnTo>
                      <a:pt x="16" y="53"/>
                    </a:lnTo>
                    <a:lnTo>
                      <a:pt x="7" y="48"/>
                    </a:lnTo>
                    <a:lnTo>
                      <a:pt x="3" y="44"/>
                    </a:lnTo>
                    <a:lnTo>
                      <a:pt x="0" y="40"/>
                    </a:lnTo>
                    <a:lnTo>
                      <a:pt x="0" y="40"/>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2">
                <a:extLst>
                  <a:ext uri="{FF2B5EF4-FFF2-40B4-BE49-F238E27FC236}">
                    <a16:creationId xmlns="" xmlns:a16="http://schemas.microsoft.com/office/drawing/2014/main" id="{4FE5046E-501F-4E66-A638-DC6F3601AEA6}"/>
                  </a:ext>
                </a:extLst>
              </p:cNvPr>
              <p:cNvSpPr/>
              <p:nvPr/>
            </p:nvSpPr>
            <p:spPr bwMode="auto">
              <a:xfrm>
                <a:off x="2216151" y="5529263"/>
                <a:ext cx="1268413" cy="96838"/>
              </a:xfrm>
              <a:custGeom>
                <a:avLst/>
                <a:gdLst>
                  <a:gd name="T0" fmla="*/ 0 w 799"/>
                  <a:gd name="T1" fmla="*/ 36 h 61"/>
                  <a:gd name="T2" fmla="*/ 795 w 799"/>
                  <a:gd name="T3" fmla="*/ 0 h 61"/>
                  <a:gd name="T4" fmla="*/ 795 w 799"/>
                  <a:gd name="T5" fmla="*/ 0 h 61"/>
                  <a:gd name="T6" fmla="*/ 794 w 799"/>
                  <a:gd name="T7" fmla="*/ 4 h 61"/>
                  <a:gd name="T8" fmla="*/ 795 w 799"/>
                  <a:gd name="T9" fmla="*/ 10 h 61"/>
                  <a:gd name="T10" fmla="*/ 799 w 799"/>
                  <a:gd name="T11" fmla="*/ 23 h 61"/>
                  <a:gd name="T12" fmla="*/ 11 w 799"/>
                  <a:gd name="T13" fmla="*/ 61 h 61"/>
                  <a:gd name="T14" fmla="*/ 11 w 799"/>
                  <a:gd name="T15" fmla="*/ 61 h 61"/>
                  <a:gd name="T16" fmla="*/ 13 w 799"/>
                  <a:gd name="T17" fmla="*/ 52 h 61"/>
                  <a:gd name="T18" fmla="*/ 13 w 799"/>
                  <a:gd name="T19" fmla="*/ 46 h 61"/>
                  <a:gd name="T20" fmla="*/ 11 w 799"/>
                  <a:gd name="T21" fmla="*/ 43 h 61"/>
                  <a:gd name="T22" fmla="*/ 10 w 799"/>
                  <a:gd name="T23" fmla="*/ 40 h 61"/>
                  <a:gd name="T24" fmla="*/ 6 w 799"/>
                  <a:gd name="T25" fmla="*/ 39 h 61"/>
                  <a:gd name="T26" fmla="*/ 0 w 799"/>
                  <a:gd name="T27" fmla="*/ 36 h 61"/>
                  <a:gd name="T28" fmla="*/ 0 w 799"/>
                  <a:gd name="T2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9" h="61">
                    <a:moveTo>
                      <a:pt x="0" y="36"/>
                    </a:moveTo>
                    <a:lnTo>
                      <a:pt x="795" y="0"/>
                    </a:lnTo>
                    <a:lnTo>
                      <a:pt x="795" y="0"/>
                    </a:lnTo>
                    <a:lnTo>
                      <a:pt x="794" y="4"/>
                    </a:lnTo>
                    <a:lnTo>
                      <a:pt x="795" y="10"/>
                    </a:lnTo>
                    <a:lnTo>
                      <a:pt x="799" y="23"/>
                    </a:lnTo>
                    <a:lnTo>
                      <a:pt x="11" y="61"/>
                    </a:lnTo>
                    <a:lnTo>
                      <a:pt x="11" y="61"/>
                    </a:lnTo>
                    <a:lnTo>
                      <a:pt x="13" y="52"/>
                    </a:lnTo>
                    <a:lnTo>
                      <a:pt x="13" y="46"/>
                    </a:lnTo>
                    <a:lnTo>
                      <a:pt x="11" y="43"/>
                    </a:lnTo>
                    <a:lnTo>
                      <a:pt x="10" y="40"/>
                    </a:lnTo>
                    <a:lnTo>
                      <a:pt x="6" y="39"/>
                    </a:lnTo>
                    <a:lnTo>
                      <a:pt x="0" y="36"/>
                    </a:lnTo>
                    <a:lnTo>
                      <a:pt x="0" y="3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3">
                <a:extLst>
                  <a:ext uri="{FF2B5EF4-FFF2-40B4-BE49-F238E27FC236}">
                    <a16:creationId xmlns="" xmlns:a16="http://schemas.microsoft.com/office/drawing/2014/main" id="{D5CD1920-9809-4C7E-BC1D-5D4E64906795}"/>
                  </a:ext>
                </a:extLst>
              </p:cNvPr>
              <p:cNvSpPr/>
              <p:nvPr/>
            </p:nvSpPr>
            <p:spPr bwMode="auto">
              <a:xfrm>
                <a:off x="2227263" y="5614988"/>
                <a:ext cx="1285875" cy="96838"/>
              </a:xfrm>
              <a:custGeom>
                <a:avLst/>
                <a:gdLst>
                  <a:gd name="T0" fmla="*/ 3 w 810"/>
                  <a:gd name="T1" fmla="*/ 36 h 61"/>
                  <a:gd name="T2" fmla="*/ 788 w 810"/>
                  <a:gd name="T3" fmla="*/ 0 h 61"/>
                  <a:gd name="T4" fmla="*/ 788 w 810"/>
                  <a:gd name="T5" fmla="*/ 0 h 61"/>
                  <a:gd name="T6" fmla="*/ 788 w 810"/>
                  <a:gd name="T7" fmla="*/ 5 h 61"/>
                  <a:gd name="T8" fmla="*/ 790 w 810"/>
                  <a:gd name="T9" fmla="*/ 11 h 61"/>
                  <a:gd name="T10" fmla="*/ 795 w 810"/>
                  <a:gd name="T11" fmla="*/ 16 h 61"/>
                  <a:gd name="T12" fmla="*/ 803 w 810"/>
                  <a:gd name="T13" fmla="*/ 20 h 61"/>
                  <a:gd name="T14" fmla="*/ 803 w 810"/>
                  <a:gd name="T15" fmla="*/ 20 h 61"/>
                  <a:gd name="T16" fmla="*/ 810 w 810"/>
                  <a:gd name="T17" fmla="*/ 23 h 61"/>
                  <a:gd name="T18" fmla="*/ 0 w 810"/>
                  <a:gd name="T19" fmla="*/ 61 h 61"/>
                  <a:gd name="T20" fmla="*/ 0 w 810"/>
                  <a:gd name="T21" fmla="*/ 61 h 61"/>
                  <a:gd name="T22" fmla="*/ 4 w 810"/>
                  <a:gd name="T23" fmla="*/ 55 h 61"/>
                  <a:gd name="T24" fmla="*/ 6 w 810"/>
                  <a:gd name="T25" fmla="*/ 50 h 61"/>
                  <a:gd name="T26" fmla="*/ 4 w 810"/>
                  <a:gd name="T27" fmla="*/ 43 h 61"/>
                  <a:gd name="T28" fmla="*/ 3 w 810"/>
                  <a:gd name="T29" fmla="*/ 36 h 61"/>
                  <a:gd name="T30" fmla="*/ 3 w 810"/>
                  <a:gd name="T31"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61">
                    <a:moveTo>
                      <a:pt x="3" y="36"/>
                    </a:moveTo>
                    <a:lnTo>
                      <a:pt x="788" y="0"/>
                    </a:lnTo>
                    <a:lnTo>
                      <a:pt x="788" y="0"/>
                    </a:lnTo>
                    <a:lnTo>
                      <a:pt x="788" y="5"/>
                    </a:lnTo>
                    <a:lnTo>
                      <a:pt x="790" y="11"/>
                    </a:lnTo>
                    <a:lnTo>
                      <a:pt x="795" y="16"/>
                    </a:lnTo>
                    <a:lnTo>
                      <a:pt x="803" y="20"/>
                    </a:lnTo>
                    <a:lnTo>
                      <a:pt x="803" y="20"/>
                    </a:lnTo>
                    <a:lnTo>
                      <a:pt x="810" y="23"/>
                    </a:lnTo>
                    <a:lnTo>
                      <a:pt x="0" y="61"/>
                    </a:lnTo>
                    <a:lnTo>
                      <a:pt x="0" y="61"/>
                    </a:lnTo>
                    <a:lnTo>
                      <a:pt x="4" y="55"/>
                    </a:lnTo>
                    <a:lnTo>
                      <a:pt x="6" y="50"/>
                    </a:lnTo>
                    <a:lnTo>
                      <a:pt x="4" y="43"/>
                    </a:lnTo>
                    <a:lnTo>
                      <a:pt x="3" y="36"/>
                    </a:lnTo>
                    <a:lnTo>
                      <a:pt x="3" y="3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4">
                <a:extLst>
                  <a:ext uri="{FF2B5EF4-FFF2-40B4-BE49-F238E27FC236}">
                    <a16:creationId xmlns="" xmlns:a16="http://schemas.microsoft.com/office/drawing/2014/main" id="{171192B6-2B3C-4BBE-8E62-3807A8C45687}"/>
                  </a:ext>
                </a:extLst>
              </p:cNvPr>
              <p:cNvSpPr/>
              <p:nvPr/>
            </p:nvSpPr>
            <p:spPr bwMode="auto">
              <a:xfrm>
                <a:off x="2219326" y="5713413"/>
                <a:ext cx="1262063" cy="96838"/>
              </a:xfrm>
              <a:custGeom>
                <a:avLst/>
                <a:gdLst>
                  <a:gd name="T0" fmla="*/ 0 w 795"/>
                  <a:gd name="T1" fmla="*/ 38 h 61"/>
                  <a:gd name="T2" fmla="*/ 788 w 795"/>
                  <a:gd name="T3" fmla="*/ 0 h 61"/>
                  <a:gd name="T4" fmla="*/ 788 w 795"/>
                  <a:gd name="T5" fmla="*/ 0 h 61"/>
                  <a:gd name="T6" fmla="*/ 792 w 795"/>
                  <a:gd name="T7" fmla="*/ 8 h 61"/>
                  <a:gd name="T8" fmla="*/ 795 w 795"/>
                  <a:gd name="T9" fmla="*/ 15 h 61"/>
                  <a:gd name="T10" fmla="*/ 795 w 795"/>
                  <a:gd name="T11" fmla="*/ 22 h 61"/>
                  <a:gd name="T12" fmla="*/ 795 w 795"/>
                  <a:gd name="T13" fmla="*/ 22 h 61"/>
                  <a:gd name="T14" fmla="*/ 795 w 795"/>
                  <a:gd name="T15" fmla="*/ 24 h 61"/>
                  <a:gd name="T16" fmla="*/ 9 w 795"/>
                  <a:gd name="T17" fmla="*/ 61 h 61"/>
                  <a:gd name="T18" fmla="*/ 9 w 795"/>
                  <a:gd name="T19" fmla="*/ 61 h 61"/>
                  <a:gd name="T20" fmla="*/ 11 w 795"/>
                  <a:gd name="T21" fmla="*/ 56 h 61"/>
                  <a:gd name="T22" fmla="*/ 13 w 795"/>
                  <a:gd name="T23" fmla="*/ 50 h 61"/>
                  <a:gd name="T24" fmla="*/ 17 w 795"/>
                  <a:gd name="T25" fmla="*/ 43 h 61"/>
                  <a:gd name="T26" fmla="*/ 17 w 795"/>
                  <a:gd name="T27" fmla="*/ 41 h 61"/>
                  <a:gd name="T28" fmla="*/ 15 w 795"/>
                  <a:gd name="T29" fmla="*/ 39 h 61"/>
                  <a:gd name="T30" fmla="*/ 9 w 795"/>
                  <a:gd name="T31" fmla="*/ 38 h 61"/>
                  <a:gd name="T32" fmla="*/ 0 w 795"/>
                  <a:gd name="T33" fmla="*/ 38 h 61"/>
                  <a:gd name="T34" fmla="*/ 0 w 795"/>
                  <a:gd name="T3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5" h="61">
                    <a:moveTo>
                      <a:pt x="0" y="38"/>
                    </a:moveTo>
                    <a:lnTo>
                      <a:pt x="788" y="0"/>
                    </a:lnTo>
                    <a:lnTo>
                      <a:pt x="788" y="0"/>
                    </a:lnTo>
                    <a:lnTo>
                      <a:pt x="792" y="8"/>
                    </a:lnTo>
                    <a:lnTo>
                      <a:pt x="795" y="15"/>
                    </a:lnTo>
                    <a:lnTo>
                      <a:pt x="795" y="22"/>
                    </a:lnTo>
                    <a:lnTo>
                      <a:pt x="795" y="22"/>
                    </a:lnTo>
                    <a:lnTo>
                      <a:pt x="795" y="24"/>
                    </a:lnTo>
                    <a:lnTo>
                      <a:pt x="9" y="61"/>
                    </a:lnTo>
                    <a:lnTo>
                      <a:pt x="9" y="61"/>
                    </a:lnTo>
                    <a:lnTo>
                      <a:pt x="11" y="56"/>
                    </a:lnTo>
                    <a:lnTo>
                      <a:pt x="13" y="50"/>
                    </a:lnTo>
                    <a:lnTo>
                      <a:pt x="17" y="43"/>
                    </a:lnTo>
                    <a:lnTo>
                      <a:pt x="17" y="41"/>
                    </a:lnTo>
                    <a:lnTo>
                      <a:pt x="15" y="39"/>
                    </a:lnTo>
                    <a:lnTo>
                      <a:pt x="9" y="38"/>
                    </a:lnTo>
                    <a:lnTo>
                      <a:pt x="0" y="38"/>
                    </a:lnTo>
                    <a:lnTo>
                      <a:pt x="0" y="38"/>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5">
                <a:extLst>
                  <a:ext uri="{FF2B5EF4-FFF2-40B4-BE49-F238E27FC236}">
                    <a16:creationId xmlns="" xmlns:a16="http://schemas.microsoft.com/office/drawing/2014/main" id="{95047A68-DADC-4057-A2D5-27025D9E018E}"/>
                  </a:ext>
                </a:extLst>
              </p:cNvPr>
              <p:cNvSpPr/>
              <p:nvPr/>
            </p:nvSpPr>
            <p:spPr bwMode="auto">
              <a:xfrm>
                <a:off x="2214563" y="5803900"/>
                <a:ext cx="1306513" cy="96838"/>
              </a:xfrm>
              <a:custGeom>
                <a:avLst/>
                <a:gdLst>
                  <a:gd name="T0" fmla="*/ 15 w 823"/>
                  <a:gd name="T1" fmla="*/ 36 h 61"/>
                  <a:gd name="T2" fmla="*/ 794 w 823"/>
                  <a:gd name="T3" fmla="*/ 0 h 61"/>
                  <a:gd name="T4" fmla="*/ 794 w 823"/>
                  <a:gd name="T5" fmla="*/ 0 h 61"/>
                  <a:gd name="T6" fmla="*/ 794 w 823"/>
                  <a:gd name="T7" fmla="*/ 4 h 61"/>
                  <a:gd name="T8" fmla="*/ 796 w 823"/>
                  <a:gd name="T9" fmla="*/ 7 h 61"/>
                  <a:gd name="T10" fmla="*/ 800 w 823"/>
                  <a:gd name="T11" fmla="*/ 11 h 61"/>
                  <a:gd name="T12" fmla="*/ 807 w 823"/>
                  <a:gd name="T13" fmla="*/ 13 h 61"/>
                  <a:gd name="T14" fmla="*/ 807 w 823"/>
                  <a:gd name="T15" fmla="*/ 13 h 61"/>
                  <a:gd name="T16" fmla="*/ 817 w 823"/>
                  <a:gd name="T17" fmla="*/ 18 h 61"/>
                  <a:gd name="T18" fmla="*/ 823 w 823"/>
                  <a:gd name="T19" fmla="*/ 22 h 61"/>
                  <a:gd name="T20" fmla="*/ 0 w 823"/>
                  <a:gd name="T21" fmla="*/ 61 h 61"/>
                  <a:gd name="T22" fmla="*/ 0 w 823"/>
                  <a:gd name="T23" fmla="*/ 61 h 61"/>
                  <a:gd name="T24" fmla="*/ 3 w 823"/>
                  <a:gd name="T25" fmla="*/ 59 h 61"/>
                  <a:gd name="T26" fmla="*/ 3 w 823"/>
                  <a:gd name="T27" fmla="*/ 59 h 61"/>
                  <a:gd name="T28" fmla="*/ 11 w 823"/>
                  <a:gd name="T29" fmla="*/ 55 h 61"/>
                  <a:gd name="T30" fmla="*/ 14 w 823"/>
                  <a:gd name="T31" fmla="*/ 53 h 61"/>
                  <a:gd name="T32" fmla="*/ 15 w 823"/>
                  <a:gd name="T33" fmla="*/ 50 h 61"/>
                  <a:gd name="T34" fmla="*/ 16 w 823"/>
                  <a:gd name="T35" fmla="*/ 43 h 61"/>
                  <a:gd name="T36" fmla="*/ 15 w 823"/>
                  <a:gd name="T37" fmla="*/ 36 h 61"/>
                  <a:gd name="T38" fmla="*/ 15 w 823"/>
                  <a:gd name="T39" fmla="*/ 3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3" h="61">
                    <a:moveTo>
                      <a:pt x="15" y="36"/>
                    </a:moveTo>
                    <a:lnTo>
                      <a:pt x="794" y="0"/>
                    </a:lnTo>
                    <a:lnTo>
                      <a:pt x="794" y="0"/>
                    </a:lnTo>
                    <a:lnTo>
                      <a:pt x="794" y="4"/>
                    </a:lnTo>
                    <a:lnTo>
                      <a:pt x="796" y="7"/>
                    </a:lnTo>
                    <a:lnTo>
                      <a:pt x="800" y="11"/>
                    </a:lnTo>
                    <a:lnTo>
                      <a:pt x="807" y="13"/>
                    </a:lnTo>
                    <a:lnTo>
                      <a:pt x="807" y="13"/>
                    </a:lnTo>
                    <a:lnTo>
                      <a:pt x="817" y="18"/>
                    </a:lnTo>
                    <a:lnTo>
                      <a:pt x="823" y="22"/>
                    </a:lnTo>
                    <a:lnTo>
                      <a:pt x="0" y="61"/>
                    </a:lnTo>
                    <a:lnTo>
                      <a:pt x="0" y="61"/>
                    </a:lnTo>
                    <a:lnTo>
                      <a:pt x="3" y="59"/>
                    </a:lnTo>
                    <a:lnTo>
                      <a:pt x="3" y="59"/>
                    </a:lnTo>
                    <a:lnTo>
                      <a:pt x="11" y="55"/>
                    </a:lnTo>
                    <a:lnTo>
                      <a:pt x="14" y="53"/>
                    </a:lnTo>
                    <a:lnTo>
                      <a:pt x="15" y="50"/>
                    </a:lnTo>
                    <a:lnTo>
                      <a:pt x="16" y="43"/>
                    </a:lnTo>
                    <a:lnTo>
                      <a:pt x="15" y="36"/>
                    </a:lnTo>
                    <a:lnTo>
                      <a:pt x="15" y="3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
                <a:extLst>
                  <a:ext uri="{FF2B5EF4-FFF2-40B4-BE49-F238E27FC236}">
                    <a16:creationId xmlns="" xmlns:a16="http://schemas.microsoft.com/office/drawing/2014/main" id="{47DC3FC2-D26B-47BE-873C-5FBF78D8D42D}"/>
                  </a:ext>
                </a:extLst>
              </p:cNvPr>
              <p:cNvSpPr/>
              <p:nvPr/>
            </p:nvSpPr>
            <p:spPr bwMode="auto">
              <a:xfrm>
                <a:off x="2227263" y="5895975"/>
                <a:ext cx="1250950" cy="96838"/>
              </a:xfrm>
              <a:custGeom>
                <a:avLst/>
                <a:gdLst>
                  <a:gd name="T0" fmla="*/ 0 w 788"/>
                  <a:gd name="T1" fmla="*/ 37 h 61"/>
                  <a:gd name="T2" fmla="*/ 786 w 788"/>
                  <a:gd name="T3" fmla="*/ 0 h 61"/>
                  <a:gd name="T4" fmla="*/ 786 w 788"/>
                  <a:gd name="T5" fmla="*/ 0 h 61"/>
                  <a:gd name="T6" fmla="*/ 784 w 788"/>
                  <a:gd name="T7" fmla="*/ 6 h 61"/>
                  <a:gd name="T8" fmla="*/ 786 w 788"/>
                  <a:gd name="T9" fmla="*/ 11 h 61"/>
                  <a:gd name="T10" fmla="*/ 788 w 788"/>
                  <a:gd name="T11" fmla="*/ 25 h 61"/>
                  <a:gd name="T12" fmla="*/ 7 w 788"/>
                  <a:gd name="T13" fmla="*/ 61 h 61"/>
                  <a:gd name="T14" fmla="*/ 7 w 788"/>
                  <a:gd name="T15" fmla="*/ 61 h 61"/>
                  <a:gd name="T16" fmla="*/ 8 w 788"/>
                  <a:gd name="T17" fmla="*/ 54 h 61"/>
                  <a:gd name="T18" fmla="*/ 8 w 788"/>
                  <a:gd name="T19" fmla="*/ 48 h 61"/>
                  <a:gd name="T20" fmla="*/ 6 w 788"/>
                  <a:gd name="T21" fmla="*/ 42 h 61"/>
                  <a:gd name="T22" fmla="*/ 0 w 788"/>
                  <a:gd name="T23" fmla="*/ 37 h 61"/>
                  <a:gd name="T24" fmla="*/ 0 w 788"/>
                  <a:gd name="T25" fmla="*/ 3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61">
                    <a:moveTo>
                      <a:pt x="0" y="37"/>
                    </a:moveTo>
                    <a:lnTo>
                      <a:pt x="786" y="0"/>
                    </a:lnTo>
                    <a:lnTo>
                      <a:pt x="786" y="0"/>
                    </a:lnTo>
                    <a:lnTo>
                      <a:pt x="784" y="6"/>
                    </a:lnTo>
                    <a:lnTo>
                      <a:pt x="786" y="11"/>
                    </a:lnTo>
                    <a:lnTo>
                      <a:pt x="788" y="25"/>
                    </a:lnTo>
                    <a:lnTo>
                      <a:pt x="7" y="61"/>
                    </a:lnTo>
                    <a:lnTo>
                      <a:pt x="7" y="61"/>
                    </a:lnTo>
                    <a:lnTo>
                      <a:pt x="8" y="54"/>
                    </a:lnTo>
                    <a:lnTo>
                      <a:pt x="8" y="48"/>
                    </a:lnTo>
                    <a:lnTo>
                      <a:pt x="6" y="42"/>
                    </a:lnTo>
                    <a:lnTo>
                      <a:pt x="0" y="37"/>
                    </a:lnTo>
                    <a:lnTo>
                      <a:pt x="0" y="37"/>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7">
                <a:extLst>
                  <a:ext uri="{FF2B5EF4-FFF2-40B4-BE49-F238E27FC236}">
                    <a16:creationId xmlns="" xmlns:a16="http://schemas.microsoft.com/office/drawing/2014/main" id="{0D7061B3-5342-4B99-8DFE-7F3F14C6603C}"/>
                  </a:ext>
                </a:extLst>
              </p:cNvPr>
              <p:cNvSpPr/>
              <p:nvPr/>
            </p:nvSpPr>
            <p:spPr bwMode="auto">
              <a:xfrm>
                <a:off x="2246313" y="6029325"/>
                <a:ext cx="1254125" cy="311150"/>
              </a:xfrm>
              <a:custGeom>
                <a:avLst/>
                <a:gdLst>
                  <a:gd name="T0" fmla="*/ 370 w 790"/>
                  <a:gd name="T1" fmla="*/ 196 h 196"/>
                  <a:gd name="T2" fmla="*/ 370 w 790"/>
                  <a:gd name="T3" fmla="*/ 196 h 196"/>
                  <a:gd name="T4" fmla="*/ 305 w 790"/>
                  <a:gd name="T5" fmla="*/ 195 h 196"/>
                  <a:gd name="T6" fmla="*/ 269 w 790"/>
                  <a:gd name="T7" fmla="*/ 194 h 196"/>
                  <a:gd name="T8" fmla="*/ 233 w 790"/>
                  <a:gd name="T9" fmla="*/ 191 h 196"/>
                  <a:gd name="T10" fmla="*/ 201 w 790"/>
                  <a:gd name="T11" fmla="*/ 187 h 196"/>
                  <a:gd name="T12" fmla="*/ 172 w 790"/>
                  <a:gd name="T13" fmla="*/ 182 h 196"/>
                  <a:gd name="T14" fmla="*/ 163 w 790"/>
                  <a:gd name="T15" fmla="*/ 179 h 196"/>
                  <a:gd name="T16" fmla="*/ 155 w 790"/>
                  <a:gd name="T17" fmla="*/ 176 h 196"/>
                  <a:gd name="T18" fmla="*/ 148 w 790"/>
                  <a:gd name="T19" fmla="*/ 172 h 196"/>
                  <a:gd name="T20" fmla="*/ 147 w 790"/>
                  <a:gd name="T21" fmla="*/ 168 h 196"/>
                  <a:gd name="T22" fmla="*/ 147 w 790"/>
                  <a:gd name="T23" fmla="*/ 168 h 196"/>
                  <a:gd name="T24" fmla="*/ 144 w 790"/>
                  <a:gd name="T25" fmla="*/ 160 h 196"/>
                  <a:gd name="T26" fmla="*/ 140 w 790"/>
                  <a:gd name="T27" fmla="*/ 153 h 196"/>
                  <a:gd name="T28" fmla="*/ 133 w 790"/>
                  <a:gd name="T29" fmla="*/ 145 h 196"/>
                  <a:gd name="T30" fmla="*/ 125 w 790"/>
                  <a:gd name="T31" fmla="*/ 138 h 196"/>
                  <a:gd name="T32" fmla="*/ 99 w 790"/>
                  <a:gd name="T33" fmla="*/ 121 h 196"/>
                  <a:gd name="T34" fmla="*/ 64 w 790"/>
                  <a:gd name="T35" fmla="*/ 99 h 196"/>
                  <a:gd name="T36" fmla="*/ 64 w 790"/>
                  <a:gd name="T37" fmla="*/ 99 h 196"/>
                  <a:gd name="T38" fmla="*/ 52 w 790"/>
                  <a:gd name="T39" fmla="*/ 92 h 196"/>
                  <a:gd name="T40" fmla="*/ 42 w 790"/>
                  <a:gd name="T41" fmla="*/ 84 h 196"/>
                  <a:gd name="T42" fmla="*/ 33 w 790"/>
                  <a:gd name="T43" fmla="*/ 76 h 196"/>
                  <a:gd name="T44" fmla="*/ 23 w 790"/>
                  <a:gd name="T45" fmla="*/ 68 h 196"/>
                  <a:gd name="T46" fmla="*/ 11 w 790"/>
                  <a:gd name="T47" fmla="*/ 53 h 196"/>
                  <a:gd name="T48" fmla="*/ 0 w 790"/>
                  <a:gd name="T49" fmla="*/ 37 h 196"/>
                  <a:gd name="T50" fmla="*/ 790 w 790"/>
                  <a:gd name="T51" fmla="*/ 0 h 196"/>
                  <a:gd name="T52" fmla="*/ 790 w 790"/>
                  <a:gd name="T53" fmla="*/ 0 h 196"/>
                  <a:gd name="T54" fmla="*/ 786 w 790"/>
                  <a:gd name="T55" fmla="*/ 12 h 196"/>
                  <a:gd name="T56" fmla="*/ 778 w 790"/>
                  <a:gd name="T57" fmla="*/ 24 h 196"/>
                  <a:gd name="T58" fmla="*/ 770 w 790"/>
                  <a:gd name="T59" fmla="*/ 38 h 196"/>
                  <a:gd name="T60" fmla="*/ 760 w 790"/>
                  <a:gd name="T61" fmla="*/ 50 h 196"/>
                  <a:gd name="T62" fmla="*/ 749 w 790"/>
                  <a:gd name="T63" fmla="*/ 62 h 196"/>
                  <a:gd name="T64" fmla="*/ 738 w 790"/>
                  <a:gd name="T65" fmla="*/ 76 h 196"/>
                  <a:gd name="T66" fmla="*/ 711 w 790"/>
                  <a:gd name="T67" fmla="*/ 99 h 196"/>
                  <a:gd name="T68" fmla="*/ 711 w 790"/>
                  <a:gd name="T69" fmla="*/ 99 h 196"/>
                  <a:gd name="T70" fmla="*/ 696 w 790"/>
                  <a:gd name="T71" fmla="*/ 111 h 196"/>
                  <a:gd name="T72" fmla="*/ 682 w 790"/>
                  <a:gd name="T73" fmla="*/ 122 h 196"/>
                  <a:gd name="T74" fmla="*/ 657 w 790"/>
                  <a:gd name="T75" fmla="*/ 138 h 196"/>
                  <a:gd name="T76" fmla="*/ 646 w 790"/>
                  <a:gd name="T77" fmla="*/ 146 h 196"/>
                  <a:gd name="T78" fmla="*/ 638 w 790"/>
                  <a:gd name="T79" fmla="*/ 153 h 196"/>
                  <a:gd name="T80" fmla="*/ 633 w 790"/>
                  <a:gd name="T81" fmla="*/ 160 h 196"/>
                  <a:gd name="T82" fmla="*/ 630 w 790"/>
                  <a:gd name="T83" fmla="*/ 168 h 196"/>
                  <a:gd name="T84" fmla="*/ 630 w 790"/>
                  <a:gd name="T85" fmla="*/ 168 h 196"/>
                  <a:gd name="T86" fmla="*/ 629 w 790"/>
                  <a:gd name="T87" fmla="*/ 169 h 196"/>
                  <a:gd name="T88" fmla="*/ 627 w 790"/>
                  <a:gd name="T89" fmla="*/ 172 h 196"/>
                  <a:gd name="T90" fmla="*/ 621 w 790"/>
                  <a:gd name="T91" fmla="*/ 176 h 196"/>
                  <a:gd name="T92" fmla="*/ 610 w 790"/>
                  <a:gd name="T93" fmla="*/ 179 h 196"/>
                  <a:gd name="T94" fmla="*/ 598 w 790"/>
                  <a:gd name="T95" fmla="*/ 182 h 196"/>
                  <a:gd name="T96" fmla="*/ 564 w 790"/>
                  <a:gd name="T97" fmla="*/ 187 h 196"/>
                  <a:gd name="T98" fmla="*/ 525 w 790"/>
                  <a:gd name="T99" fmla="*/ 191 h 196"/>
                  <a:gd name="T100" fmla="*/ 483 w 790"/>
                  <a:gd name="T101" fmla="*/ 194 h 196"/>
                  <a:gd name="T102" fmla="*/ 439 w 790"/>
                  <a:gd name="T103" fmla="*/ 195 h 196"/>
                  <a:gd name="T104" fmla="*/ 370 w 790"/>
                  <a:gd name="T105" fmla="*/ 196 h 196"/>
                  <a:gd name="T106" fmla="*/ 370 w 790"/>
                  <a:gd name="T10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0" h="196">
                    <a:moveTo>
                      <a:pt x="370" y="196"/>
                    </a:moveTo>
                    <a:lnTo>
                      <a:pt x="370" y="196"/>
                    </a:lnTo>
                    <a:lnTo>
                      <a:pt x="305" y="195"/>
                    </a:lnTo>
                    <a:lnTo>
                      <a:pt x="269" y="194"/>
                    </a:lnTo>
                    <a:lnTo>
                      <a:pt x="233" y="191"/>
                    </a:lnTo>
                    <a:lnTo>
                      <a:pt x="201" y="187"/>
                    </a:lnTo>
                    <a:lnTo>
                      <a:pt x="172" y="182"/>
                    </a:lnTo>
                    <a:lnTo>
                      <a:pt x="163" y="179"/>
                    </a:lnTo>
                    <a:lnTo>
                      <a:pt x="155" y="176"/>
                    </a:lnTo>
                    <a:lnTo>
                      <a:pt x="148" y="172"/>
                    </a:lnTo>
                    <a:lnTo>
                      <a:pt x="147" y="168"/>
                    </a:lnTo>
                    <a:lnTo>
                      <a:pt x="147" y="168"/>
                    </a:lnTo>
                    <a:lnTo>
                      <a:pt x="144" y="160"/>
                    </a:lnTo>
                    <a:lnTo>
                      <a:pt x="140" y="153"/>
                    </a:lnTo>
                    <a:lnTo>
                      <a:pt x="133" y="145"/>
                    </a:lnTo>
                    <a:lnTo>
                      <a:pt x="125" y="138"/>
                    </a:lnTo>
                    <a:lnTo>
                      <a:pt x="99" y="121"/>
                    </a:lnTo>
                    <a:lnTo>
                      <a:pt x="64" y="99"/>
                    </a:lnTo>
                    <a:lnTo>
                      <a:pt x="64" y="99"/>
                    </a:lnTo>
                    <a:lnTo>
                      <a:pt x="52" y="92"/>
                    </a:lnTo>
                    <a:lnTo>
                      <a:pt x="42" y="84"/>
                    </a:lnTo>
                    <a:lnTo>
                      <a:pt x="33" y="76"/>
                    </a:lnTo>
                    <a:lnTo>
                      <a:pt x="23" y="68"/>
                    </a:lnTo>
                    <a:lnTo>
                      <a:pt x="11" y="53"/>
                    </a:lnTo>
                    <a:lnTo>
                      <a:pt x="0" y="37"/>
                    </a:lnTo>
                    <a:lnTo>
                      <a:pt x="790" y="0"/>
                    </a:lnTo>
                    <a:lnTo>
                      <a:pt x="790" y="0"/>
                    </a:lnTo>
                    <a:lnTo>
                      <a:pt x="786" y="12"/>
                    </a:lnTo>
                    <a:lnTo>
                      <a:pt x="778" y="24"/>
                    </a:lnTo>
                    <a:lnTo>
                      <a:pt x="770" y="38"/>
                    </a:lnTo>
                    <a:lnTo>
                      <a:pt x="760" y="50"/>
                    </a:lnTo>
                    <a:lnTo>
                      <a:pt x="749" y="62"/>
                    </a:lnTo>
                    <a:lnTo>
                      <a:pt x="738" y="76"/>
                    </a:lnTo>
                    <a:lnTo>
                      <a:pt x="711" y="99"/>
                    </a:lnTo>
                    <a:lnTo>
                      <a:pt x="711" y="99"/>
                    </a:lnTo>
                    <a:lnTo>
                      <a:pt x="696" y="111"/>
                    </a:lnTo>
                    <a:lnTo>
                      <a:pt x="682" y="122"/>
                    </a:lnTo>
                    <a:lnTo>
                      <a:pt x="657" y="138"/>
                    </a:lnTo>
                    <a:lnTo>
                      <a:pt x="646" y="146"/>
                    </a:lnTo>
                    <a:lnTo>
                      <a:pt x="638" y="153"/>
                    </a:lnTo>
                    <a:lnTo>
                      <a:pt x="633" y="160"/>
                    </a:lnTo>
                    <a:lnTo>
                      <a:pt x="630" y="168"/>
                    </a:lnTo>
                    <a:lnTo>
                      <a:pt x="630" y="168"/>
                    </a:lnTo>
                    <a:lnTo>
                      <a:pt x="629" y="169"/>
                    </a:lnTo>
                    <a:lnTo>
                      <a:pt x="627" y="172"/>
                    </a:lnTo>
                    <a:lnTo>
                      <a:pt x="621" y="176"/>
                    </a:lnTo>
                    <a:lnTo>
                      <a:pt x="610" y="179"/>
                    </a:lnTo>
                    <a:lnTo>
                      <a:pt x="598" y="182"/>
                    </a:lnTo>
                    <a:lnTo>
                      <a:pt x="564" y="187"/>
                    </a:lnTo>
                    <a:lnTo>
                      <a:pt x="525" y="191"/>
                    </a:lnTo>
                    <a:lnTo>
                      <a:pt x="483" y="194"/>
                    </a:lnTo>
                    <a:lnTo>
                      <a:pt x="439" y="195"/>
                    </a:lnTo>
                    <a:lnTo>
                      <a:pt x="370" y="196"/>
                    </a:lnTo>
                    <a:lnTo>
                      <a:pt x="370" y="196"/>
                    </a:lnTo>
                    <a:close/>
                  </a:path>
                </a:pathLst>
              </a:custGeom>
              <a:solidFill>
                <a:srgbClr val="6C6C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8">
                <a:extLst>
                  <a:ext uri="{FF2B5EF4-FFF2-40B4-BE49-F238E27FC236}">
                    <a16:creationId xmlns="" xmlns:a16="http://schemas.microsoft.com/office/drawing/2014/main" id="{B3BD4C66-CD58-437E-90C3-4C382E76F07E}"/>
                  </a:ext>
                </a:extLst>
              </p:cNvPr>
              <p:cNvSpPr/>
              <p:nvPr/>
            </p:nvSpPr>
            <p:spPr bwMode="auto">
              <a:xfrm>
                <a:off x="2470151" y="6061075"/>
                <a:ext cx="361950" cy="279400"/>
              </a:xfrm>
              <a:custGeom>
                <a:avLst/>
                <a:gdLst>
                  <a:gd name="T0" fmla="*/ 82 w 228"/>
                  <a:gd name="T1" fmla="*/ 170 h 176"/>
                  <a:gd name="T2" fmla="*/ 82 w 228"/>
                  <a:gd name="T3" fmla="*/ 170 h 176"/>
                  <a:gd name="T4" fmla="*/ 73 w 228"/>
                  <a:gd name="T5" fmla="*/ 149 h 176"/>
                  <a:gd name="T6" fmla="*/ 65 w 228"/>
                  <a:gd name="T7" fmla="*/ 130 h 176"/>
                  <a:gd name="T8" fmla="*/ 52 w 228"/>
                  <a:gd name="T9" fmla="*/ 109 h 176"/>
                  <a:gd name="T10" fmla="*/ 34 w 228"/>
                  <a:gd name="T11" fmla="*/ 80 h 176"/>
                  <a:gd name="T12" fmla="*/ 34 w 228"/>
                  <a:gd name="T13" fmla="*/ 80 h 176"/>
                  <a:gd name="T14" fmla="*/ 25 w 228"/>
                  <a:gd name="T15" fmla="*/ 64 h 176"/>
                  <a:gd name="T16" fmla="*/ 15 w 228"/>
                  <a:gd name="T17" fmla="*/ 46 h 176"/>
                  <a:gd name="T18" fmla="*/ 0 w 228"/>
                  <a:gd name="T19" fmla="*/ 10 h 176"/>
                  <a:gd name="T20" fmla="*/ 225 w 228"/>
                  <a:gd name="T21" fmla="*/ 0 h 176"/>
                  <a:gd name="T22" fmla="*/ 225 w 228"/>
                  <a:gd name="T23" fmla="*/ 0 h 176"/>
                  <a:gd name="T24" fmla="*/ 228 w 228"/>
                  <a:gd name="T25" fmla="*/ 41 h 176"/>
                  <a:gd name="T26" fmla="*/ 228 w 228"/>
                  <a:gd name="T27" fmla="*/ 80 h 176"/>
                  <a:gd name="T28" fmla="*/ 228 w 228"/>
                  <a:gd name="T29" fmla="*/ 80 h 176"/>
                  <a:gd name="T30" fmla="*/ 226 w 228"/>
                  <a:gd name="T31" fmla="*/ 110 h 176"/>
                  <a:gd name="T32" fmla="*/ 224 w 228"/>
                  <a:gd name="T33" fmla="*/ 133 h 176"/>
                  <a:gd name="T34" fmla="*/ 224 w 228"/>
                  <a:gd name="T35" fmla="*/ 152 h 176"/>
                  <a:gd name="T36" fmla="*/ 224 w 228"/>
                  <a:gd name="T37" fmla="*/ 162 h 176"/>
                  <a:gd name="T38" fmla="*/ 226 w 228"/>
                  <a:gd name="T39" fmla="*/ 172 h 176"/>
                  <a:gd name="T40" fmla="*/ 226 w 228"/>
                  <a:gd name="T41" fmla="*/ 172 h 176"/>
                  <a:gd name="T42" fmla="*/ 226 w 228"/>
                  <a:gd name="T43" fmla="*/ 176 h 176"/>
                  <a:gd name="T44" fmla="*/ 226 w 228"/>
                  <a:gd name="T45" fmla="*/ 176 h 176"/>
                  <a:gd name="T46" fmla="*/ 157 w 228"/>
                  <a:gd name="T47" fmla="*/ 175 h 176"/>
                  <a:gd name="T48" fmla="*/ 118 w 228"/>
                  <a:gd name="T49" fmla="*/ 172 h 176"/>
                  <a:gd name="T50" fmla="*/ 82 w 228"/>
                  <a:gd name="T51" fmla="*/ 170 h 176"/>
                  <a:gd name="T52" fmla="*/ 82 w 228"/>
                  <a:gd name="T53"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8" h="176">
                    <a:moveTo>
                      <a:pt x="82" y="170"/>
                    </a:moveTo>
                    <a:lnTo>
                      <a:pt x="82" y="170"/>
                    </a:lnTo>
                    <a:lnTo>
                      <a:pt x="73" y="149"/>
                    </a:lnTo>
                    <a:lnTo>
                      <a:pt x="65" y="130"/>
                    </a:lnTo>
                    <a:lnTo>
                      <a:pt x="52" y="109"/>
                    </a:lnTo>
                    <a:lnTo>
                      <a:pt x="34" y="80"/>
                    </a:lnTo>
                    <a:lnTo>
                      <a:pt x="34" y="80"/>
                    </a:lnTo>
                    <a:lnTo>
                      <a:pt x="25" y="64"/>
                    </a:lnTo>
                    <a:lnTo>
                      <a:pt x="15" y="46"/>
                    </a:lnTo>
                    <a:lnTo>
                      <a:pt x="0" y="10"/>
                    </a:lnTo>
                    <a:lnTo>
                      <a:pt x="225" y="0"/>
                    </a:lnTo>
                    <a:lnTo>
                      <a:pt x="225" y="0"/>
                    </a:lnTo>
                    <a:lnTo>
                      <a:pt x="228" y="41"/>
                    </a:lnTo>
                    <a:lnTo>
                      <a:pt x="228" y="80"/>
                    </a:lnTo>
                    <a:lnTo>
                      <a:pt x="228" y="80"/>
                    </a:lnTo>
                    <a:lnTo>
                      <a:pt x="226" y="110"/>
                    </a:lnTo>
                    <a:lnTo>
                      <a:pt x="224" y="133"/>
                    </a:lnTo>
                    <a:lnTo>
                      <a:pt x="224" y="152"/>
                    </a:lnTo>
                    <a:lnTo>
                      <a:pt x="224" y="162"/>
                    </a:lnTo>
                    <a:lnTo>
                      <a:pt x="226" y="172"/>
                    </a:lnTo>
                    <a:lnTo>
                      <a:pt x="226" y="172"/>
                    </a:lnTo>
                    <a:lnTo>
                      <a:pt x="226" y="176"/>
                    </a:lnTo>
                    <a:lnTo>
                      <a:pt x="226" y="176"/>
                    </a:lnTo>
                    <a:lnTo>
                      <a:pt x="157" y="175"/>
                    </a:lnTo>
                    <a:lnTo>
                      <a:pt x="118" y="172"/>
                    </a:lnTo>
                    <a:lnTo>
                      <a:pt x="82" y="170"/>
                    </a:lnTo>
                    <a:lnTo>
                      <a:pt x="82" y="170"/>
                    </a:lnTo>
                    <a:close/>
                  </a:path>
                </a:pathLst>
              </a:custGeom>
              <a:solidFill>
                <a:srgbClr val="9393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9">
                <a:extLst>
                  <a:ext uri="{FF2B5EF4-FFF2-40B4-BE49-F238E27FC236}">
                    <a16:creationId xmlns="" xmlns:a16="http://schemas.microsoft.com/office/drawing/2014/main" id="{A656B70C-989A-4A28-8967-1C53D5271E83}"/>
                  </a:ext>
                </a:extLst>
              </p:cNvPr>
              <p:cNvSpPr/>
              <p:nvPr/>
            </p:nvSpPr>
            <p:spPr bwMode="auto">
              <a:xfrm>
                <a:off x="3044826" y="5083175"/>
                <a:ext cx="512763" cy="271463"/>
              </a:xfrm>
              <a:custGeom>
                <a:avLst/>
                <a:gdLst>
                  <a:gd name="T0" fmla="*/ 0 w 323"/>
                  <a:gd name="T1" fmla="*/ 0 h 171"/>
                  <a:gd name="T2" fmla="*/ 323 w 323"/>
                  <a:gd name="T3" fmla="*/ 0 h 171"/>
                  <a:gd name="T4" fmla="*/ 306 w 323"/>
                  <a:gd name="T5" fmla="*/ 140 h 171"/>
                  <a:gd name="T6" fmla="*/ 306 w 323"/>
                  <a:gd name="T7" fmla="*/ 140 h 171"/>
                  <a:gd name="T8" fmla="*/ 305 w 323"/>
                  <a:gd name="T9" fmla="*/ 147 h 171"/>
                  <a:gd name="T10" fmla="*/ 302 w 323"/>
                  <a:gd name="T11" fmla="*/ 152 h 171"/>
                  <a:gd name="T12" fmla="*/ 296 w 323"/>
                  <a:gd name="T13" fmla="*/ 157 h 171"/>
                  <a:gd name="T14" fmla="*/ 291 w 323"/>
                  <a:gd name="T15" fmla="*/ 161 h 171"/>
                  <a:gd name="T16" fmla="*/ 286 w 323"/>
                  <a:gd name="T17" fmla="*/ 164 h 171"/>
                  <a:gd name="T18" fmla="*/ 279 w 323"/>
                  <a:gd name="T19" fmla="*/ 167 h 171"/>
                  <a:gd name="T20" fmla="*/ 272 w 323"/>
                  <a:gd name="T21" fmla="*/ 168 h 171"/>
                  <a:gd name="T22" fmla="*/ 267 w 323"/>
                  <a:gd name="T23" fmla="*/ 168 h 171"/>
                  <a:gd name="T24" fmla="*/ 0 w 323"/>
                  <a:gd name="T25" fmla="*/ 171 h 171"/>
                  <a:gd name="T26" fmla="*/ 0 w 323"/>
                  <a:gd name="T27"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3" h="171">
                    <a:moveTo>
                      <a:pt x="0" y="0"/>
                    </a:moveTo>
                    <a:lnTo>
                      <a:pt x="323" y="0"/>
                    </a:lnTo>
                    <a:lnTo>
                      <a:pt x="306" y="140"/>
                    </a:lnTo>
                    <a:lnTo>
                      <a:pt x="306" y="140"/>
                    </a:lnTo>
                    <a:lnTo>
                      <a:pt x="305" y="147"/>
                    </a:lnTo>
                    <a:lnTo>
                      <a:pt x="302" y="152"/>
                    </a:lnTo>
                    <a:lnTo>
                      <a:pt x="296" y="157"/>
                    </a:lnTo>
                    <a:lnTo>
                      <a:pt x="291" y="161"/>
                    </a:lnTo>
                    <a:lnTo>
                      <a:pt x="286" y="164"/>
                    </a:lnTo>
                    <a:lnTo>
                      <a:pt x="279" y="167"/>
                    </a:lnTo>
                    <a:lnTo>
                      <a:pt x="272" y="168"/>
                    </a:lnTo>
                    <a:lnTo>
                      <a:pt x="267" y="168"/>
                    </a:lnTo>
                    <a:lnTo>
                      <a:pt x="0" y="171"/>
                    </a:lnTo>
                    <a:lnTo>
                      <a:pt x="0" y="0"/>
                    </a:lnTo>
                    <a:close/>
                  </a:path>
                </a:pathLst>
              </a:custGeom>
              <a:solidFill>
                <a:srgbClr val="9393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0">
                <a:extLst>
                  <a:ext uri="{FF2B5EF4-FFF2-40B4-BE49-F238E27FC236}">
                    <a16:creationId xmlns="" xmlns:a16="http://schemas.microsoft.com/office/drawing/2014/main" id="{0EAE5E5F-D685-4A11-93AA-D0243B04F3F5}"/>
                  </a:ext>
                </a:extLst>
              </p:cNvPr>
              <p:cNvSpPr/>
              <p:nvPr/>
            </p:nvSpPr>
            <p:spPr bwMode="auto">
              <a:xfrm>
                <a:off x="3049588" y="5083175"/>
                <a:ext cx="508000" cy="269875"/>
              </a:xfrm>
              <a:custGeom>
                <a:avLst/>
                <a:gdLst>
                  <a:gd name="T0" fmla="*/ 0 w 320"/>
                  <a:gd name="T1" fmla="*/ 0 h 170"/>
                  <a:gd name="T2" fmla="*/ 0 w 320"/>
                  <a:gd name="T3" fmla="*/ 0 h 170"/>
                  <a:gd name="T4" fmla="*/ 320 w 320"/>
                  <a:gd name="T5" fmla="*/ 0 h 170"/>
                  <a:gd name="T6" fmla="*/ 320 w 320"/>
                  <a:gd name="T7" fmla="*/ 0 h 170"/>
                  <a:gd name="T8" fmla="*/ 303 w 320"/>
                  <a:gd name="T9" fmla="*/ 140 h 170"/>
                  <a:gd name="T10" fmla="*/ 303 w 320"/>
                  <a:gd name="T11" fmla="*/ 140 h 170"/>
                  <a:gd name="T12" fmla="*/ 302 w 320"/>
                  <a:gd name="T13" fmla="*/ 147 h 170"/>
                  <a:gd name="T14" fmla="*/ 299 w 320"/>
                  <a:gd name="T15" fmla="*/ 152 h 170"/>
                  <a:gd name="T16" fmla="*/ 293 w 320"/>
                  <a:gd name="T17" fmla="*/ 157 h 170"/>
                  <a:gd name="T18" fmla="*/ 288 w 320"/>
                  <a:gd name="T19" fmla="*/ 161 h 170"/>
                  <a:gd name="T20" fmla="*/ 283 w 320"/>
                  <a:gd name="T21" fmla="*/ 164 h 170"/>
                  <a:gd name="T22" fmla="*/ 276 w 320"/>
                  <a:gd name="T23" fmla="*/ 167 h 170"/>
                  <a:gd name="T24" fmla="*/ 269 w 320"/>
                  <a:gd name="T25" fmla="*/ 168 h 170"/>
                  <a:gd name="T26" fmla="*/ 264 w 320"/>
                  <a:gd name="T27" fmla="*/ 168 h 170"/>
                  <a:gd name="T28" fmla="*/ 264 w 320"/>
                  <a:gd name="T29" fmla="*/ 168 h 170"/>
                  <a:gd name="T30" fmla="*/ 1 w 320"/>
                  <a:gd name="T31" fmla="*/ 170 h 170"/>
                  <a:gd name="T32" fmla="*/ 1 w 320"/>
                  <a:gd name="T33" fmla="*/ 170 h 170"/>
                  <a:gd name="T34" fmla="*/ 0 w 320"/>
                  <a:gd name="T35" fmla="*/ 0 h 170"/>
                  <a:gd name="T36" fmla="*/ 0 w 320"/>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0" h="170">
                    <a:moveTo>
                      <a:pt x="0" y="0"/>
                    </a:moveTo>
                    <a:lnTo>
                      <a:pt x="0" y="0"/>
                    </a:lnTo>
                    <a:lnTo>
                      <a:pt x="320" y="0"/>
                    </a:lnTo>
                    <a:lnTo>
                      <a:pt x="320" y="0"/>
                    </a:lnTo>
                    <a:lnTo>
                      <a:pt x="303" y="140"/>
                    </a:lnTo>
                    <a:lnTo>
                      <a:pt x="303" y="140"/>
                    </a:lnTo>
                    <a:lnTo>
                      <a:pt x="302" y="147"/>
                    </a:lnTo>
                    <a:lnTo>
                      <a:pt x="299" y="152"/>
                    </a:lnTo>
                    <a:lnTo>
                      <a:pt x="293" y="157"/>
                    </a:lnTo>
                    <a:lnTo>
                      <a:pt x="288" y="161"/>
                    </a:lnTo>
                    <a:lnTo>
                      <a:pt x="283" y="164"/>
                    </a:lnTo>
                    <a:lnTo>
                      <a:pt x="276" y="167"/>
                    </a:lnTo>
                    <a:lnTo>
                      <a:pt x="269" y="168"/>
                    </a:lnTo>
                    <a:lnTo>
                      <a:pt x="264" y="168"/>
                    </a:lnTo>
                    <a:lnTo>
                      <a:pt x="264" y="168"/>
                    </a:lnTo>
                    <a:lnTo>
                      <a:pt x="1" y="170"/>
                    </a:lnTo>
                    <a:lnTo>
                      <a:pt x="1" y="170"/>
                    </a:lnTo>
                    <a:lnTo>
                      <a:pt x="0" y="0"/>
                    </a:lnTo>
                    <a:lnTo>
                      <a:pt x="0" y="0"/>
                    </a:lnTo>
                    <a:close/>
                  </a:path>
                </a:pathLst>
              </a:custGeom>
              <a:solidFill>
                <a:srgbClr val="9494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1">
                <a:extLst>
                  <a:ext uri="{FF2B5EF4-FFF2-40B4-BE49-F238E27FC236}">
                    <a16:creationId xmlns="" xmlns:a16="http://schemas.microsoft.com/office/drawing/2014/main" id="{D934E738-F3CA-475F-9171-44E828BBF2D2}"/>
                  </a:ext>
                </a:extLst>
              </p:cNvPr>
              <p:cNvSpPr/>
              <p:nvPr/>
            </p:nvSpPr>
            <p:spPr bwMode="auto">
              <a:xfrm>
                <a:off x="3055938" y="5083175"/>
                <a:ext cx="501650" cy="269875"/>
              </a:xfrm>
              <a:custGeom>
                <a:avLst/>
                <a:gdLst>
                  <a:gd name="T0" fmla="*/ 0 w 316"/>
                  <a:gd name="T1" fmla="*/ 0 h 170"/>
                  <a:gd name="T2" fmla="*/ 0 w 316"/>
                  <a:gd name="T3" fmla="*/ 0 h 170"/>
                  <a:gd name="T4" fmla="*/ 316 w 316"/>
                  <a:gd name="T5" fmla="*/ 0 h 170"/>
                  <a:gd name="T6" fmla="*/ 316 w 316"/>
                  <a:gd name="T7" fmla="*/ 0 h 170"/>
                  <a:gd name="T8" fmla="*/ 299 w 316"/>
                  <a:gd name="T9" fmla="*/ 140 h 170"/>
                  <a:gd name="T10" fmla="*/ 299 w 316"/>
                  <a:gd name="T11" fmla="*/ 140 h 170"/>
                  <a:gd name="T12" fmla="*/ 298 w 316"/>
                  <a:gd name="T13" fmla="*/ 147 h 170"/>
                  <a:gd name="T14" fmla="*/ 295 w 316"/>
                  <a:gd name="T15" fmla="*/ 152 h 170"/>
                  <a:gd name="T16" fmla="*/ 289 w 316"/>
                  <a:gd name="T17" fmla="*/ 156 h 170"/>
                  <a:gd name="T18" fmla="*/ 284 w 316"/>
                  <a:gd name="T19" fmla="*/ 160 h 170"/>
                  <a:gd name="T20" fmla="*/ 279 w 316"/>
                  <a:gd name="T21" fmla="*/ 164 h 170"/>
                  <a:gd name="T22" fmla="*/ 272 w 316"/>
                  <a:gd name="T23" fmla="*/ 167 h 170"/>
                  <a:gd name="T24" fmla="*/ 266 w 316"/>
                  <a:gd name="T25" fmla="*/ 168 h 170"/>
                  <a:gd name="T26" fmla="*/ 260 w 316"/>
                  <a:gd name="T27" fmla="*/ 168 h 170"/>
                  <a:gd name="T28" fmla="*/ 260 w 316"/>
                  <a:gd name="T29" fmla="*/ 168 h 170"/>
                  <a:gd name="T30" fmla="*/ 1 w 316"/>
                  <a:gd name="T31" fmla="*/ 170 h 170"/>
                  <a:gd name="T32" fmla="*/ 1 w 316"/>
                  <a:gd name="T33" fmla="*/ 170 h 170"/>
                  <a:gd name="T34" fmla="*/ 0 w 316"/>
                  <a:gd name="T35" fmla="*/ 0 h 170"/>
                  <a:gd name="T36" fmla="*/ 0 w 316"/>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6" h="170">
                    <a:moveTo>
                      <a:pt x="0" y="0"/>
                    </a:moveTo>
                    <a:lnTo>
                      <a:pt x="0" y="0"/>
                    </a:lnTo>
                    <a:lnTo>
                      <a:pt x="316" y="0"/>
                    </a:lnTo>
                    <a:lnTo>
                      <a:pt x="316" y="0"/>
                    </a:lnTo>
                    <a:lnTo>
                      <a:pt x="299" y="140"/>
                    </a:lnTo>
                    <a:lnTo>
                      <a:pt x="299" y="140"/>
                    </a:lnTo>
                    <a:lnTo>
                      <a:pt x="298" y="147"/>
                    </a:lnTo>
                    <a:lnTo>
                      <a:pt x="295" y="152"/>
                    </a:lnTo>
                    <a:lnTo>
                      <a:pt x="289" y="156"/>
                    </a:lnTo>
                    <a:lnTo>
                      <a:pt x="284" y="160"/>
                    </a:lnTo>
                    <a:lnTo>
                      <a:pt x="279" y="164"/>
                    </a:lnTo>
                    <a:lnTo>
                      <a:pt x="272" y="167"/>
                    </a:lnTo>
                    <a:lnTo>
                      <a:pt x="266" y="168"/>
                    </a:lnTo>
                    <a:lnTo>
                      <a:pt x="260" y="168"/>
                    </a:lnTo>
                    <a:lnTo>
                      <a:pt x="260" y="168"/>
                    </a:lnTo>
                    <a:lnTo>
                      <a:pt x="1" y="170"/>
                    </a:lnTo>
                    <a:lnTo>
                      <a:pt x="1" y="170"/>
                    </a:lnTo>
                    <a:lnTo>
                      <a:pt x="0" y="0"/>
                    </a:lnTo>
                    <a:lnTo>
                      <a:pt x="0" y="0"/>
                    </a:lnTo>
                    <a:close/>
                  </a:path>
                </a:pathLst>
              </a:custGeom>
              <a:solidFill>
                <a:srgbClr val="9494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
                <a:extLst>
                  <a:ext uri="{FF2B5EF4-FFF2-40B4-BE49-F238E27FC236}">
                    <a16:creationId xmlns="" xmlns:a16="http://schemas.microsoft.com/office/drawing/2014/main" id="{AFC2F716-0B5E-4E29-B3C1-30E8C3D5E299}"/>
                  </a:ext>
                </a:extLst>
              </p:cNvPr>
              <p:cNvSpPr/>
              <p:nvPr/>
            </p:nvSpPr>
            <p:spPr bwMode="auto">
              <a:xfrm>
                <a:off x="3062288" y="5083175"/>
                <a:ext cx="495300" cy="266700"/>
              </a:xfrm>
              <a:custGeom>
                <a:avLst/>
                <a:gdLst>
                  <a:gd name="T0" fmla="*/ 0 w 312"/>
                  <a:gd name="T1" fmla="*/ 0 h 168"/>
                  <a:gd name="T2" fmla="*/ 0 w 312"/>
                  <a:gd name="T3" fmla="*/ 0 h 168"/>
                  <a:gd name="T4" fmla="*/ 312 w 312"/>
                  <a:gd name="T5" fmla="*/ 0 h 168"/>
                  <a:gd name="T6" fmla="*/ 312 w 312"/>
                  <a:gd name="T7" fmla="*/ 0 h 168"/>
                  <a:gd name="T8" fmla="*/ 295 w 312"/>
                  <a:gd name="T9" fmla="*/ 140 h 168"/>
                  <a:gd name="T10" fmla="*/ 295 w 312"/>
                  <a:gd name="T11" fmla="*/ 140 h 168"/>
                  <a:gd name="T12" fmla="*/ 294 w 312"/>
                  <a:gd name="T13" fmla="*/ 147 h 168"/>
                  <a:gd name="T14" fmla="*/ 291 w 312"/>
                  <a:gd name="T15" fmla="*/ 152 h 168"/>
                  <a:gd name="T16" fmla="*/ 285 w 312"/>
                  <a:gd name="T17" fmla="*/ 156 h 168"/>
                  <a:gd name="T18" fmla="*/ 280 w 312"/>
                  <a:gd name="T19" fmla="*/ 160 h 168"/>
                  <a:gd name="T20" fmla="*/ 275 w 312"/>
                  <a:gd name="T21" fmla="*/ 164 h 168"/>
                  <a:gd name="T22" fmla="*/ 269 w 312"/>
                  <a:gd name="T23" fmla="*/ 167 h 168"/>
                  <a:gd name="T24" fmla="*/ 262 w 312"/>
                  <a:gd name="T25" fmla="*/ 168 h 168"/>
                  <a:gd name="T26" fmla="*/ 257 w 312"/>
                  <a:gd name="T27" fmla="*/ 168 h 168"/>
                  <a:gd name="T28" fmla="*/ 257 w 312"/>
                  <a:gd name="T29" fmla="*/ 168 h 168"/>
                  <a:gd name="T30" fmla="*/ 0 w 312"/>
                  <a:gd name="T31" fmla="*/ 168 h 168"/>
                  <a:gd name="T32" fmla="*/ 0 w 312"/>
                  <a:gd name="T33" fmla="*/ 168 h 168"/>
                  <a:gd name="T34" fmla="*/ 0 w 312"/>
                  <a:gd name="T35" fmla="*/ 0 h 168"/>
                  <a:gd name="T36" fmla="*/ 0 w 312"/>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2" h="168">
                    <a:moveTo>
                      <a:pt x="0" y="0"/>
                    </a:moveTo>
                    <a:lnTo>
                      <a:pt x="0" y="0"/>
                    </a:lnTo>
                    <a:lnTo>
                      <a:pt x="312" y="0"/>
                    </a:lnTo>
                    <a:lnTo>
                      <a:pt x="312" y="0"/>
                    </a:lnTo>
                    <a:lnTo>
                      <a:pt x="295" y="140"/>
                    </a:lnTo>
                    <a:lnTo>
                      <a:pt x="295" y="140"/>
                    </a:lnTo>
                    <a:lnTo>
                      <a:pt x="294" y="147"/>
                    </a:lnTo>
                    <a:lnTo>
                      <a:pt x="291" y="152"/>
                    </a:lnTo>
                    <a:lnTo>
                      <a:pt x="285" y="156"/>
                    </a:lnTo>
                    <a:lnTo>
                      <a:pt x="280" y="160"/>
                    </a:lnTo>
                    <a:lnTo>
                      <a:pt x="275" y="164"/>
                    </a:lnTo>
                    <a:lnTo>
                      <a:pt x="269" y="167"/>
                    </a:lnTo>
                    <a:lnTo>
                      <a:pt x="262" y="168"/>
                    </a:lnTo>
                    <a:lnTo>
                      <a:pt x="257" y="168"/>
                    </a:lnTo>
                    <a:lnTo>
                      <a:pt x="257" y="168"/>
                    </a:lnTo>
                    <a:lnTo>
                      <a:pt x="0" y="168"/>
                    </a:lnTo>
                    <a:lnTo>
                      <a:pt x="0" y="168"/>
                    </a:lnTo>
                    <a:lnTo>
                      <a:pt x="0" y="0"/>
                    </a:lnTo>
                    <a:lnTo>
                      <a:pt x="0" y="0"/>
                    </a:lnTo>
                    <a:close/>
                  </a:path>
                </a:pathLst>
              </a:custGeom>
              <a:solidFill>
                <a:srgbClr val="9595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
                <a:extLst>
                  <a:ext uri="{FF2B5EF4-FFF2-40B4-BE49-F238E27FC236}">
                    <a16:creationId xmlns="" xmlns:a16="http://schemas.microsoft.com/office/drawing/2014/main" id="{A813F370-516F-4B23-9974-26980E3519C3}"/>
                  </a:ext>
                </a:extLst>
              </p:cNvPr>
              <p:cNvSpPr/>
              <p:nvPr/>
            </p:nvSpPr>
            <p:spPr bwMode="auto">
              <a:xfrm>
                <a:off x="3068638" y="5083175"/>
                <a:ext cx="488950" cy="266700"/>
              </a:xfrm>
              <a:custGeom>
                <a:avLst/>
                <a:gdLst>
                  <a:gd name="T0" fmla="*/ 0 w 308"/>
                  <a:gd name="T1" fmla="*/ 0 h 168"/>
                  <a:gd name="T2" fmla="*/ 0 w 308"/>
                  <a:gd name="T3" fmla="*/ 0 h 168"/>
                  <a:gd name="T4" fmla="*/ 308 w 308"/>
                  <a:gd name="T5" fmla="*/ 0 h 168"/>
                  <a:gd name="T6" fmla="*/ 308 w 308"/>
                  <a:gd name="T7" fmla="*/ 0 h 168"/>
                  <a:gd name="T8" fmla="*/ 291 w 308"/>
                  <a:gd name="T9" fmla="*/ 140 h 168"/>
                  <a:gd name="T10" fmla="*/ 291 w 308"/>
                  <a:gd name="T11" fmla="*/ 140 h 168"/>
                  <a:gd name="T12" fmla="*/ 290 w 308"/>
                  <a:gd name="T13" fmla="*/ 147 h 168"/>
                  <a:gd name="T14" fmla="*/ 287 w 308"/>
                  <a:gd name="T15" fmla="*/ 152 h 168"/>
                  <a:gd name="T16" fmla="*/ 281 w 308"/>
                  <a:gd name="T17" fmla="*/ 156 h 168"/>
                  <a:gd name="T18" fmla="*/ 277 w 308"/>
                  <a:gd name="T19" fmla="*/ 160 h 168"/>
                  <a:gd name="T20" fmla="*/ 271 w 308"/>
                  <a:gd name="T21" fmla="*/ 164 h 168"/>
                  <a:gd name="T22" fmla="*/ 265 w 308"/>
                  <a:gd name="T23" fmla="*/ 166 h 168"/>
                  <a:gd name="T24" fmla="*/ 258 w 308"/>
                  <a:gd name="T25" fmla="*/ 168 h 168"/>
                  <a:gd name="T26" fmla="*/ 253 w 308"/>
                  <a:gd name="T27" fmla="*/ 168 h 168"/>
                  <a:gd name="T28" fmla="*/ 253 w 308"/>
                  <a:gd name="T29" fmla="*/ 168 h 168"/>
                  <a:gd name="T30" fmla="*/ 0 w 308"/>
                  <a:gd name="T31" fmla="*/ 167 h 168"/>
                  <a:gd name="T32" fmla="*/ 0 w 308"/>
                  <a:gd name="T33" fmla="*/ 167 h 168"/>
                  <a:gd name="T34" fmla="*/ 0 w 308"/>
                  <a:gd name="T35" fmla="*/ 0 h 168"/>
                  <a:gd name="T36" fmla="*/ 0 w 308"/>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 h="168">
                    <a:moveTo>
                      <a:pt x="0" y="0"/>
                    </a:moveTo>
                    <a:lnTo>
                      <a:pt x="0" y="0"/>
                    </a:lnTo>
                    <a:lnTo>
                      <a:pt x="308" y="0"/>
                    </a:lnTo>
                    <a:lnTo>
                      <a:pt x="308" y="0"/>
                    </a:lnTo>
                    <a:lnTo>
                      <a:pt x="291" y="140"/>
                    </a:lnTo>
                    <a:lnTo>
                      <a:pt x="291" y="140"/>
                    </a:lnTo>
                    <a:lnTo>
                      <a:pt x="290" y="147"/>
                    </a:lnTo>
                    <a:lnTo>
                      <a:pt x="287" y="152"/>
                    </a:lnTo>
                    <a:lnTo>
                      <a:pt x="281" y="156"/>
                    </a:lnTo>
                    <a:lnTo>
                      <a:pt x="277" y="160"/>
                    </a:lnTo>
                    <a:lnTo>
                      <a:pt x="271" y="164"/>
                    </a:lnTo>
                    <a:lnTo>
                      <a:pt x="265" y="166"/>
                    </a:lnTo>
                    <a:lnTo>
                      <a:pt x="258" y="168"/>
                    </a:lnTo>
                    <a:lnTo>
                      <a:pt x="253" y="168"/>
                    </a:lnTo>
                    <a:lnTo>
                      <a:pt x="253" y="168"/>
                    </a:lnTo>
                    <a:lnTo>
                      <a:pt x="0" y="167"/>
                    </a:lnTo>
                    <a:lnTo>
                      <a:pt x="0" y="167"/>
                    </a:lnTo>
                    <a:lnTo>
                      <a:pt x="0" y="0"/>
                    </a:lnTo>
                    <a:lnTo>
                      <a:pt x="0" y="0"/>
                    </a:lnTo>
                    <a:close/>
                  </a:path>
                </a:pathLst>
              </a:custGeom>
              <a:solidFill>
                <a:srgbClr val="9595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4">
                <a:extLst>
                  <a:ext uri="{FF2B5EF4-FFF2-40B4-BE49-F238E27FC236}">
                    <a16:creationId xmlns="" xmlns:a16="http://schemas.microsoft.com/office/drawing/2014/main" id="{304C9D95-2A76-4E44-92FE-7DDC7BDDC617}"/>
                  </a:ext>
                </a:extLst>
              </p:cNvPr>
              <p:cNvSpPr/>
              <p:nvPr/>
            </p:nvSpPr>
            <p:spPr bwMode="auto">
              <a:xfrm>
                <a:off x="3074988" y="5083175"/>
                <a:ext cx="482600" cy="266700"/>
              </a:xfrm>
              <a:custGeom>
                <a:avLst/>
                <a:gdLst>
                  <a:gd name="T0" fmla="*/ 0 w 304"/>
                  <a:gd name="T1" fmla="*/ 0 h 168"/>
                  <a:gd name="T2" fmla="*/ 0 w 304"/>
                  <a:gd name="T3" fmla="*/ 0 h 168"/>
                  <a:gd name="T4" fmla="*/ 304 w 304"/>
                  <a:gd name="T5" fmla="*/ 0 h 168"/>
                  <a:gd name="T6" fmla="*/ 304 w 304"/>
                  <a:gd name="T7" fmla="*/ 0 h 168"/>
                  <a:gd name="T8" fmla="*/ 287 w 304"/>
                  <a:gd name="T9" fmla="*/ 140 h 168"/>
                  <a:gd name="T10" fmla="*/ 287 w 304"/>
                  <a:gd name="T11" fmla="*/ 140 h 168"/>
                  <a:gd name="T12" fmla="*/ 286 w 304"/>
                  <a:gd name="T13" fmla="*/ 147 h 168"/>
                  <a:gd name="T14" fmla="*/ 283 w 304"/>
                  <a:gd name="T15" fmla="*/ 152 h 168"/>
                  <a:gd name="T16" fmla="*/ 279 w 304"/>
                  <a:gd name="T17" fmla="*/ 156 h 168"/>
                  <a:gd name="T18" fmla="*/ 273 w 304"/>
                  <a:gd name="T19" fmla="*/ 160 h 168"/>
                  <a:gd name="T20" fmla="*/ 267 w 304"/>
                  <a:gd name="T21" fmla="*/ 164 h 168"/>
                  <a:gd name="T22" fmla="*/ 261 w 304"/>
                  <a:gd name="T23" fmla="*/ 166 h 168"/>
                  <a:gd name="T24" fmla="*/ 254 w 304"/>
                  <a:gd name="T25" fmla="*/ 167 h 168"/>
                  <a:gd name="T26" fmla="*/ 249 w 304"/>
                  <a:gd name="T27" fmla="*/ 168 h 168"/>
                  <a:gd name="T28" fmla="*/ 249 w 304"/>
                  <a:gd name="T29" fmla="*/ 168 h 168"/>
                  <a:gd name="T30" fmla="*/ 0 w 304"/>
                  <a:gd name="T31" fmla="*/ 166 h 168"/>
                  <a:gd name="T32" fmla="*/ 0 w 304"/>
                  <a:gd name="T33" fmla="*/ 166 h 168"/>
                  <a:gd name="T34" fmla="*/ 0 w 304"/>
                  <a:gd name="T35" fmla="*/ 0 h 168"/>
                  <a:gd name="T36" fmla="*/ 0 w 304"/>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4" h="168">
                    <a:moveTo>
                      <a:pt x="0" y="0"/>
                    </a:moveTo>
                    <a:lnTo>
                      <a:pt x="0" y="0"/>
                    </a:lnTo>
                    <a:lnTo>
                      <a:pt x="304" y="0"/>
                    </a:lnTo>
                    <a:lnTo>
                      <a:pt x="304" y="0"/>
                    </a:lnTo>
                    <a:lnTo>
                      <a:pt x="287" y="140"/>
                    </a:lnTo>
                    <a:lnTo>
                      <a:pt x="287" y="140"/>
                    </a:lnTo>
                    <a:lnTo>
                      <a:pt x="286" y="147"/>
                    </a:lnTo>
                    <a:lnTo>
                      <a:pt x="283" y="152"/>
                    </a:lnTo>
                    <a:lnTo>
                      <a:pt x="279" y="156"/>
                    </a:lnTo>
                    <a:lnTo>
                      <a:pt x="273" y="160"/>
                    </a:lnTo>
                    <a:lnTo>
                      <a:pt x="267" y="164"/>
                    </a:lnTo>
                    <a:lnTo>
                      <a:pt x="261" y="166"/>
                    </a:lnTo>
                    <a:lnTo>
                      <a:pt x="254" y="167"/>
                    </a:lnTo>
                    <a:lnTo>
                      <a:pt x="249" y="168"/>
                    </a:lnTo>
                    <a:lnTo>
                      <a:pt x="249" y="168"/>
                    </a:lnTo>
                    <a:lnTo>
                      <a:pt x="0" y="166"/>
                    </a:lnTo>
                    <a:lnTo>
                      <a:pt x="0" y="166"/>
                    </a:lnTo>
                    <a:lnTo>
                      <a:pt x="0" y="0"/>
                    </a:lnTo>
                    <a:lnTo>
                      <a:pt x="0" y="0"/>
                    </a:lnTo>
                    <a:close/>
                  </a:path>
                </a:pathLst>
              </a:custGeom>
              <a:solidFill>
                <a:srgbClr val="9696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5">
                <a:extLst>
                  <a:ext uri="{FF2B5EF4-FFF2-40B4-BE49-F238E27FC236}">
                    <a16:creationId xmlns="" xmlns:a16="http://schemas.microsoft.com/office/drawing/2014/main" id="{21ADE199-B1F1-4101-ABBF-7491D5F49CB6}"/>
                  </a:ext>
                </a:extLst>
              </p:cNvPr>
              <p:cNvSpPr/>
              <p:nvPr/>
            </p:nvSpPr>
            <p:spPr bwMode="auto">
              <a:xfrm>
                <a:off x="3081338" y="5083175"/>
                <a:ext cx="476250" cy="266700"/>
              </a:xfrm>
              <a:custGeom>
                <a:avLst/>
                <a:gdLst>
                  <a:gd name="T0" fmla="*/ 0 w 300"/>
                  <a:gd name="T1" fmla="*/ 0 h 168"/>
                  <a:gd name="T2" fmla="*/ 0 w 300"/>
                  <a:gd name="T3" fmla="*/ 0 h 168"/>
                  <a:gd name="T4" fmla="*/ 300 w 300"/>
                  <a:gd name="T5" fmla="*/ 0 h 168"/>
                  <a:gd name="T6" fmla="*/ 300 w 300"/>
                  <a:gd name="T7" fmla="*/ 0 h 168"/>
                  <a:gd name="T8" fmla="*/ 283 w 300"/>
                  <a:gd name="T9" fmla="*/ 140 h 168"/>
                  <a:gd name="T10" fmla="*/ 283 w 300"/>
                  <a:gd name="T11" fmla="*/ 140 h 168"/>
                  <a:gd name="T12" fmla="*/ 282 w 300"/>
                  <a:gd name="T13" fmla="*/ 147 h 168"/>
                  <a:gd name="T14" fmla="*/ 279 w 300"/>
                  <a:gd name="T15" fmla="*/ 152 h 168"/>
                  <a:gd name="T16" fmla="*/ 275 w 300"/>
                  <a:gd name="T17" fmla="*/ 156 h 168"/>
                  <a:gd name="T18" fmla="*/ 269 w 300"/>
                  <a:gd name="T19" fmla="*/ 160 h 168"/>
                  <a:gd name="T20" fmla="*/ 264 w 300"/>
                  <a:gd name="T21" fmla="*/ 163 h 168"/>
                  <a:gd name="T22" fmla="*/ 257 w 300"/>
                  <a:gd name="T23" fmla="*/ 166 h 168"/>
                  <a:gd name="T24" fmla="*/ 252 w 300"/>
                  <a:gd name="T25" fmla="*/ 167 h 168"/>
                  <a:gd name="T26" fmla="*/ 245 w 300"/>
                  <a:gd name="T27" fmla="*/ 168 h 168"/>
                  <a:gd name="T28" fmla="*/ 245 w 300"/>
                  <a:gd name="T29" fmla="*/ 168 h 168"/>
                  <a:gd name="T30" fmla="*/ 0 w 300"/>
                  <a:gd name="T31" fmla="*/ 164 h 168"/>
                  <a:gd name="T32" fmla="*/ 0 w 300"/>
                  <a:gd name="T33" fmla="*/ 164 h 168"/>
                  <a:gd name="T34" fmla="*/ 0 w 300"/>
                  <a:gd name="T35" fmla="*/ 0 h 168"/>
                  <a:gd name="T36" fmla="*/ 0 w 300"/>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0" h="168">
                    <a:moveTo>
                      <a:pt x="0" y="0"/>
                    </a:moveTo>
                    <a:lnTo>
                      <a:pt x="0" y="0"/>
                    </a:lnTo>
                    <a:lnTo>
                      <a:pt x="300" y="0"/>
                    </a:lnTo>
                    <a:lnTo>
                      <a:pt x="300" y="0"/>
                    </a:lnTo>
                    <a:lnTo>
                      <a:pt x="283" y="140"/>
                    </a:lnTo>
                    <a:lnTo>
                      <a:pt x="283" y="140"/>
                    </a:lnTo>
                    <a:lnTo>
                      <a:pt x="282" y="147"/>
                    </a:lnTo>
                    <a:lnTo>
                      <a:pt x="279" y="152"/>
                    </a:lnTo>
                    <a:lnTo>
                      <a:pt x="275" y="156"/>
                    </a:lnTo>
                    <a:lnTo>
                      <a:pt x="269" y="160"/>
                    </a:lnTo>
                    <a:lnTo>
                      <a:pt x="264" y="163"/>
                    </a:lnTo>
                    <a:lnTo>
                      <a:pt x="257" y="166"/>
                    </a:lnTo>
                    <a:lnTo>
                      <a:pt x="252" y="167"/>
                    </a:lnTo>
                    <a:lnTo>
                      <a:pt x="245" y="168"/>
                    </a:lnTo>
                    <a:lnTo>
                      <a:pt x="245" y="168"/>
                    </a:lnTo>
                    <a:lnTo>
                      <a:pt x="0" y="164"/>
                    </a:lnTo>
                    <a:lnTo>
                      <a:pt x="0" y="164"/>
                    </a:lnTo>
                    <a:lnTo>
                      <a:pt x="0" y="0"/>
                    </a:lnTo>
                    <a:lnTo>
                      <a:pt x="0" y="0"/>
                    </a:lnTo>
                    <a:close/>
                  </a:path>
                </a:pathLst>
              </a:custGeom>
              <a:solidFill>
                <a:srgbClr val="9797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6">
                <a:extLst>
                  <a:ext uri="{FF2B5EF4-FFF2-40B4-BE49-F238E27FC236}">
                    <a16:creationId xmlns="" xmlns:a16="http://schemas.microsoft.com/office/drawing/2014/main" id="{754DD689-E2AE-4D4B-88E0-836D7CCE475A}"/>
                  </a:ext>
                </a:extLst>
              </p:cNvPr>
              <p:cNvSpPr/>
              <p:nvPr/>
            </p:nvSpPr>
            <p:spPr bwMode="auto">
              <a:xfrm>
                <a:off x="3086101" y="5083175"/>
                <a:ext cx="471488" cy="266700"/>
              </a:xfrm>
              <a:custGeom>
                <a:avLst/>
                <a:gdLst>
                  <a:gd name="T0" fmla="*/ 0 w 297"/>
                  <a:gd name="T1" fmla="*/ 0 h 168"/>
                  <a:gd name="T2" fmla="*/ 0 w 297"/>
                  <a:gd name="T3" fmla="*/ 0 h 168"/>
                  <a:gd name="T4" fmla="*/ 297 w 297"/>
                  <a:gd name="T5" fmla="*/ 0 h 168"/>
                  <a:gd name="T6" fmla="*/ 297 w 297"/>
                  <a:gd name="T7" fmla="*/ 0 h 168"/>
                  <a:gd name="T8" fmla="*/ 280 w 297"/>
                  <a:gd name="T9" fmla="*/ 140 h 168"/>
                  <a:gd name="T10" fmla="*/ 280 w 297"/>
                  <a:gd name="T11" fmla="*/ 140 h 168"/>
                  <a:gd name="T12" fmla="*/ 279 w 297"/>
                  <a:gd name="T13" fmla="*/ 147 h 168"/>
                  <a:gd name="T14" fmla="*/ 276 w 297"/>
                  <a:gd name="T15" fmla="*/ 152 h 168"/>
                  <a:gd name="T16" fmla="*/ 272 w 297"/>
                  <a:gd name="T17" fmla="*/ 156 h 168"/>
                  <a:gd name="T18" fmla="*/ 266 w 297"/>
                  <a:gd name="T19" fmla="*/ 160 h 168"/>
                  <a:gd name="T20" fmla="*/ 261 w 297"/>
                  <a:gd name="T21" fmla="*/ 163 h 168"/>
                  <a:gd name="T22" fmla="*/ 254 w 297"/>
                  <a:gd name="T23" fmla="*/ 166 h 168"/>
                  <a:gd name="T24" fmla="*/ 249 w 297"/>
                  <a:gd name="T25" fmla="*/ 167 h 168"/>
                  <a:gd name="T26" fmla="*/ 243 w 297"/>
                  <a:gd name="T27" fmla="*/ 168 h 168"/>
                  <a:gd name="T28" fmla="*/ 243 w 297"/>
                  <a:gd name="T29" fmla="*/ 168 h 168"/>
                  <a:gd name="T30" fmla="*/ 1 w 297"/>
                  <a:gd name="T31" fmla="*/ 163 h 168"/>
                  <a:gd name="T32" fmla="*/ 1 w 297"/>
                  <a:gd name="T33" fmla="*/ 163 h 168"/>
                  <a:gd name="T34" fmla="*/ 0 w 297"/>
                  <a:gd name="T35" fmla="*/ 0 h 168"/>
                  <a:gd name="T36" fmla="*/ 0 w 297"/>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 h="168">
                    <a:moveTo>
                      <a:pt x="0" y="0"/>
                    </a:moveTo>
                    <a:lnTo>
                      <a:pt x="0" y="0"/>
                    </a:lnTo>
                    <a:lnTo>
                      <a:pt x="297" y="0"/>
                    </a:lnTo>
                    <a:lnTo>
                      <a:pt x="297" y="0"/>
                    </a:lnTo>
                    <a:lnTo>
                      <a:pt x="280" y="140"/>
                    </a:lnTo>
                    <a:lnTo>
                      <a:pt x="280" y="140"/>
                    </a:lnTo>
                    <a:lnTo>
                      <a:pt x="279" y="147"/>
                    </a:lnTo>
                    <a:lnTo>
                      <a:pt x="276" y="152"/>
                    </a:lnTo>
                    <a:lnTo>
                      <a:pt x="272" y="156"/>
                    </a:lnTo>
                    <a:lnTo>
                      <a:pt x="266" y="160"/>
                    </a:lnTo>
                    <a:lnTo>
                      <a:pt x="261" y="163"/>
                    </a:lnTo>
                    <a:lnTo>
                      <a:pt x="254" y="166"/>
                    </a:lnTo>
                    <a:lnTo>
                      <a:pt x="249" y="167"/>
                    </a:lnTo>
                    <a:lnTo>
                      <a:pt x="243" y="168"/>
                    </a:lnTo>
                    <a:lnTo>
                      <a:pt x="243" y="168"/>
                    </a:lnTo>
                    <a:lnTo>
                      <a:pt x="1" y="163"/>
                    </a:lnTo>
                    <a:lnTo>
                      <a:pt x="1" y="163"/>
                    </a:lnTo>
                    <a:lnTo>
                      <a:pt x="0" y="0"/>
                    </a:lnTo>
                    <a:lnTo>
                      <a:pt x="0" y="0"/>
                    </a:lnTo>
                    <a:close/>
                  </a:path>
                </a:pathLst>
              </a:custGeom>
              <a:solidFill>
                <a:srgbClr val="9797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7">
                <a:extLst>
                  <a:ext uri="{FF2B5EF4-FFF2-40B4-BE49-F238E27FC236}">
                    <a16:creationId xmlns="" xmlns:a16="http://schemas.microsoft.com/office/drawing/2014/main" id="{BEDBA07F-ED8C-46C0-BB64-69945F089CE1}"/>
                  </a:ext>
                </a:extLst>
              </p:cNvPr>
              <p:cNvSpPr/>
              <p:nvPr/>
            </p:nvSpPr>
            <p:spPr bwMode="auto">
              <a:xfrm>
                <a:off x="3092451" y="5083175"/>
                <a:ext cx="465138" cy="266700"/>
              </a:xfrm>
              <a:custGeom>
                <a:avLst/>
                <a:gdLst>
                  <a:gd name="T0" fmla="*/ 0 w 293"/>
                  <a:gd name="T1" fmla="*/ 0 h 168"/>
                  <a:gd name="T2" fmla="*/ 0 w 293"/>
                  <a:gd name="T3" fmla="*/ 0 h 168"/>
                  <a:gd name="T4" fmla="*/ 293 w 293"/>
                  <a:gd name="T5" fmla="*/ 0 h 168"/>
                  <a:gd name="T6" fmla="*/ 293 w 293"/>
                  <a:gd name="T7" fmla="*/ 0 h 168"/>
                  <a:gd name="T8" fmla="*/ 276 w 293"/>
                  <a:gd name="T9" fmla="*/ 140 h 168"/>
                  <a:gd name="T10" fmla="*/ 276 w 293"/>
                  <a:gd name="T11" fmla="*/ 140 h 168"/>
                  <a:gd name="T12" fmla="*/ 275 w 293"/>
                  <a:gd name="T13" fmla="*/ 147 h 168"/>
                  <a:gd name="T14" fmla="*/ 272 w 293"/>
                  <a:gd name="T15" fmla="*/ 152 h 168"/>
                  <a:gd name="T16" fmla="*/ 268 w 293"/>
                  <a:gd name="T17" fmla="*/ 156 h 168"/>
                  <a:gd name="T18" fmla="*/ 262 w 293"/>
                  <a:gd name="T19" fmla="*/ 160 h 168"/>
                  <a:gd name="T20" fmla="*/ 257 w 293"/>
                  <a:gd name="T21" fmla="*/ 163 h 168"/>
                  <a:gd name="T22" fmla="*/ 250 w 293"/>
                  <a:gd name="T23" fmla="*/ 166 h 168"/>
                  <a:gd name="T24" fmla="*/ 245 w 293"/>
                  <a:gd name="T25" fmla="*/ 167 h 168"/>
                  <a:gd name="T26" fmla="*/ 239 w 293"/>
                  <a:gd name="T27" fmla="*/ 168 h 168"/>
                  <a:gd name="T28" fmla="*/ 239 w 293"/>
                  <a:gd name="T29" fmla="*/ 168 h 168"/>
                  <a:gd name="T30" fmla="*/ 0 w 293"/>
                  <a:gd name="T31" fmla="*/ 163 h 168"/>
                  <a:gd name="T32" fmla="*/ 0 w 293"/>
                  <a:gd name="T33" fmla="*/ 163 h 168"/>
                  <a:gd name="T34" fmla="*/ 0 w 293"/>
                  <a:gd name="T35" fmla="*/ 0 h 168"/>
                  <a:gd name="T36" fmla="*/ 0 w 293"/>
                  <a:gd name="T3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8">
                    <a:moveTo>
                      <a:pt x="0" y="0"/>
                    </a:moveTo>
                    <a:lnTo>
                      <a:pt x="0" y="0"/>
                    </a:lnTo>
                    <a:lnTo>
                      <a:pt x="293" y="0"/>
                    </a:lnTo>
                    <a:lnTo>
                      <a:pt x="293" y="0"/>
                    </a:lnTo>
                    <a:lnTo>
                      <a:pt x="276" y="140"/>
                    </a:lnTo>
                    <a:lnTo>
                      <a:pt x="276" y="140"/>
                    </a:lnTo>
                    <a:lnTo>
                      <a:pt x="275" y="147"/>
                    </a:lnTo>
                    <a:lnTo>
                      <a:pt x="272" y="152"/>
                    </a:lnTo>
                    <a:lnTo>
                      <a:pt x="268" y="156"/>
                    </a:lnTo>
                    <a:lnTo>
                      <a:pt x="262" y="160"/>
                    </a:lnTo>
                    <a:lnTo>
                      <a:pt x="257" y="163"/>
                    </a:lnTo>
                    <a:lnTo>
                      <a:pt x="250" y="166"/>
                    </a:lnTo>
                    <a:lnTo>
                      <a:pt x="245" y="167"/>
                    </a:lnTo>
                    <a:lnTo>
                      <a:pt x="239" y="168"/>
                    </a:lnTo>
                    <a:lnTo>
                      <a:pt x="239" y="168"/>
                    </a:lnTo>
                    <a:lnTo>
                      <a:pt x="0" y="163"/>
                    </a:lnTo>
                    <a:lnTo>
                      <a:pt x="0" y="163"/>
                    </a:lnTo>
                    <a:lnTo>
                      <a:pt x="0" y="0"/>
                    </a:lnTo>
                    <a:lnTo>
                      <a:pt x="0" y="0"/>
                    </a:lnTo>
                    <a:close/>
                  </a:path>
                </a:pathLst>
              </a:custGeom>
              <a:solidFill>
                <a:srgbClr val="989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8">
                <a:extLst>
                  <a:ext uri="{FF2B5EF4-FFF2-40B4-BE49-F238E27FC236}">
                    <a16:creationId xmlns="" xmlns:a16="http://schemas.microsoft.com/office/drawing/2014/main" id="{A6A1C639-AEA9-4AA2-8F2A-0D98C94C3EC4}"/>
                  </a:ext>
                </a:extLst>
              </p:cNvPr>
              <p:cNvSpPr/>
              <p:nvPr/>
            </p:nvSpPr>
            <p:spPr bwMode="auto">
              <a:xfrm>
                <a:off x="3098801" y="5083175"/>
                <a:ext cx="458788" cy="266700"/>
              </a:xfrm>
              <a:custGeom>
                <a:avLst/>
                <a:gdLst>
                  <a:gd name="T0" fmla="*/ 0 w 289"/>
                  <a:gd name="T1" fmla="*/ 0 h 168"/>
                  <a:gd name="T2" fmla="*/ 0 w 289"/>
                  <a:gd name="T3" fmla="*/ 0 h 168"/>
                  <a:gd name="T4" fmla="*/ 289 w 289"/>
                  <a:gd name="T5" fmla="*/ 0 h 168"/>
                  <a:gd name="T6" fmla="*/ 289 w 289"/>
                  <a:gd name="T7" fmla="*/ 0 h 168"/>
                  <a:gd name="T8" fmla="*/ 272 w 289"/>
                  <a:gd name="T9" fmla="*/ 140 h 168"/>
                  <a:gd name="T10" fmla="*/ 272 w 289"/>
                  <a:gd name="T11" fmla="*/ 140 h 168"/>
                  <a:gd name="T12" fmla="*/ 271 w 289"/>
                  <a:gd name="T13" fmla="*/ 147 h 168"/>
                  <a:gd name="T14" fmla="*/ 268 w 289"/>
                  <a:gd name="T15" fmla="*/ 151 h 168"/>
                  <a:gd name="T16" fmla="*/ 264 w 289"/>
                  <a:gd name="T17" fmla="*/ 156 h 168"/>
                  <a:gd name="T18" fmla="*/ 258 w 289"/>
                  <a:gd name="T19" fmla="*/ 160 h 168"/>
                  <a:gd name="T20" fmla="*/ 253 w 289"/>
                  <a:gd name="T21" fmla="*/ 163 h 168"/>
                  <a:gd name="T22" fmla="*/ 248 w 289"/>
                  <a:gd name="T23" fmla="*/ 166 h 168"/>
                  <a:gd name="T24" fmla="*/ 235 w 289"/>
                  <a:gd name="T25" fmla="*/ 168 h 168"/>
                  <a:gd name="T26" fmla="*/ 235 w 289"/>
                  <a:gd name="T27" fmla="*/ 168 h 168"/>
                  <a:gd name="T28" fmla="*/ 0 w 289"/>
                  <a:gd name="T29" fmla="*/ 161 h 168"/>
                  <a:gd name="T30" fmla="*/ 0 w 289"/>
                  <a:gd name="T31" fmla="*/ 161 h 168"/>
                  <a:gd name="T32" fmla="*/ 0 w 289"/>
                  <a:gd name="T33" fmla="*/ 0 h 168"/>
                  <a:gd name="T34" fmla="*/ 0 w 289"/>
                  <a:gd name="T35"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9" h="168">
                    <a:moveTo>
                      <a:pt x="0" y="0"/>
                    </a:moveTo>
                    <a:lnTo>
                      <a:pt x="0" y="0"/>
                    </a:lnTo>
                    <a:lnTo>
                      <a:pt x="289" y="0"/>
                    </a:lnTo>
                    <a:lnTo>
                      <a:pt x="289" y="0"/>
                    </a:lnTo>
                    <a:lnTo>
                      <a:pt x="272" y="140"/>
                    </a:lnTo>
                    <a:lnTo>
                      <a:pt x="272" y="140"/>
                    </a:lnTo>
                    <a:lnTo>
                      <a:pt x="271" y="147"/>
                    </a:lnTo>
                    <a:lnTo>
                      <a:pt x="268" y="151"/>
                    </a:lnTo>
                    <a:lnTo>
                      <a:pt x="264" y="156"/>
                    </a:lnTo>
                    <a:lnTo>
                      <a:pt x="258" y="160"/>
                    </a:lnTo>
                    <a:lnTo>
                      <a:pt x="253" y="163"/>
                    </a:lnTo>
                    <a:lnTo>
                      <a:pt x="248" y="166"/>
                    </a:lnTo>
                    <a:lnTo>
                      <a:pt x="235" y="168"/>
                    </a:lnTo>
                    <a:lnTo>
                      <a:pt x="235" y="168"/>
                    </a:lnTo>
                    <a:lnTo>
                      <a:pt x="0" y="161"/>
                    </a:lnTo>
                    <a:lnTo>
                      <a:pt x="0" y="161"/>
                    </a:lnTo>
                    <a:lnTo>
                      <a:pt x="0" y="0"/>
                    </a:lnTo>
                    <a:lnTo>
                      <a:pt x="0" y="0"/>
                    </a:lnTo>
                    <a:close/>
                  </a:path>
                </a:pathLst>
              </a:custGeom>
              <a:solidFill>
                <a:srgbClr val="999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9">
                <a:extLst>
                  <a:ext uri="{FF2B5EF4-FFF2-40B4-BE49-F238E27FC236}">
                    <a16:creationId xmlns="" xmlns:a16="http://schemas.microsoft.com/office/drawing/2014/main" id="{F6781A5A-5EA9-4EE3-B890-B2CB9DEBAD2A}"/>
                  </a:ext>
                </a:extLst>
              </p:cNvPr>
              <p:cNvSpPr/>
              <p:nvPr/>
            </p:nvSpPr>
            <p:spPr bwMode="auto">
              <a:xfrm>
                <a:off x="3105151" y="5083175"/>
                <a:ext cx="452438" cy="265113"/>
              </a:xfrm>
              <a:custGeom>
                <a:avLst/>
                <a:gdLst>
                  <a:gd name="T0" fmla="*/ 0 w 285"/>
                  <a:gd name="T1" fmla="*/ 0 h 167"/>
                  <a:gd name="T2" fmla="*/ 0 w 285"/>
                  <a:gd name="T3" fmla="*/ 0 h 167"/>
                  <a:gd name="T4" fmla="*/ 285 w 285"/>
                  <a:gd name="T5" fmla="*/ 0 h 167"/>
                  <a:gd name="T6" fmla="*/ 285 w 285"/>
                  <a:gd name="T7" fmla="*/ 0 h 167"/>
                  <a:gd name="T8" fmla="*/ 268 w 285"/>
                  <a:gd name="T9" fmla="*/ 140 h 167"/>
                  <a:gd name="T10" fmla="*/ 268 w 285"/>
                  <a:gd name="T11" fmla="*/ 140 h 167"/>
                  <a:gd name="T12" fmla="*/ 267 w 285"/>
                  <a:gd name="T13" fmla="*/ 147 h 167"/>
                  <a:gd name="T14" fmla="*/ 264 w 285"/>
                  <a:gd name="T15" fmla="*/ 151 h 167"/>
                  <a:gd name="T16" fmla="*/ 260 w 285"/>
                  <a:gd name="T17" fmla="*/ 156 h 167"/>
                  <a:gd name="T18" fmla="*/ 254 w 285"/>
                  <a:gd name="T19" fmla="*/ 160 h 167"/>
                  <a:gd name="T20" fmla="*/ 249 w 285"/>
                  <a:gd name="T21" fmla="*/ 163 h 167"/>
                  <a:gd name="T22" fmla="*/ 244 w 285"/>
                  <a:gd name="T23" fmla="*/ 166 h 167"/>
                  <a:gd name="T24" fmla="*/ 231 w 285"/>
                  <a:gd name="T25" fmla="*/ 167 h 167"/>
                  <a:gd name="T26" fmla="*/ 231 w 285"/>
                  <a:gd name="T27" fmla="*/ 167 h 167"/>
                  <a:gd name="T28" fmla="*/ 0 w 285"/>
                  <a:gd name="T29" fmla="*/ 160 h 167"/>
                  <a:gd name="T30" fmla="*/ 0 w 285"/>
                  <a:gd name="T31" fmla="*/ 160 h 167"/>
                  <a:gd name="T32" fmla="*/ 0 w 285"/>
                  <a:gd name="T33" fmla="*/ 0 h 167"/>
                  <a:gd name="T34" fmla="*/ 0 w 285"/>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167">
                    <a:moveTo>
                      <a:pt x="0" y="0"/>
                    </a:moveTo>
                    <a:lnTo>
                      <a:pt x="0" y="0"/>
                    </a:lnTo>
                    <a:lnTo>
                      <a:pt x="285" y="0"/>
                    </a:lnTo>
                    <a:lnTo>
                      <a:pt x="285" y="0"/>
                    </a:lnTo>
                    <a:lnTo>
                      <a:pt x="268" y="140"/>
                    </a:lnTo>
                    <a:lnTo>
                      <a:pt x="268" y="140"/>
                    </a:lnTo>
                    <a:lnTo>
                      <a:pt x="267" y="147"/>
                    </a:lnTo>
                    <a:lnTo>
                      <a:pt x="264" y="151"/>
                    </a:lnTo>
                    <a:lnTo>
                      <a:pt x="260" y="156"/>
                    </a:lnTo>
                    <a:lnTo>
                      <a:pt x="254" y="160"/>
                    </a:lnTo>
                    <a:lnTo>
                      <a:pt x="249" y="163"/>
                    </a:lnTo>
                    <a:lnTo>
                      <a:pt x="244" y="166"/>
                    </a:lnTo>
                    <a:lnTo>
                      <a:pt x="231" y="167"/>
                    </a:lnTo>
                    <a:lnTo>
                      <a:pt x="231" y="167"/>
                    </a:lnTo>
                    <a:lnTo>
                      <a:pt x="0" y="160"/>
                    </a:lnTo>
                    <a:lnTo>
                      <a:pt x="0" y="160"/>
                    </a:lnTo>
                    <a:lnTo>
                      <a:pt x="0" y="0"/>
                    </a:lnTo>
                    <a:lnTo>
                      <a:pt x="0" y="0"/>
                    </a:lnTo>
                    <a:close/>
                  </a:path>
                </a:pathLst>
              </a:custGeom>
              <a:solidFill>
                <a:srgbClr val="999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30">
                <a:extLst>
                  <a:ext uri="{FF2B5EF4-FFF2-40B4-BE49-F238E27FC236}">
                    <a16:creationId xmlns="" xmlns:a16="http://schemas.microsoft.com/office/drawing/2014/main" id="{78766D09-A8AD-46FB-A227-33F0887800D2}"/>
                  </a:ext>
                </a:extLst>
              </p:cNvPr>
              <p:cNvSpPr/>
              <p:nvPr/>
            </p:nvSpPr>
            <p:spPr bwMode="auto">
              <a:xfrm>
                <a:off x="3111501" y="5083175"/>
                <a:ext cx="446088" cy="265113"/>
              </a:xfrm>
              <a:custGeom>
                <a:avLst/>
                <a:gdLst>
                  <a:gd name="T0" fmla="*/ 0 w 281"/>
                  <a:gd name="T1" fmla="*/ 0 h 167"/>
                  <a:gd name="T2" fmla="*/ 0 w 281"/>
                  <a:gd name="T3" fmla="*/ 0 h 167"/>
                  <a:gd name="T4" fmla="*/ 281 w 281"/>
                  <a:gd name="T5" fmla="*/ 0 h 167"/>
                  <a:gd name="T6" fmla="*/ 281 w 281"/>
                  <a:gd name="T7" fmla="*/ 0 h 167"/>
                  <a:gd name="T8" fmla="*/ 264 w 281"/>
                  <a:gd name="T9" fmla="*/ 140 h 167"/>
                  <a:gd name="T10" fmla="*/ 264 w 281"/>
                  <a:gd name="T11" fmla="*/ 140 h 167"/>
                  <a:gd name="T12" fmla="*/ 263 w 281"/>
                  <a:gd name="T13" fmla="*/ 145 h 167"/>
                  <a:gd name="T14" fmla="*/ 260 w 281"/>
                  <a:gd name="T15" fmla="*/ 151 h 167"/>
                  <a:gd name="T16" fmla="*/ 256 w 281"/>
                  <a:gd name="T17" fmla="*/ 156 h 167"/>
                  <a:gd name="T18" fmla="*/ 250 w 281"/>
                  <a:gd name="T19" fmla="*/ 160 h 167"/>
                  <a:gd name="T20" fmla="*/ 245 w 281"/>
                  <a:gd name="T21" fmla="*/ 163 h 167"/>
                  <a:gd name="T22" fmla="*/ 240 w 281"/>
                  <a:gd name="T23" fmla="*/ 166 h 167"/>
                  <a:gd name="T24" fmla="*/ 229 w 281"/>
                  <a:gd name="T25" fmla="*/ 167 h 167"/>
                  <a:gd name="T26" fmla="*/ 229 w 281"/>
                  <a:gd name="T27" fmla="*/ 167 h 167"/>
                  <a:gd name="T28" fmla="*/ 0 w 281"/>
                  <a:gd name="T29" fmla="*/ 159 h 167"/>
                  <a:gd name="T30" fmla="*/ 0 w 281"/>
                  <a:gd name="T31" fmla="*/ 159 h 167"/>
                  <a:gd name="T32" fmla="*/ 0 w 281"/>
                  <a:gd name="T33" fmla="*/ 0 h 167"/>
                  <a:gd name="T34" fmla="*/ 0 w 281"/>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1" h="167">
                    <a:moveTo>
                      <a:pt x="0" y="0"/>
                    </a:moveTo>
                    <a:lnTo>
                      <a:pt x="0" y="0"/>
                    </a:lnTo>
                    <a:lnTo>
                      <a:pt x="281" y="0"/>
                    </a:lnTo>
                    <a:lnTo>
                      <a:pt x="281" y="0"/>
                    </a:lnTo>
                    <a:lnTo>
                      <a:pt x="264" y="140"/>
                    </a:lnTo>
                    <a:lnTo>
                      <a:pt x="264" y="140"/>
                    </a:lnTo>
                    <a:lnTo>
                      <a:pt x="263" y="145"/>
                    </a:lnTo>
                    <a:lnTo>
                      <a:pt x="260" y="151"/>
                    </a:lnTo>
                    <a:lnTo>
                      <a:pt x="256" y="156"/>
                    </a:lnTo>
                    <a:lnTo>
                      <a:pt x="250" y="160"/>
                    </a:lnTo>
                    <a:lnTo>
                      <a:pt x="245" y="163"/>
                    </a:lnTo>
                    <a:lnTo>
                      <a:pt x="240" y="166"/>
                    </a:lnTo>
                    <a:lnTo>
                      <a:pt x="229" y="167"/>
                    </a:lnTo>
                    <a:lnTo>
                      <a:pt x="229" y="167"/>
                    </a:lnTo>
                    <a:lnTo>
                      <a:pt x="0" y="159"/>
                    </a:lnTo>
                    <a:lnTo>
                      <a:pt x="0" y="159"/>
                    </a:lnTo>
                    <a:lnTo>
                      <a:pt x="0" y="0"/>
                    </a:lnTo>
                    <a:lnTo>
                      <a:pt x="0" y="0"/>
                    </a:lnTo>
                    <a:close/>
                  </a:path>
                </a:pathLst>
              </a:custGeom>
              <a:solidFill>
                <a:srgbClr val="9A9A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31">
                <a:extLst>
                  <a:ext uri="{FF2B5EF4-FFF2-40B4-BE49-F238E27FC236}">
                    <a16:creationId xmlns="" xmlns:a16="http://schemas.microsoft.com/office/drawing/2014/main" id="{043B7DD0-244A-4E32-8B2A-43E391F5852D}"/>
                  </a:ext>
                </a:extLst>
              </p:cNvPr>
              <p:cNvSpPr/>
              <p:nvPr/>
            </p:nvSpPr>
            <p:spPr bwMode="auto">
              <a:xfrm>
                <a:off x="3116263" y="5083175"/>
                <a:ext cx="441325" cy="265113"/>
              </a:xfrm>
              <a:custGeom>
                <a:avLst/>
                <a:gdLst>
                  <a:gd name="T0" fmla="*/ 1 w 278"/>
                  <a:gd name="T1" fmla="*/ 0 h 167"/>
                  <a:gd name="T2" fmla="*/ 1 w 278"/>
                  <a:gd name="T3" fmla="*/ 0 h 167"/>
                  <a:gd name="T4" fmla="*/ 278 w 278"/>
                  <a:gd name="T5" fmla="*/ 0 h 167"/>
                  <a:gd name="T6" fmla="*/ 278 w 278"/>
                  <a:gd name="T7" fmla="*/ 0 h 167"/>
                  <a:gd name="T8" fmla="*/ 261 w 278"/>
                  <a:gd name="T9" fmla="*/ 140 h 167"/>
                  <a:gd name="T10" fmla="*/ 261 w 278"/>
                  <a:gd name="T11" fmla="*/ 140 h 167"/>
                  <a:gd name="T12" fmla="*/ 260 w 278"/>
                  <a:gd name="T13" fmla="*/ 145 h 167"/>
                  <a:gd name="T14" fmla="*/ 257 w 278"/>
                  <a:gd name="T15" fmla="*/ 151 h 167"/>
                  <a:gd name="T16" fmla="*/ 253 w 278"/>
                  <a:gd name="T17" fmla="*/ 156 h 167"/>
                  <a:gd name="T18" fmla="*/ 247 w 278"/>
                  <a:gd name="T19" fmla="*/ 159 h 167"/>
                  <a:gd name="T20" fmla="*/ 242 w 278"/>
                  <a:gd name="T21" fmla="*/ 163 h 167"/>
                  <a:gd name="T22" fmla="*/ 237 w 278"/>
                  <a:gd name="T23" fmla="*/ 166 h 167"/>
                  <a:gd name="T24" fmla="*/ 226 w 278"/>
                  <a:gd name="T25" fmla="*/ 167 h 167"/>
                  <a:gd name="T26" fmla="*/ 226 w 278"/>
                  <a:gd name="T27" fmla="*/ 167 h 167"/>
                  <a:gd name="T28" fmla="*/ 0 w 278"/>
                  <a:gd name="T29" fmla="*/ 157 h 167"/>
                  <a:gd name="T30" fmla="*/ 0 w 278"/>
                  <a:gd name="T31" fmla="*/ 157 h 167"/>
                  <a:gd name="T32" fmla="*/ 1 w 278"/>
                  <a:gd name="T33" fmla="*/ 0 h 167"/>
                  <a:gd name="T34" fmla="*/ 1 w 278"/>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8" h="167">
                    <a:moveTo>
                      <a:pt x="1" y="0"/>
                    </a:moveTo>
                    <a:lnTo>
                      <a:pt x="1" y="0"/>
                    </a:lnTo>
                    <a:lnTo>
                      <a:pt x="278" y="0"/>
                    </a:lnTo>
                    <a:lnTo>
                      <a:pt x="278" y="0"/>
                    </a:lnTo>
                    <a:lnTo>
                      <a:pt x="261" y="140"/>
                    </a:lnTo>
                    <a:lnTo>
                      <a:pt x="261" y="140"/>
                    </a:lnTo>
                    <a:lnTo>
                      <a:pt x="260" y="145"/>
                    </a:lnTo>
                    <a:lnTo>
                      <a:pt x="257" y="151"/>
                    </a:lnTo>
                    <a:lnTo>
                      <a:pt x="253" y="156"/>
                    </a:lnTo>
                    <a:lnTo>
                      <a:pt x="247" y="159"/>
                    </a:lnTo>
                    <a:lnTo>
                      <a:pt x="242" y="163"/>
                    </a:lnTo>
                    <a:lnTo>
                      <a:pt x="237" y="166"/>
                    </a:lnTo>
                    <a:lnTo>
                      <a:pt x="226" y="167"/>
                    </a:lnTo>
                    <a:lnTo>
                      <a:pt x="226" y="167"/>
                    </a:lnTo>
                    <a:lnTo>
                      <a:pt x="0" y="157"/>
                    </a:lnTo>
                    <a:lnTo>
                      <a:pt x="0" y="157"/>
                    </a:lnTo>
                    <a:lnTo>
                      <a:pt x="1" y="0"/>
                    </a:lnTo>
                    <a:lnTo>
                      <a:pt x="1" y="0"/>
                    </a:lnTo>
                    <a:close/>
                  </a:path>
                </a:pathLst>
              </a:custGeom>
              <a:solidFill>
                <a:srgbClr val="9A9A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32">
                <a:extLst>
                  <a:ext uri="{FF2B5EF4-FFF2-40B4-BE49-F238E27FC236}">
                    <a16:creationId xmlns="" xmlns:a16="http://schemas.microsoft.com/office/drawing/2014/main" id="{E43D5539-38B6-49C5-83C1-52316B78D529}"/>
                  </a:ext>
                </a:extLst>
              </p:cNvPr>
              <p:cNvSpPr/>
              <p:nvPr/>
            </p:nvSpPr>
            <p:spPr bwMode="auto">
              <a:xfrm>
                <a:off x="3122613" y="5083175"/>
                <a:ext cx="434975" cy="265113"/>
              </a:xfrm>
              <a:custGeom>
                <a:avLst/>
                <a:gdLst>
                  <a:gd name="T0" fmla="*/ 1 w 274"/>
                  <a:gd name="T1" fmla="*/ 0 h 167"/>
                  <a:gd name="T2" fmla="*/ 1 w 274"/>
                  <a:gd name="T3" fmla="*/ 0 h 167"/>
                  <a:gd name="T4" fmla="*/ 274 w 274"/>
                  <a:gd name="T5" fmla="*/ 0 h 167"/>
                  <a:gd name="T6" fmla="*/ 274 w 274"/>
                  <a:gd name="T7" fmla="*/ 0 h 167"/>
                  <a:gd name="T8" fmla="*/ 257 w 274"/>
                  <a:gd name="T9" fmla="*/ 140 h 167"/>
                  <a:gd name="T10" fmla="*/ 257 w 274"/>
                  <a:gd name="T11" fmla="*/ 140 h 167"/>
                  <a:gd name="T12" fmla="*/ 256 w 274"/>
                  <a:gd name="T13" fmla="*/ 145 h 167"/>
                  <a:gd name="T14" fmla="*/ 253 w 274"/>
                  <a:gd name="T15" fmla="*/ 151 h 167"/>
                  <a:gd name="T16" fmla="*/ 249 w 274"/>
                  <a:gd name="T17" fmla="*/ 156 h 167"/>
                  <a:gd name="T18" fmla="*/ 245 w 274"/>
                  <a:gd name="T19" fmla="*/ 159 h 167"/>
                  <a:gd name="T20" fmla="*/ 239 w 274"/>
                  <a:gd name="T21" fmla="*/ 163 h 167"/>
                  <a:gd name="T22" fmla="*/ 233 w 274"/>
                  <a:gd name="T23" fmla="*/ 164 h 167"/>
                  <a:gd name="T24" fmla="*/ 222 w 274"/>
                  <a:gd name="T25" fmla="*/ 167 h 167"/>
                  <a:gd name="T26" fmla="*/ 222 w 274"/>
                  <a:gd name="T27" fmla="*/ 167 h 167"/>
                  <a:gd name="T28" fmla="*/ 0 w 274"/>
                  <a:gd name="T29" fmla="*/ 156 h 167"/>
                  <a:gd name="T30" fmla="*/ 0 w 274"/>
                  <a:gd name="T31" fmla="*/ 156 h 167"/>
                  <a:gd name="T32" fmla="*/ 1 w 274"/>
                  <a:gd name="T33" fmla="*/ 0 h 167"/>
                  <a:gd name="T34" fmla="*/ 1 w 274"/>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167">
                    <a:moveTo>
                      <a:pt x="1" y="0"/>
                    </a:moveTo>
                    <a:lnTo>
                      <a:pt x="1" y="0"/>
                    </a:lnTo>
                    <a:lnTo>
                      <a:pt x="274" y="0"/>
                    </a:lnTo>
                    <a:lnTo>
                      <a:pt x="274" y="0"/>
                    </a:lnTo>
                    <a:lnTo>
                      <a:pt x="257" y="140"/>
                    </a:lnTo>
                    <a:lnTo>
                      <a:pt x="257" y="140"/>
                    </a:lnTo>
                    <a:lnTo>
                      <a:pt x="256" y="145"/>
                    </a:lnTo>
                    <a:lnTo>
                      <a:pt x="253" y="151"/>
                    </a:lnTo>
                    <a:lnTo>
                      <a:pt x="249" y="156"/>
                    </a:lnTo>
                    <a:lnTo>
                      <a:pt x="245" y="159"/>
                    </a:lnTo>
                    <a:lnTo>
                      <a:pt x="239" y="163"/>
                    </a:lnTo>
                    <a:lnTo>
                      <a:pt x="233" y="164"/>
                    </a:lnTo>
                    <a:lnTo>
                      <a:pt x="222" y="167"/>
                    </a:lnTo>
                    <a:lnTo>
                      <a:pt x="222" y="167"/>
                    </a:lnTo>
                    <a:lnTo>
                      <a:pt x="0" y="156"/>
                    </a:lnTo>
                    <a:lnTo>
                      <a:pt x="0" y="156"/>
                    </a:lnTo>
                    <a:lnTo>
                      <a:pt x="1" y="0"/>
                    </a:lnTo>
                    <a:lnTo>
                      <a:pt x="1" y="0"/>
                    </a:lnTo>
                    <a:close/>
                  </a:path>
                </a:pathLst>
              </a:custGeom>
              <a:solidFill>
                <a:srgbClr val="9B9B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33">
                <a:extLst>
                  <a:ext uri="{FF2B5EF4-FFF2-40B4-BE49-F238E27FC236}">
                    <a16:creationId xmlns="" xmlns:a16="http://schemas.microsoft.com/office/drawing/2014/main" id="{004B1D8A-8E0A-4B90-8F5C-81A021998E9B}"/>
                  </a:ext>
                </a:extLst>
              </p:cNvPr>
              <p:cNvSpPr/>
              <p:nvPr/>
            </p:nvSpPr>
            <p:spPr bwMode="auto">
              <a:xfrm>
                <a:off x="3128963" y="5083175"/>
                <a:ext cx="428625" cy="265113"/>
              </a:xfrm>
              <a:custGeom>
                <a:avLst/>
                <a:gdLst>
                  <a:gd name="T0" fmla="*/ 0 w 270"/>
                  <a:gd name="T1" fmla="*/ 0 h 167"/>
                  <a:gd name="T2" fmla="*/ 0 w 270"/>
                  <a:gd name="T3" fmla="*/ 0 h 167"/>
                  <a:gd name="T4" fmla="*/ 270 w 270"/>
                  <a:gd name="T5" fmla="*/ 0 h 167"/>
                  <a:gd name="T6" fmla="*/ 270 w 270"/>
                  <a:gd name="T7" fmla="*/ 0 h 167"/>
                  <a:gd name="T8" fmla="*/ 253 w 270"/>
                  <a:gd name="T9" fmla="*/ 140 h 167"/>
                  <a:gd name="T10" fmla="*/ 253 w 270"/>
                  <a:gd name="T11" fmla="*/ 140 h 167"/>
                  <a:gd name="T12" fmla="*/ 252 w 270"/>
                  <a:gd name="T13" fmla="*/ 145 h 167"/>
                  <a:gd name="T14" fmla="*/ 249 w 270"/>
                  <a:gd name="T15" fmla="*/ 151 h 167"/>
                  <a:gd name="T16" fmla="*/ 245 w 270"/>
                  <a:gd name="T17" fmla="*/ 155 h 167"/>
                  <a:gd name="T18" fmla="*/ 241 w 270"/>
                  <a:gd name="T19" fmla="*/ 159 h 167"/>
                  <a:gd name="T20" fmla="*/ 235 w 270"/>
                  <a:gd name="T21" fmla="*/ 163 h 167"/>
                  <a:gd name="T22" fmla="*/ 230 w 270"/>
                  <a:gd name="T23" fmla="*/ 164 h 167"/>
                  <a:gd name="T24" fmla="*/ 219 w 270"/>
                  <a:gd name="T25" fmla="*/ 167 h 167"/>
                  <a:gd name="T26" fmla="*/ 219 w 270"/>
                  <a:gd name="T27" fmla="*/ 167 h 167"/>
                  <a:gd name="T28" fmla="*/ 0 w 270"/>
                  <a:gd name="T29" fmla="*/ 156 h 167"/>
                  <a:gd name="T30" fmla="*/ 0 w 270"/>
                  <a:gd name="T31" fmla="*/ 156 h 167"/>
                  <a:gd name="T32" fmla="*/ 0 w 270"/>
                  <a:gd name="T33" fmla="*/ 0 h 167"/>
                  <a:gd name="T34" fmla="*/ 0 w 270"/>
                  <a:gd name="T35"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0" h="167">
                    <a:moveTo>
                      <a:pt x="0" y="0"/>
                    </a:moveTo>
                    <a:lnTo>
                      <a:pt x="0" y="0"/>
                    </a:lnTo>
                    <a:lnTo>
                      <a:pt x="270" y="0"/>
                    </a:lnTo>
                    <a:lnTo>
                      <a:pt x="270" y="0"/>
                    </a:lnTo>
                    <a:lnTo>
                      <a:pt x="253" y="140"/>
                    </a:lnTo>
                    <a:lnTo>
                      <a:pt x="253" y="140"/>
                    </a:lnTo>
                    <a:lnTo>
                      <a:pt x="252" y="145"/>
                    </a:lnTo>
                    <a:lnTo>
                      <a:pt x="249" y="151"/>
                    </a:lnTo>
                    <a:lnTo>
                      <a:pt x="245" y="155"/>
                    </a:lnTo>
                    <a:lnTo>
                      <a:pt x="241" y="159"/>
                    </a:lnTo>
                    <a:lnTo>
                      <a:pt x="235" y="163"/>
                    </a:lnTo>
                    <a:lnTo>
                      <a:pt x="230" y="164"/>
                    </a:lnTo>
                    <a:lnTo>
                      <a:pt x="219" y="167"/>
                    </a:lnTo>
                    <a:lnTo>
                      <a:pt x="219" y="167"/>
                    </a:lnTo>
                    <a:lnTo>
                      <a:pt x="0" y="156"/>
                    </a:lnTo>
                    <a:lnTo>
                      <a:pt x="0" y="156"/>
                    </a:lnTo>
                    <a:lnTo>
                      <a:pt x="0" y="0"/>
                    </a:lnTo>
                    <a:lnTo>
                      <a:pt x="0" y="0"/>
                    </a:lnTo>
                    <a:close/>
                  </a:path>
                </a:pathLst>
              </a:custGeom>
              <a:solidFill>
                <a:srgbClr val="9C9C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34">
                <a:extLst>
                  <a:ext uri="{FF2B5EF4-FFF2-40B4-BE49-F238E27FC236}">
                    <a16:creationId xmlns="" xmlns:a16="http://schemas.microsoft.com/office/drawing/2014/main" id="{BA5D05E8-64DA-4807-80B6-B4841954E605}"/>
                  </a:ext>
                </a:extLst>
              </p:cNvPr>
              <p:cNvSpPr/>
              <p:nvPr/>
            </p:nvSpPr>
            <p:spPr bwMode="auto">
              <a:xfrm>
                <a:off x="3135313" y="5083175"/>
                <a:ext cx="422275" cy="265113"/>
              </a:xfrm>
              <a:custGeom>
                <a:avLst/>
                <a:gdLst>
                  <a:gd name="T0" fmla="*/ 0 w 266"/>
                  <a:gd name="T1" fmla="*/ 0 h 167"/>
                  <a:gd name="T2" fmla="*/ 0 w 266"/>
                  <a:gd name="T3" fmla="*/ 0 h 167"/>
                  <a:gd name="T4" fmla="*/ 266 w 266"/>
                  <a:gd name="T5" fmla="*/ 0 h 167"/>
                  <a:gd name="T6" fmla="*/ 266 w 266"/>
                  <a:gd name="T7" fmla="*/ 0 h 167"/>
                  <a:gd name="T8" fmla="*/ 249 w 266"/>
                  <a:gd name="T9" fmla="*/ 140 h 167"/>
                  <a:gd name="T10" fmla="*/ 249 w 266"/>
                  <a:gd name="T11" fmla="*/ 140 h 167"/>
                  <a:gd name="T12" fmla="*/ 248 w 266"/>
                  <a:gd name="T13" fmla="*/ 145 h 167"/>
                  <a:gd name="T14" fmla="*/ 245 w 266"/>
                  <a:gd name="T15" fmla="*/ 151 h 167"/>
                  <a:gd name="T16" fmla="*/ 241 w 266"/>
                  <a:gd name="T17" fmla="*/ 155 h 167"/>
                  <a:gd name="T18" fmla="*/ 237 w 266"/>
                  <a:gd name="T19" fmla="*/ 159 h 167"/>
                  <a:gd name="T20" fmla="*/ 226 w 266"/>
                  <a:gd name="T21" fmla="*/ 164 h 167"/>
                  <a:gd name="T22" fmla="*/ 215 w 266"/>
                  <a:gd name="T23" fmla="*/ 167 h 167"/>
                  <a:gd name="T24" fmla="*/ 215 w 266"/>
                  <a:gd name="T25" fmla="*/ 167 h 167"/>
                  <a:gd name="T26" fmla="*/ 0 w 266"/>
                  <a:gd name="T27" fmla="*/ 155 h 167"/>
                  <a:gd name="T28" fmla="*/ 0 w 266"/>
                  <a:gd name="T29" fmla="*/ 155 h 167"/>
                  <a:gd name="T30" fmla="*/ 0 w 266"/>
                  <a:gd name="T31" fmla="*/ 0 h 167"/>
                  <a:gd name="T32" fmla="*/ 0 w 266"/>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167">
                    <a:moveTo>
                      <a:pt x="0" y="0"/>
                    </a:moveTo>
                    <a:lnTo>
                      <a:pt x="0" y="0"/>
                    </a:lnTo>
                    <a:lnTo>
                      <a:pt x="266" y="0"/>
                    </a:lnTo>
                    <a:lnTo>
                      <a:pt x="266" y="0"/>
                    </a:lnTo>
                    <a:lnTo>
                      <a:pt x="249" y="140"/>
                    </a:lnTo>
                    <a:lnTo>
                      <a:pt x="249" y="140"/>
                    </a:lnTo>
                    <a:lnTo>
                      <a:pt x="248" y="145"/>
                    </a:lnTo>
                    <a:lnTo>
                      <a:pt x="245" y="151"/>
                    </a:lnTo>
                    <a:lnTo>
                      <a:pt x="241" y="155"/>
                    </a:lnTo>
                    <a:lnTo>
                      <a:pt x="237" y="159"/>
                    </a:lnTo>
                    <a:lnTo>
                      <a:pt x="226" y="164"/>
                    </a:lnTo>
                    <a:lnTo>
                      <a:pt x="215" y="167"/>
                    </a:lnTo>
                    <a:lnTo>
                      <a:pt x="215" y="167"/>
                    </a:lnTo>
                    <a:lnTo>
                      <a:pt x="0" y="155"/>
                    </a:lnTo>
                    <a:lnTo>
                      <a:pt x="0" y="155"/>
                    </a:lnTo>
                    <a:lnTo>
                      <a:pt x="0" y="0"/>
                    </a:lnTo>
                    <a:lnTo>
                      <a:pt x="0" y="0"/>
                    </a:lnTo>
                    <a:close/>
                  </a:path>
                </a:pathLst>
              </a:custGeom>
              <a:solidFill>
                <a:srgbClr val="9C9C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35">
                <a:extLst>
                  <a:ext uri="{FF2B5EF4-FFF2-40B4-BE49-F238E27FC236}">
                    <a16:creationId xmlns="" xmlns:a16="http://schemas.microsoft.com/office/drawing/2014/main" id="{CC3E8A4D-7A60-4DCD-B8B2-D89B74FC4C9D}"/>
                  </a:ext>
                </a:extLst>
              </p:cNvPr>
              <p:cNvSpPr/>
              <p:nvPr/>
            </p:nvSpPr>
            <p:spPr bwMode="auto">
              <a:xfrm>
                <a:off x="3138488" y="5083175"/>
                <a:ext cx="419100" cy="265113"/>
              </a:xfrm>
              <a:custGeom>
                <a:avLst/>
                <a:gdLst>
                  <a:gd name="T0" fmla="*/ 2 w 264"/>
                  <a:gd name="T1" fmla="*/ 0 h 167"/>
                  <a:gd name="T2" fmla="*/ 2 w 264"/>
                  <a:gd name="T3" fmla="*/ 0 h 167"/>
                  <a:gd name="T4" fmla="*/ 264 w 264"/>
                  <a:gd name="T5" fmla="*/ 0 h 167"/>
                  <a:gd name="T6" fmla="*/ 264 w 264"/>
                  <a:gd name="T7" fmla="*/ 0 h 167"/>
                  <a:gd name="T8" fmla="*/ 247 w 264"/>
                  <a:gd name="T9" fmla="*/ 140 h 167"/>
                  <a:gd name="T10" fmla="*/ 247 w 264"/>
                  <a:gd name="T11" fmla="*/ 140 h 167"/>
                  <a:gd name="T12" fmla="*/ 246 w 264"/>
                  <a:gd name="T13" fmla="*/ 145 h 167"/>
                  <a:gd name="T14" fmla="*/ 243 w 264"/>
                  <a:gd name="T15" fmla="*/ 151 h 167"/>
                  <a:gd name="T16" fmla="*/ 239 w 264"/>
                  <a:gd name="T17" fmla="*/ 155 h 167"/>
                  <a:gd name="T18" fmla="*/ 235 w 264"/>
                  <a:gd name="T19" fmla="*/ 159 h 167"/>
                  <a:gd name="T20" fmla="*/ 224 w 264"/>
                  <a:gd name="T21" fmla="*/ 164 h 167"/>
                  <a:gd name="T22" fmla="*/ 213 w 264"/>
                  <a:gd name="T23" fmla="*/ 167 h 167"/>
                  <a:gd name="T24" fmla="*/ 213 w 264"/>
                  <a:gd name="T25" fmla="*/ 167 h 167"/>
                  <a:gd name="T26" fmla="*/ 0 w 264"/>
                  <a:gd name="T27" fmla="*/ 153 h 167"/>
                  <a:gd name="T28" fmla="*/ 0 w 264"/>
                  <a:gd name="T29" fmla="*/ 153 h 167"/>
                  <a:gd name="T30" fmla="*/ 2 w 264"/>
                  <a:gd name="T31" fmla="*/ 0 h 167"/>
                  <a:gd name="T32" fmla="*/ 2 w 264"/>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4" h="167">
                    <a:moveTo>
                      <a:pt x="2" y="0"/>
                    </a:moveTo>
                    <a:lnTo>
                      <a:pt x="2" y="0"/>
                    </a:lnTo>
                    <a:lnTo>
                      <a:pt x="264" y="0"/>
                    </a:lnTo>
                    <a:lnTo>
                      <a:pt x="264" y="0"/>
                    </a:lnTo>
                    <a:lnTo>
                      <a:pt x="247" y="140"/>
                    </a:lnTo>
                    <a:lnTo>
                      <a:pt x="247" y="140"/>
                    </a:lnTo>
                    <a:lnTo>
                      <a:pt x="246" y="145"/>
                    </a:lnTo>
                    <a:lnTo>
                      <a:pt x="243" y="151"/>
                    </a:lnTo>
                    <a:lnTo>
                      <a:pt x="239" y="155"/>
                    </a:lnTo>
                    <a:lnTo>
                      <a:pt x="235" y="159"/>
                    </a:lnTo>
                    <a:lnTo>
                      <a:pt x="224" y="164"/>
                    </a:lnTo>
                    <a:lnTo>
                      <a:pt x="213" y="167"/>
                    </a:lnTo>
                    <a:lnTo>
                      <a:pt x="213" y="167"/>
                    </a:lnTo>
                    <a:lnTo>
                      <a:pt x="0" y="153"/>
                    </a:lnTo>
                    <a:lnTo>
                      <a:pt x="0" y="153"/>
                    </a:lnTo>
                    <a:lnTo>
                      <a:pt x="2" y="0"/>
                    </a:lnTo>
                    <a:lnTo>
                      <a:pt x="2" y="0"/>
                    </a:lnTo>
                    <a:close/>
                  </a:path>
                </a:pathLst>
              </a:custGeom>
              <a:solidFill>
                <a:srgbClr val="9D9D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36">
                <a:extLst>
                  <a:ext uri="{FF2B5EF4-FFF2-40B4-BE49-F238E27FC236}">
                    <a16:creationId xmlns="" xmlns:a16="http://schemas.microsoft.com/office/drawing/2014/main" id="{211BA0CF-FE50-4379-8BF8-514C5A920BFE}"/>
                  </a:ext>
                </a:extLst>
              </p:cNvPr>
              <p:cNvSpPr/>
              <p:nvPr/>
            </p:nvSpPr>
            <p:spPr bwMode="auto">
              <a:xfrm>
                <a:off x="3144838" y="5083175"/>
                <a:ext cx="412750" cy="265113"/>
              </a:xfrm>
              <a:custGeom>
                <a:avLst/>
                <a:gdLst>
                  <a:gd name="T0" fmla="*/ 2 w 260"/>
                  <a:gd name="T1" fmla="*/ 0 h 167"/>
                  <a:gd name="T2" fmla="*/ 2 w 260"/>
                  <a:gd name="T3" fmla="*/ 0 h 167"/>
                  <a:gd name="T4" fmla="*/ 260 w 260"/>
                  <a:gd name="T5" fmla="*/ 0 h 167"/>
                  <a:gd name="T6" fmla="*/ 260 w 260"/>
                  <a:gd name="T7" fmla="*/ 0 h 167"/>
                  <a:gd name="T8" fmla="*/ 243 w 260"/>
                  <a:gd name="T9" fmla="*/ 140 h 167"/>
                  <a:gd name="T10" fmla="*/ 243 w 260"/>
                  <a:gd name="T11" fmla="*/ 140 h 167"/>
                  <a:gd name="T12" fmla="*/ 242 w 260"/>
                  <a:gd name="T13" fmla="*/ 145 h 167"/>
                  <a:gd name="T14" fmla="*/ 239 w 260"/>
                  <a:gd name="T15" fmla="*/ 151 h 167"/>
                  <a:gd name="T16" fmla="*/ 235 w 260"/>
                  <a:gd name="T17" fmla="*/ 155 h 167"/>
                  <a:gd name="T18" fmla="*/ 231 w 260"/>
                  <a:gd name="T19" fmla="*/ 159 h 167"/>
                  <a:gd name="T20" fmla="*/ 220 w 260"/>
                  <a:gd name="T21" fmla="*/ 164 h 167"/>
                  <a:gd name="T22" fmla="*/ 209 w 260"/>
                  <a:gd name="T23" fmla="*/ 167 h 167"/>
                  <a:gd name="T24" fmla="*/ 209 w 260"/>
                  <a:gd name="T25" fmla="*/ 167 h 167"/>
                  <a:gd name="T26" fmla="*/ 0 w 260"/>
                  <a:gd name="T27" fmla="*/ 152 h 167"/>
                  <a:gd name="T28" fmla="*/ 0 w 260"/>
                  <a:gd name="T29" fmla="*/ 152 h 167"/>
                  <a:gd name="T30" fmla="*/ 2 w 260"/>
                  <a:gd name="T31" fmla="*/ 0 h 167"/>
                  <a:gd name="T32" fmla="*/ 2 w 260"/>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 h="167">
                    <a:moveTo>
                      <a:pt x="2" y="0"/>
                    </a:moveTo>
                    <a:lnTo>
                      <a:pt x="2" y="0"/>
                    </a:lnTo>
                    <a:lnTo>
                      <a:pt x="260" y="0"/>
                    </a:lnTo>
                    <a:lnTo>
                      <a:pt x="260" y="0"/>
                    </a:lnTo>
                    <a:lnTo>
                      <a:pt x="243" y="140"/>
                    </a:lnTo>
                    <a:lnTo>
                      <a:pt x="243" y="140"/>
                    </a:lnTo>
                    <a:lnTo>
                      <a:pt x="242" y="145"/>
                    </a:lnTo>
                    <a:lnTo>
                      <a:pt x="239" y="151"/>
                    </a:lnTo>
                    <a:lnTo>
                      <a:pt x="235" y="155"/>
                    </a:lnTo>
                    <a:lnTo>
                      <a:pt x="231" y="159"/>
                    </a:lnTo>
                    <a:lnTo>
                      <a:pt x="220" y="164"/>
                    </a:lnTo>
                    <a:lnTo>
                      <a:pt x="209" y="167"/>
                    </a:lnTo>
                    <a:lnTo>
                      <a:pt x="209" y="167"/>
                    </a:lnTo>
                    <a:lnTo>
                      <a:pt x="0" y="152"/>
                    </a:lnTo>
                    <a:lnTo>
                      <a:pt x="0" y="152"/>
                    </a:lnTo>
                    <a:lnTo>
                      <a:pt x="2" y="0"/>
                    </a:lnTo>
                    <a:lnTo>
                      <a:pt x="2" y="0"/>
                    </a:lnTo>
                    <a:close/>
                  </a:path>
                </a:pathLst>
              </a:custGeom>
              <a:solidFill>
                <a:srgbClr val="9D9D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37">
                <a:extLst>
                  <a:ext uri="{FF2B5EF4-FFF2-40B4-BE49-F238E27FC236}">
                    <a16:creationId xmlns="" xmlns:a16="http://schemas.microsoft.com/office/drawing/2014/main" id="{F4727AA8-158E-48F3-84B7-90C13C1E017F}"/>
                  </a:ext>
                </a:extLst>
              </p:cNvPr>
              <p:cNvSpPr/>
              <p:nvPr/>
            </p:nvSpPr>
            <p:spPr bwMode="auto">
              <a:xfrm>
                <a:off x="3152776" y="5083175"/>
                <a:ext cx="404813" cy="265113"/>
              </a:xfrm>
              <a:custGeom>
                <a:avLst/>
                <a:gdLst>
                  <a:gd name="T0" fmla="*/ 1 w 255"/>
                  <a:gd name="T1" fmla="*/ 0 h 167"/>
                  <a:gd name="T2" fmla="*/ 1 w 255"/>
                  <a:gd name="T3" fmla="*/ 0 h 167"/>
                  <a:gd name="T4" fmla="*/ 255 w 255"/>
                  <a:gd name="T5" fmla="*/ 0 h 167"/>
                  <a:gd name="T6" fmla="*/ 255 w 255"/>
                  <a:gd name="T7" fmla="*/ 0 h 167"/>
                  <a:gd name="T8" fmla="*/ 238 w 255"/>
                  <a:gd name="T9" fmla="*/ 140 h 167"/>
                  <a:gd name="T10" fmla="*/ 238 w 255"/>
                  <a:gd name="T11" fmla="*/ 140 h 167"/>
                  <a:gd name="T12" fmla="*/ 237 w 255"/>
                  <a:gd name="T13" fmla="*/ 145 h 167"/>
                  <a:gd name="T14" fmla="*/ 234 w 255"/>
                  <a:gd name="T15" fmla="*/ 151 h 167"/>
                  <a:gd name="T16" fmla="*/ 230 w 255"/>
                  <a:gd name="T17" fmla="*/ 155 h 167"/>
                  <a:gd name="T18" fmla="*/ 226 w 255"/>
                  <a:gd name="T19" fmla="*/ 159 h 167"/>
                  <a:gd name="T20" fmla="*/ 215 w 255"/>
                  <a:gd name="T21" fmla="*/ 164 h 167"/>
                  <a:gd name="T22" fmla="*/ 205 w 255"/>
                  <a:gd name="T23" fmla="*/ 167 h 167"/>
                  <a:gd name="T24" fmla="*/ 205 w 255"/>
                  <a:gd name="T25" fmla="*/ 167 h 167"/>
                  <a:gd name="T26" fmla="*/ 0 w 255"/>
                  <a:gd name="T27" fmla="*/ 151 h 167"/>
                  <a:gd name="T28" fmla="*/ 0 w 255"/>
                  <a:gd name="T29" fmla="*/ 151 h 167"/>
                  <a:gd name="T30" fmla="*/ 1 w 255"/>
                  <a:gd name="T31" fmla="*/ 0 h 167"/>
                  <a:gd name="T32" fmla="*/ 1 w 255"/>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5" h="167">
                    <a:moveTo>
                      <a:pt x="1" y="0"/>
                    </a:moveTo>
                    <a:lnTo>
                      <a:pt x="1" y="0"/>
                    </a:lnTo>
                    <a:lnTo>
                      <a:pt x="255" y="0"/>
                    </a:lnTo>
                    <a:lnTo>
                      <a:pt x="255" y="0"/>
                    </a:lnTo>
                    <a:lnTo>
                      <a:pt x="238" y="140"/>
                    </a:lnTo>
                    <a:lnTo>
                      <a:pt x="238" y="140"/>
                    </a:lnTo>
                    <a:lnTo>
                      <a:pt x="237" y="145"/>
                    </a:lnTo>
                    <a:lnTo>
                      <a:pt x="234" y="151"/>
                    </a:lnTo>
                    <a:lnTo>
                      <a:pt x="230" y="155"/>
                    </a:lnTo>
                    <a:lnTo>
                      <a:pt x="226" y="159"/>
                    </a:lnTo>
                    <a:lnTo>
                      <a:pt x="215" y="164"/>
                    </a:lnTo>
                    <a:lnTo>
                      <a:pt x="205" y="167"/>
                    </a:lnTo>
                    <a:lnTo>
                      <a:pt x="205" y="167"/>
                    </a:lnTo>
                    <a:lnTo>
                      <a:pt x="0" y="151"/>
                    </a:lnTo>
                    <a:lnTo>
                      <a:pt x="0" y="151"/>
                    </a:lnTo>
                    <a:lnTo>
                      <a:pt x="1" y="0"/>
                    </a:lnTo>
                    <a:lnTo>
                      <a:pt x="1" y="0"/>
                    </a:lnTo>
                    <a:close/>
                  </a:path>
                </a:pathLst>
              </a:custGeom>
              <a:solidFill>
                <a:srgbClr val="9E9E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38">
                <a:extLst>
                  <a:ext uri="{FF2B5EF4-FFF2-40B4-BE49-F238E27FC236}">
                    <a16:creationId xmlns="" xmlns:a16="http://schemas.microsoft.com/office/drawing/2014/main" id="{37E64490-DD3D-42A8-8035-04835CAD77AB}"/>
                  </a:ext>
                </a:extLst>
              </p:cNvPr>
              <p:cNvSpPr/>
              <p:nvPr/>
            </p:nvSpPr>
            <p:spPr bwMode="auto">
              <a:xfrm>
                <a:off x="3159126" y="5083175"/>
                <a:ext cx="398463" cy="265113"/>
              </a:xfrm>
              <a:custGeom>
                <a:avLst/>
                <a:gdLst>
                  <a:gd name="T0" fmla="*/ 1 w 251"/>
                  <a:gd name="T1" fmla="*/ 0 h 167"/>
                  <a:gd name="T2" fmla="*/ 1 w 251"/>
                  <a:gd name="T3" fmla="*/ 0 h 167"/>
                  <a:gd name="T4" fmla="*/ 251 w 251"/>
                  <a:gd name="T5" fmla="*/ 0 h 167"/>
                  <a:gd name="T6" fmla="*/ 251 w 251"/>
                  <a:gd name="T7" fmla="*/ 0 h 167"/>
                  <a:gd name="T8" fmla="*/ 234 w 251"/>
                  <a:gd name="T9" fmla="*/ 140 h 167"/>
                  <a:gd name="T10" fmla="*/ 234 w 251"/>
                  <a:gd name="T11" fmla="*/ 140 h 167"/>
                  <a:gd name="T12" fmla="*/ 233 w 251"/>
                  <a:gd name="T13" fmla="*/ 145 h 167"/>
                  <a:gd name="T14" fmla="*/ 230 w 251"/>
                  <a:gd name="T15" fmla="*/ 151 h 167"/>
                  <a:gd name="T16" fmla="*/ 226 w 251"/>
                  <a:gd name="T17" fmla="*/ 155 h 167"/>
                  <a:gd name="T18" fmla="*/ 222 w 251"/>
                  <a:gd name="T19" fmla="*/ 159 h 167"/>
                  <a:gd name="T20" fmla="*/ 212 w 251"/>
                  <a:gd name="T21" fmla="*/ 164 h 167"/>
                  <a:gd name="T22" fmla="*/ 201 w 251"/>
                  <a:gd name="T23" fmla="*/ 167 h 167"/>
                  <a:gd name="T24" fmla="*/ 201 w 251"/>
                  <a:gd name="T25" fmla="*/ 167 h 167"/>
                  <a:gd name="T26" fmla="*/ 0 w 251"/>
                  <a:gd name="T27" fmla="*/ 149 h 167"/>
                  <a:gd name="T28" fmla="*/ 0 w 251"/>
                  <a:gd name="T29" fmla="*/ 149 h 167"/>
                  <a:gd name="T30" fmla="*/ 1 w 251"/>
                  <a:gd name="T31" fmla="*/ 0 h 167"/>
                  <a:gd name="T32" fmla="*/ 1 w 251"/>
                  <a:gd name="T3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167">
                    <a:moveTo>
                      <a:pt x="1" y="0"/>
                    </a:moveTo>
                    <a:lnTo>
                      <a:pt x="1" y="0"/>
                    </a:lnTo>
                    <a:lnTo>
                      <a:pt x="251" y="0"/>
                    </a:lnTo>
                    <a:lnTo>
                      <a:pt x="251" y="0"/>
                    </a:lnTo>
                    <a:lnTo>
                      <a:pt x="234" y="140"/>
                    </a:lnTo>
                    <a:lnTo>
                      <a:pt x="234" y="140"/>
                    </a:lnTo>
                    <a:lnTo>
                      <a:pt x="233" y="145"/>
                    </a:lnTo>
                    <a:lnTo>
                      <a:pt x="230" y="151"/>
                    </a:lnTo>
                    <a:lnTo>
                      <a:pt x="226" y="155"/>
                    </a:lnTo>
                    <a:lnTo>
                      <a:pt x="222" y="159"/>
                    </a:lnTo>
                    <a:lnTo>
                      <a:pt x="212" y="164"/>
                    </a:lnTo>
                    <a:lnTo>
                      <a:pt x="201" y="167"/>
                    </a:lnTo>
                    <a:lnTo>
                      <a:pt x="201" y="167"/>
                    </a:lnTo>
                    <a:lnTo>
                      <a:pt x="0" y="149"/>
                    </a:lnTo>
                    <a:lnTo>
                      <a:pt x="0" y="149"/>
                    </a:lnTo>
                    <a:lnTo>
                      <a:pt x="1" y="0"/>
                    </a:lnTo>
                    <a:lnTo>
                      <a:pt x="1" y="0"/>
                    </a:lnTo>
                    <a:close/>
                  </a:path>
                </a:pathLst>
              </a:custGeom>
              <a:solidFill>
                <a:srgbClr val="9F9F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39">
                <a:extLst>
                  <a:ext uri="{FF2B5EF4-FFF2-40B4-BE49-F238E27FC236}">
                    <a16:creationId xmlns="" xmlns:a16="http://schemas.microsoft.com/office/drawing/2014/main" id="{A535CE0C-3153-4F90-9BB4-E749E40CD01B}"/>
                  </a:ext>
                </a:extLst>
              </p:cNvPr>
              <p:cNvSpPr/>
              <p:nvPr/>
            </p:nvSpPr>
            <p:spPr bwMode="auto">
              <a:xfrm>
                <a:off x="3162301" y="5083175"/>
                <a:ext cx="395288" cy="263525"/>
              </a:xfrm>
              <a:custGeom>
                <a:avLst/>
                <a:gdLst>
                  <a:gd name="T0" fmla="*/ 2 w 249"/>
                  <a:gd name="T1" fmla="*/ 0 h 166"/>
                  <a:gd name="T2" fmla="*/ 2 w 249"/>
                  <a:gd name="T3" fmla="*/ 0 h 166"/>
                  <a:gd name="T4" fmla="*/ 249 w 249"/>
                  <a:gd name="T5" fmla="*/ 0 h 166"/>
                  <a:gd name="T6" fmla="*/ 249 w 249"/>
                  <a:gd name="T7" fmla="*/ 0 h 166"/>
                  <a:gd name="T8" fmla="*/ 232 w 249"/>
                  <a:gd name="T9" fmla="*/ 140 h 166"/>
                  <a:gd name="T10" fmla="*/ 232 w 249"/>
                  <a:gd name="T11" fmla="*/ 140 h 166"/>
                  <a:gd name="T12" fmla="*/ 231 w 249"/>
                  <a:gd name="T13" fmla="*/ 145 h 166"/>
                  <a:gd name="T14" fmla="*/ 228 w 249"/>
                  <a:gd name="T15" fmla="*/ 151 h 166"/>
                  <a:gd name="T16" fmla="*/ 225 w 249"/>
                  <a:gd name="T17" fmla="*/ 155 h 166"/>
                  <a:gd name="T18" fmla="*/ 220 w 249"/>
                  <a:gd name="T19" fmla="*/ 159 h 166"/>
                  <a:gd name="T20" fmla="*/ 210 w 249"/>
                  <a:gd name="T21" fmla="*/ 164 h 166"/>
                  <a:gd name="T22" fmla="*/ 199 w 249"/>
                  <a:gd name="T23" fmla="*/ 166 h 166"/>
                  <a:gd name="T24" fmla="*/ 199 w 249"/>
                  <a:gd name="T25" fmla="*/ 166 h 166"/>
                  <a:gd name="T26" fmla="*/ 0 w 249"/>
                  <a:gd name="T27" fmla="*/ 148 h 166"/>
                  <a:gd name="T28" fmla="*/ 0 w 249"/>
                  <a:gd name="T29" fmla="*/ 148 h 166"/>
                  <a:gd name="T30" fmla="*/ 2 w 249"/>
                  <a:gd name="T31" fmla="*/ 0 h 166"/>
                  <a:gd name="T32" fmla="*/ 2 w 249"/>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9" h="166">
                    <a:moveTo>
                      <a:pt x="2" y="0"/>
                    </a:moveTo>
                    <a:lnTo>
                      <a:pt x="2" y="0"/>
                    </a:lnTo>
                    <a:lnTo>
                      <a:pt x="249" y="0"/>
                    </a:lnTo>
                    <a:lnTo>
                      <a:pt x="249" y="0"/>
                    </a:lnTo>
                    <a:lnTo>
                      <a:pt x="232" y="140"/>
                    </a:lnTo>
                    <a:lnTo>
                      <a:pt x="232" y="140"/>
                    </a:lnTo>
                    <a:lnTo>
                      <a:pt x="231" y="145"/>
                    </a:lnTo>
                    <a:lnTo>
                      <a:pt x="228" y="151"/>
                    </a:lnTo>
                    <a:lnTo>
                      <a:pt x="225" y="155"/>
                    </a:lnTo>
                    <a:lnTo>
                      <a:pt x="220" y="159"/>
                    </a:lnTo>
                    <a:lnTo>
                      <a:pt x="210" y="164"/>
                    </a:lnTo>
                    <a:lnTo>
                      <a:pt x="199" y="166"/>
                    </a:lnTo>
                    <a:lnTo>
                      <a:pt x="199" y="166"/>
                    </a:lnTo>
                    <a:lnTo>
                      <a:pt x="0" y="148"/>
                    </a:lnTo>
                    <a:lnTo>
                      <a:pt x="0" y="148"/>
                    </a:lnTo>
                    <a:lnTo>
                      <a:pt x="2" y="0"/>
                    </a:lnTo>
                    <a:lnTo>
                      <a:pt x="2" y="0"/>
                    </a:lnTo>
                    <a:close/>
                  </a:path>
                </a:pathLst>
              </a:custGeom>
              <a:solidFill>
                <a:srgbClr val="9F9F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0">
                <a:extLst>
                  <a:ext uri="{FF2B5EF4-FFF2-40B4-BE49-F238E27FC236}">
                    <a16:creationId xmlns="" xmlns:a16="http://schemas.microsoft.com/office/drawing/2014/main" id="{0F682DF1-137A-4D64-8F78-C710041DAF1C}"/>
                  </a:ext>
                </a:extLst>
              </p:cNvPr>
              <p:cNvSpPr/>
              <p:nvPr/>
            </p:nvSpPr>
            <p:spPr bwMode="auto">
              <a:xfrm>
                <a:off x="3168651" y="5083175"/>
                <a:ext cx="388938" cy="263525"/>
              </a:xfrm>
              <a:custGeom>
                <a:avLst/>
                <a:gdLst>
                  <a:gd name="T0" fmla="*/ 2 w 245"/>
                  <a:gd name="T1" fmla="*/ 0 h 166"/>
                  <a:gd name="T2" fmla="*/ 2 w 245"/>
                  <a:gd name="T3" fmla="*/ 0 h 166"/>
                  <a:gd name="T4" fmla="*/ 245 w 245"/>
                  <a:gd name="T5" fmla="*/ 0 h 166"/>
                  <a:gd name="T6" fmla="*/ 245 w 245"/>
                  <a:gd name="T7" fmla="*/ 0 h 166"/>
                  <a:gd name="T8" fmla="*/ 228 w 245"/>
                  <a:gd name="T9" fmla="*/ 140 h 166"/>
                  <a:gd name="T10" fmla="*/ 228 w 245"/>
                  <a:gd name="T11" fmla="*/ 140 h 166"/>
                  <a:gd name="T12" fmla="*/ 227 w 245"/>
                  <a:gd name="T13" fmla="*/ 145 h 166"/>
                  <a:gd name="T14" fmla="*/ 224 w 245"/>
                  <a:gd name="T15" fmla="*/ 151 h 166"/>
                  <a:gd name="T16" fmla="*/ 221 w 245"/>
                  <a:gd name="T17" fmla="*/ 155 h 166"/>
                  <a:gd name="T18" fmla="*/ 216 w 245"/>
                  <a:gd name="T19" fmla="*/ 159 h 166"/>
                  <a:gd name="T20" fmla="*/ 206 w 245"/>
                  <a:gd name="T21" fmla="*/ 163 h 166"/>
                  <a:gd name="T22" fmla="*/ 195 w 245"/>
                  <a:gd name="T23" fmla="*/ 166 h 166"/>
                  <a:gd name="T24" fmla="*/ 195 w 245"/>
                  <a:gd name="T25" fmla="*/ 166 h 166"/>
                  <a:gd name="T26" fmla="*/ 0 w 245"/>
                  <a:gd name="T27" fmla="*/ 148 h 166"/>
                  <a:gd name="T28" fmla="*/ 0 w 245"/>
                  <a:gd name="T29" fmla="*/ 148 h 166"/>
                  <a:gd name="T30" fmla="*/ 2 w 245"/>
                  <a:gd name="T31" fmla="*/ 0 h 166"/>
                  <a:gd name="T32" fmla="*/ 2 w 245"/>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166">
                    <a:moveTo>
                      <a:pt x="2" y="0"/>
                    </a:moveTo>
                    <a:lnTo>
                      <a:pt x="2" y="0"/>
                    </a:lnTo>
                    <a:lnTo>
                      <a:pt x="245" y="0"/>
                    </a:lnTo>
                    <a:lnTo>
                      <a:pt x="245" y="0"/>
                    </a:lnTo>
                    <a:lnTo>
                      <a:pt x="228" y="140"/>
                    </a:lnTo>
                    <a:lnTo>
                      <a:pt x="228" y="140"/>
                    </a:lnTo>
                    <a:lnTo>
                      <a:pt x="227" y="145"/>
                    </a:lnTo>
                    <a:lnTo>
                      <a:pt x="224" y="151"/>
                    </a:lnTo>
                    <a:lnTo>
                      <a:pt x="221" y="155"/>
                    </a:lnTo>
                    <a:lnTo>
                      <a:pt x="216" y="159"/>
                    </a:lnTo>
                    <a:lnTo>
                      <a:pt x="206" y="163"/>
                    </a:lnTo>
                    <a:lnTo>
                      <a:pt x="195" y="166"/>
                    </a:lnTo>
                    <a:lnTo>
                      <a:pt x="195" y="166"/>
                    </a:lnTo>
                    <a:lnTo>
                      <a:pt x="0" y="148"/>
                    </a:lnTo>
                    <a:lnTo>
                      <a:pt x="0" y="148"/>
                    </a:lnTo>
                    <a:lnTo>
                      <a:pt x="2" y="0"/>
                    </a:lnTo>
                    <a:lnTo>
                      <a:pt x="2" y="0"/>
                    </a:lnTo>
                    <a:close/>
                  </a:path>
                </a:pathLst>
              </a:custGeom>
              <a:solidFill>
                <a:srgbClr val="A0A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1">
                <a:extLst>
                  <a:ext uri="{FF2B5EF4-FFF2-40B4-BE49-F238E27FC236}">
                    <a16:creationId xmlns="" xmlns:a16="http://schemas.microsoft.com/office/drawing/2014/main" id="{AB394854-E917-4ABF-9784-8BB57071CCD7}"/>
                  </a:ext>
                </a:extLst>
              </p:cNvPr>
              <p:cNvSpPr/>
              <p:nvPr/>
            </p:nvSpPr>
            <p:spPr bwMode="auto">
              <a:xfrm>
                <a:off x="3175001" y="5083175"/>
                <a:ext cx="382588" cy="263525"/>
              </a:xfrm>
              <a:custGeom>
                <a:avLst/>
                <a:gdLst>
                  <a:gd name="T0" fmla="*/ 2 w 241"/>
                  <a:gd name="T1" fmla="*/ 0 h 166"/>
                  <a:gd name="T2" fmla="*/ 2 w 241"/>
                  <a:gd name="T3" fmla="*/ 0 h 166"/>
                  <a:gd name="T4" fmla="*/ 241 w 241"/>
                  <a:gd name="T5" fmla="*/ 0 h 166"/>
                  <a:gd name="T6" fmla="*/ 241 w 241"/>
                  <a:gd name="T7" fmla="*/ 0 h 166"/>
                  <a:gd name="T8" fmla="*/ 224 w 241"/>
                  <a:gd name="T9" fmla="*/ 140 h 166"/>
                  <a:gd name="T10" fmla="*/ 224 w 241"/>
                  <a:gd name="T11" fmla="*/ 140 h 166"/>
                  <a:gd name="T12" fmla="*/ 223 w 241"/>
                  <a:gd name="T13" fmla="*/ 145 h 166"/>
                  <a:gd name="T14" fmla="*/ 220 w 241"/>
                  <a:gd name="T15" fmla="*/ 151 h 166"/>
                  <a:gd name="T16" fmla="*/ 217 w 241"/>
                  <a:gd name="T17" fmla="*/ 155 h 166"/>
                  <a:gd name="T18" fmla="*/ 212 w 241"/>
                  <a:gd name="T19" fmla="*/ 157 h 166"/>
                  <a:gd name="T20" fmla="*/ 202 w 241"/>
                  <a:gd name="T21" fmla="*/ 163 h 166"/>
                  <a:gd name="T22" fmla="*/ 193 w 241"/>
                  <a:gd name="T23" fmla="*/ 166 h 166"/>
                  <a:gd name="T24" fmla="*/ 193 w 241"/>
                  <a:gd name="T25" fmla="*/ 166 h 166"/>
                  <a:gd name="T26" fmla="*/ 0 w 241"/>
                  <a:gd name="T27" fmla="*/ 147 h 166"/>
                  <a:gd name="T28" fmla="*/ 0 w 241"/>
                  <a:gd name="T29" fmla="*/ 147 h 166"/>
                  <a:gd name="T30" fmla="*/ 2 w 241"/>
                  <a:gd name="T31" fmla="*/ 0 h 166"/>
                  <a:gd name="T32" fmla="*/ 2 w 241"/>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 h="166">
                    <a:moveTo>
                      <a:pt x="2" y="0"/>
                    </a:moveTo>
                    <a:lnTo>
                      <a:pt x="2" y="0"/>
                    </a:lnTo>
                    <a:lnTo>
                      <a:pt x="241" y="0"/>
                    </a:lnTo>
                    <a:lnTo>
                      <a:pt x="241" y="0"/>
                    </a:lnTo>
                    <a:lnTo>
                      <a:pt x="224" y="140"/>
                    </a:lnTo>
                    <a:lnTo>
                      <a:pt x="224" y="140"/>
                    </a:lnTo>
                    <a:lnTo>
                      <a:pt x="223" y="145"/>
                    </a:lnTo>
                    <a:lnTo>
                      <a:pt x="220" y="151"/>
                    </a:lnTo>
                    <a:lnTo>
                      <a:pt x="217" y="155"/>
                    </a:lnTo>
                    <a:lnTo>
                      <a:pt x="212" y="157"/>
                    </a:lnTo>
                    <a:lnTo>
                      <a:pt x="202" y="163"/>
                    </a:lnTo>
                    <a:lnTo>
                      <a:pt x="193" y="166"/>
                    </a:lnTo>
                    <a:lnTo>
                      <a:pt x="193" y="166"/>
                    </a:lnTo>
                    <a:lnTo>
                      <a:pt x="0" y="147"/>
                    </a:lnTo>
                    <a:lnTo>
                      <a:pt x="0" y="147"/>
                    </a:lnTo>
                    <a:lnTo>
                      <a:pt x="2" y="0"/>
                    </a:lnTo>
                    <a:lnTo>
                      <a:pt x="2" y="0"/>
                    </a:lnTo>
                    <a:close/>
                  </a:path>
                </a:pathLst>
              </a:custGeom>
              <a:solidFill>
                <a:srgbClr val="A1A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2">
                <a:extLst>
                  <a:ext uri="{FF2B5EF4-FFF2-40B4-BE49-F238E27FC236}">
                    <a16:creationId xmlns="" xmlns:a16="http://schemas.microsoft.com/office/drawing/2014/main" id="{059058C8-B05C-46B2-9C5C-D0B1FB52EB8D}"/>
                  </a:ext>
                </a:extLst>
              </p:cNvPr>
              <p:cNvSpPr/>
              <p:nvPr/>
            </p:nvSpPr>
            <p:spPr bwMode="auto">
              <a:xfrm>
                <a:off x="3182938" y="5083175"/>
                <a:ext cx="374650" cy="263525"/>
              </a:xfrm>
              <a:custGeom>
                <a:avLst/>
                <a:gdLst>
                  <a:gd name="T0" fmla="*/ 1 w 236"/>
                  <a:gd name="T1" fmla="*/ 0 h 166"/>
                  <a:gd name="T2" fmla="*/ 1 w 236"/>
                  <a:gd name="T3" fmla="*/ 0 h 166"/>
                  <a:gd name="T4" fmla="*/ 236 w 236"/>
                  <a:gd name="T5" fmla="*/ 0 h 166"/>
                  <a:gd name="T6" fmla="*/ 236 w 236"/>
                  <a:gd name="T7" fmla="*/ 0 h 166"/>
                  <a:gd name="T8" fmla="*/ 219 w 236"/>
                  <a:gd name="T9" fmla="*/ 140 h 166"/>
                  <a:gd name="T10" fmla="*/ 219 w 236"/>
                  <a:gd name="T11" fmla="*/ 140 h 166"/>
                  <a:gd name="T12" fmla="*/ 218 w 236"/>
                  <a:gd name="T13" fmla="*/ 145 h 166"/>
                  <a:gd name="T14" fmla="*/ 215 w 236"/>
                  <a:gd name="T15" fmla="*/ 151 h 166"/>
                  <a:gd name="T16" fmla="*/ 212 w 236"/>
                  <a:gd name="T17" fmla="*/ 155 h 166"/>
                  <a:gd name="T18" fmla="*/ 208 w 236"/>
                  <a:gd name="T19" fmla="*/ 157 h 166"/>
                  <a:gd name="T20" fmla="*/ 197 w 236"/>
                  <a:gd name="T21" fmla="*/ 163 h 166"/>
                  <a:gd name="T22" fmla="*/ 188 w 236"/>
                  <a:gd name="T23" fmla="*/ 166 h 166"/>
                  <a:gd name="T24" fmla="*/ 188 w 236"/>
                  <a:gd name="T25" fmla="*/ 166 h 166"/>
                  <a:gd name="T26" fmla="*/ 0 w 236"/>
                  <a:gd name="T27" fmla="*/ 145 h 166"/>
                  <a:gd name="T28" fmla="*/ 0 w 236"/>
                  <a:gd name="T29" fmla="*/ 145 h 166"/>
                  <a:gd name="T30" fmla="*/ 1 w 236"/>
                  <a:gd name="T31" fmla="*/ 0 h 166"/>
                  <a:gd name="T32" fmla="*/ 1 w 236"/>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66">
                    <a:moveTo>
                      <a:pt x="1" y="0"/>
                    </a:moveTo>
                    <a:lnTo>
                      <a:pt x="1" y="0"/>
                    </a:lnTo>
                    <a:lnTo>
                      <a:pt x="236" y="0"/>
                    </a:lnTo>
                    <a:lnTo>
                      <a:pt x="236" y="0"/>
                    </a:lnTo>
                    <a:lnTo>
                      <a:pt x="219" y="140"/>
                    </a:lnTo>
                    <a:lnTo>
                      <a:pt x="219" y="140"/>
                    </a:lnTo>
                    <a:lnTo>
                      <a:pt x="218" y="145"/>
                    </a:lnTo>
                    <a:lnTo>
                      <a:pt x="215" y="151"/>
                    </a:lnTo>
                    <a:lnTo>
                      <a:pt x="212" y="155"/>
                    </a:lnTo>
                    <a:lnTo>
                      <a:pt x="208" y="157"/>
                    </a:lnTo>
                    <a:lnTo>
                      <a:pt x="197" y="163"/>
                    </a:lnTo>
                    <a:lnTo>
                      <a:pt x="188" y="166"/>
                    </a:lnTo>
                    <a:lnTo>
                      <a:pt x="188" y="166"/>
                    </a:lnTo>
                    <a:lnTo>
                      <a:pt x="0" y="145"/>
                    </a:lnTo>
                    <a:lnTo>
                      <a:pt x="0" y="145"/>
                    </a:lnTo>
                    <a:lnTo>
                      <a:pt x="1" y="0"/>
                    </a:lnTo>
                    <a:lnTo>
                      <a:pt x="1" y="0"/>
                    </a:lnTo>
                    <a:close/>
                  </a:path>
                </a:pathLst>
              </a:custGeom>
              <a:solidFill>
                <a:srgbClr val="A1A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3">
                <a:extLst>
                  <a:ext uri="{FF2B5EF4-FFF2-40B4-BE49-F238E27FC236}">
                    <a16:creationId xmlns="" xmlns:a16="http://schemas.microsoft.com/office/drawing/2014/main" id="{8F656B5D-CF7E-4C1E-871B-7DD32A9EC9FA}"/>
                  </a:ext>
                </a:extLst>
              </p:cNvPr>
              <p:cNvSpPr/>
              <p:nvPr/>
            </p:nvSpPr>
            <p:spPr bwMode="auto">
              <a:xfrm>
                <a:off x="3189288" y="5083175"/>
                <a:ext cx="368300" cy="263525"/>
              </a:xfrm>
              <a:custGeom>
                <a:avLst/>
                <a:gdLst>
                  <a:gd name="T0" fmla="*/ 1 w 232"/>
                  <a:gd name="T1" fmla="*/ 0 h 166"/>
                  <a:gd name="T2" fmla="*/ 1 w 232"/>
                  <a:gd name="T3" fmla="*/ 0 h 166"/>
                  <a:gd name="T4" fmla="*/ 232 w 232"/>
                  <a:gd name="T5" fmla="*/ 0 h 166"/>
                  <a:gd name="T6" fmla="*/ 232 w 232"/>
                  <a:gd name="T7" fmla="*/ 0 h 166"/>
                  <a:gd name="T8" fmla="*/ 215 w 232"/>
                  <a:gd name="T9" fmla="*/ 140 h 166"/>
                  <a:gd name="T10" fmla="*/ 215 w 232"/>
                  <a:gd name="T11" fmla="*/ 140 h 166"/>
                  <a:gd name="T12" fmla="*/ 214 w 232"/>
                  <a:gd name="T13" fmla="*/ 145 h 166"/>
                  <a:gd name="T14" fmla="*/ 211 w 232"/>
                  <a:gd name="T15" fmla="*/ 151 h 166"/>
                  <a:gd name="T16" fmla="*/ 208 w 232"/>
                  <a:gd name="T17" fmla="*/ 155 h 166"/>
                  <a:gd name="T18" fmla="*/ 204 w 232"/>
                  <a:gd name="T19" fmla="*/ 157 h 166"/>
                  <a:gd name="T20" fmla="*/ 195 w 232"/>
                  <a:gd name="T21" fmla="*/ 163 h 166"/>
                  <a:gd name="T22" fmla="*/ 184 w 232"/>
                  <a:gd name="T23" fmla="*/ 166 h 166"/>
                  <a:gd name="T24" fmla="*/ 184 w 232"/>
                  <a:gd name="T25" fmla="*/ 166 h 166"/>
                  <a:gd name="T26" fmla="*/ 0 w 232"/>
                  <a:gd name="T27" fmla="*/ 144 h 166"/>
                  <a:gd name="T28" fmla="*/ 0 w 232"/>
                  <a:gd name="T29" fmla="*/ 144 h 166"/>
                  <a:gd name="T30" fmla="*/ 1 w 232"/>
                  <a:gd name="T31" fmla="*/ 0 h 166"/>
                  <a:gd name="T32" fmla="*/ 1 w 232"/>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166">
                    <a:moveTo>
                      <a:pt x="1" y="0"/>
                    </a:moveTo>
                    <a:lnTo>
                      <a:pt x="1" y="0"/>
                    </a:lnTo>
                    <a:lnTo>
                      <a:pt x="232" y="0"/>
                    </a:lnTo>
                    <a:lnTo>
                      <a:pt x="232" y="0"/>
                    </a:lnTo>
                    <a:lnTo>
                      <a:pt x="215" y="140"/>
                    </a:lnTo>
                    <a:lnTo>
                      <a:pt x="215" y="140"/>
                    </a:lnTo>
                    <a:lnTo>
                      <a:pt x="214" y="145"/>
                    </a:lnTo>
                    <a:lnTo>
                      <a:pt x="211" y="151"/>
                    </a:lnTo>
                    <a:lnTo>
                      <a:pt x="208" y="155"/>
                    </a:lnTo>
                    <a:lnTo>
                      <a:pt x="204" y="157"/>
                    </a:lnTo>
                    <a:lnTo>
                      <a:pt x="195" y="163"/>
                    </a:lnTo>
                    <a:lnTo>
                      <a:pt x="184" y="166"/>
                    </a:lnTo>
                    <a:lnTo>
                      <a:pt x="184" y="166"/>
                    </a:lnTo>
                    <a:lnTo>
                      <a:pt x="0" y="144"/>
                    </a:lnTo>
                    <a:lnTo>
                      <a:pt x="0" y="144"/>
                    </a:lnTo>
                    <a:lnTo>
                      <a:pt x="1" y="0"/>
                    </a:lnTo>
                    <a:lnTo>
                      <a:pt x="1" y="0"/>
                    </a:lnTo>
                    <a:close/>
                  </a:path>
                </a:pathLst>
              </a:custGeom>
              <a:solidFill>
                <a:srgbClr val="A2A2A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4">
                <a:extLst>
                  <a:ext uri="{FF2B5EF4-FFF2-40B4-BE49-F238E27FC236}">
                    <a16:creationId xmlns="" xmlns:a16="http://schemas.microsoft.com/office/drawing/2014/main" id="{15389998-143D-498C-B4A6-A7B15DFA0AFB}"/>
                  </a:ext>
                </a:extLst>
              </p:cNvPr>
              <p:cNvSpPr/>
              <p:nvPr/>
            </p:nvSpPr>
            <p:spPr bwMode="auto">
              <a:xfrm>
                <a:off x="3192463" y="5083175"/>
                <a:ext cx="365125" cy="263525"/>
              </a:xfrm>
              <a:custGeom>
                <a:avLst/>
                <a:gdLst>
                  <a:gd name="T0" fmla="*/ 3 w 230"/>
                  <a:gd name="T1" fmla="*/ 0 h 166"/>
                  <a:gd name="T2" fmla="*/ 3 w 230"/>
                  <a:gd name="T3" fmla="*/ 0 h 166"/>
                  <a:gd name="T4" fmla="*/ 230 w 230"/>
                  <a:gd name="T5" fmla="*/ 0 h 166"/>
                  <a:gd name="T6" fmla="*/ 230 w 230"/>
                  <a:gd name="T7" fmla="*/ 0 h 166"/>
                  <a:gd name="T8" fmla="*/ 213 w 230"/>
                  <a:gd name="T9" fmla="*/ 140 h 166"/>
                  <a:gd name="T10" fmla="*/ 213 w 230"/>
                  <a:gd name="T11" fmla="*/ 140 h 166"/>
                  <a:gd name="T12" fmla="*/ 212 w 230"/>
                  <a:gd name="T13" fmla="*/ 145 h 166"/>
                  <a:gd name="T14" fmla="*/ 209 w 230"/>
                  <a:gd name="T15" fmla="*/ 149 h 166"/>
                  <a:gd name="T16" fmla="*/ 206 w 230"/>
                  <a:gd name="T17" fmla="*/ 153 h 166"/>
                  <a:gd name="T18" fmla="*/ 202 w 230"/>
                  <a:gd name="T19" fmla="*/ 157 h 166"/>
                  <a:gd name="T20" fmla="*/ 193 w 230"/>
                  <a:gd name="T21" fmla="*/ 163 h 166"/>
                  <a:gd name="T22" fmla="*/ 183 w 230"/>
                  <a:gd name="T23" fmla="*/ 166 h 166"/>
                  <a:gd name="T24" fmla="*/ 183 w 230"/>
                  <a:gd name="T25" fmla="*/ 166 h 166"/>
                  <a:gd name="T26" fmla="*/ 0 w 230"/>
                  <a:gd name="T27" fmla="*/ 143 h 166"/>
                  <a:gd name="T28" fmla="*/ 0 w 230"/>
                  <a:gd name="T29" fmla="*/ 143 h 166"/>
                  <a:gd name="T30" fmla="*/ 3 w 230"/>
                  <a:gd name="T31" fmla="*/ 0 h 166"/>
                  <a:gd name="T32" fmla="*/ 3 w 230"/>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166">
                    <a:moveTo>
                      <a:pt x="3" y="0"/>
                    </a:moveTo>
                    <a:lnTo>
                      <a:pt x="3" y="0"/>
                    </a:lnTo>
                    <a:lnTo>
                      <a:pt x="230" y="0"/>
                    </a:lnTo>
                    <a:lnTo>
                      <a:pt x="230" y="0"/>
                    </a:lnTo>
                    <a:lnTo>
                      <a:pt x="213" y="140"/>
                    </a:lnTo>
                    <a:lnTo>
                      <a:pt x="213" y="140"/>
                    </a:lnTo>
                    <a:lnTo>
                      <a:pt x="212" y="145"/>
                    </a:lnTo>
                    <a:lnTo>
                      <a:pt x="209" y="149"/>
                    </a:lnTo>
                    <a:lnTo>
                      <a:pt x="206" y="153"/>
                    </a:lnTo>
                    <a:lnTo>
                      <a:pt x="202" y="157"/>
                    </a:lnTo>
                    <a:lnTo>
                      <a:pt x="193" y="163"/>
                    </a:lnTo>
                    <a:lnTo>
                      <a:pt x="183" y="166"/>
                    </a:lnTo>
                    <a:lnTo>
                      <a:pt x="183" y="166"/>
                    </a:lnTo>
                    <a:lnTo>
                      <a:pt x="0" y="143"/>
                    </a:lnTo>
                    <a:lnTo>
                      <a:pt x="0" y="143"/>
                    </a:lnTo>
                    <a:lnTo>
                      <a:pt x="3" y="0"/>
                    </a:lnTo>
                    <a:lnTo>
                      <a:pt x="3" y="0"/>
                    </a:lnTo>
                    <a:close/>
                  </a:path>
                </a:pathLst>
              </a:custGeom>
              <a:solidFill>
                <a:srgbClr val="A2A2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5">
                <a:extLst>
                  <a:ext uri="{FF2B5EF4-FFF2-40B4-BE49-F238E27FC236}">
                    <a16:creationId xmlns="" xmlns:a16="http://schemas.microsoft.com/office/drawing/2014/main" id="{ADF09442-2841-4133-AFB3-9163483EB466}"/>
                  </a:ext>
                </a:extLst>
              </p:cNvPr>
              <p:cNvSpPr/>
              <p:nvPr/>
            </p:nvSpPr>
            <p:spPr bwMode="auto">
              <a:xfrm>
                <a:off x="3198813" y="5083175"/>
                <a:ext cx="358775" cy="263525"/>
              </a:xfrm>
              <a:custGeom>
                <a:avLst/>
                <a:gdLst>
                  <a:gd name="T0" fmla="*/ 3 w 226"/>
                  <a:gd name="T1" fmla="*/ 0 h 166"/>
                  <a:gd name="T2" fmla="*/ 3 w 226"/>
                  <a:gd name="T3" fmla="*/ 0 h 166"/>
                  <a:gd name="T4" fmla="*/ 226 w 226"/>
                  <a:gd name="T5" fmla="*/ 0 h 166"/>
                  <a:gd name="T6" fmla="*/ 226 w 226"/>
                  <a:gd name="T7" fmla="*/ 0 h 166"/>
                  <a:gd name="T8" fmla="*/ 209 w 226"/>
                  <a:gd name="T9" fmla="*/ 140 h 166"/>
                  <a:gd name="T10" fmla="*/ 209 w 226"/>
                  <a:gd name="T11" fmla="*/ 140 h 166"/>
                  <a:gd name="T12" fmla="*/ 208 w 226"/>
                  <a:gd name="T13" fmla="*/ 145 h 166"/>
                  <a:gd name="T14" fmla="*/ 205 w 226"/>
                  <a:gd name="T15" fmla="*/ 149 h 166"/>
                  <a:gd name="T16" fmla="*/ 202 w 226"/>
                  <a:gd name="T17" fmla="*/ 153 h 166"/>
                  <a:gd name="T18" fmla="*/ 198 w 226"/>
                  <a:gd name="T19" fmla="*/ 157 h 166"/>
                  <a:gd name="T20" fmla="*/ 189 w 226"/>
                  <a:gd name="T21" fmla="*/ 163 h 166"/>
                  <a:gd name="T22" fmla="*/ 179 w 226"/>
                  <a:gd name="T23" fmla="*/ 166 h 166"/>
                  <a:gd name="T24" fmla="*/ 179 w 226"/>
                  <a:gd name="T25" fmla="*/ 166 h 166"/>
                  <a:gd name="T26" fmla="*/ 0 w 226"/>
                  <a:gd name="T27" fmla="*/ 141 h 166"/>
                  <a:gd name="T28" fmla="*/ 0 w 226"/>
                  <a:gd name="T29" fmla="*/ 141 h 166"/>
                  <a:gd name="T30" fmla="*/ 3 w 226"/>
                  <a:gd name="T31" fmla="*/ 0 h 166"/>
                  <a:gd name="T32" fmla="*/ 3 w 226"/>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6" h="166">
                    <a:moveTo>
                      <a:pt x="3" y="0"/>
                    </a:moveTo>
                    <a:lnTo>
                      <a:pt x="3" y="0"/>
                    </a:lnTo>
                    <a:lnTo>
                      <a:pt x="226" y="0"/>
                    </a:lnTo>
                    <a:lnTo>
                      <a:pt x="226" y="0"/>
                    </a:lnTo>
                    <a:lnTo>
                      <a:pt x="209" y="140"/>
                    </a:lnTo>
                    <a:lnTo>
                      <a:pt x="209" y="140"/>
                    </a:lnTo>
                    <a:lnTo>
                      <a:pt x="208" y="145"/>
                    </a:lnTo>
                    <a:lnTo>
                      <a:pt x="205" y="149"/>
                    </a:lnTo>
                    <a:lnTo>
                      <a:pt x="202" y="153"/>
                    </a:lnTo>
                    <a:lnTo>
                      <a:pt x="198" y="157"/>
                    </a:lnTo>
                    <a:lnTo>
                      <a:pt x="189" y="163"/>
                    </a:lnTo>
                    <a:lnTo>
                      <a:pt x="179" y="166"/>
                    </a:lnTo>
                    <a:lnTo>
                      <a:pt x="179" y="166"/>
                    </a:lnTo>
                    <a:lnTo>
                      <a:pt x="0" y="141"/>
                    </a:lnTo>
                    <a:lnTo>
                      <a:pt x="0" y="141"/>
                    </a:lnTo>
                    <a:lnTo>
                      <a:pt x="3" y="0"/>
                    </a:lnTo>
                    <a:lnTo>
                      <a:pt x="3" y="0"/>
                    </a:lnTo>
                    <a:close/>
                  </a:path>
                </a:pathLst>
              </a:custGeom>
              <a:solidFill>
                <a:srgbClr val="A3A3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6">
                <a:extLst>
                  <a:ext uri="{FF2B5EF4-FFF2-40B4-BE49-F238E27FC236}">
                    <a16:creationId xmlns="" xmlns:a16="http://schemas.microsoft.com/office/drawing/2014/main" id="{F609E9A2-E5AC-4E19-9D3C-232980DEF378}"/>
                  </a:ext>
                </a:extLst>
              </p:cNvPr>
              <p:cNvSpPr/>
              <p:nvPr/>
            </p:nvSpPr>
            <p:spPr bwMode="auto">
              <a:xfrm>
                <a:off x="3205163" y="5083175"/>
                <a:ext cx="352425" cy="263525"/>
              </a:xfrm>
              <a:custGeom>
                <a:avLst/>
                <a:gdLst>
                  <a:gd name="T0" fmla="*/ 2 w 222"/>
                  <a:gd name="T1" fmla="*/ 0 h 166"/>
                  <a:gd name="T2" fmla="*/ 2 w 222"/>
                  <a:gd name="T3" fmla="*/ 0 h 166"/>
                  <a:gd name="T4" fmla="*/ 222 w 222"/>
                  <a:gd name="T5" fmla="*/ 0 h 166"/>
                  <a:gd name="T6" fmla="*/ 222 w 222"/>
                  <a:gd name="T7" fmla="*/ 0 h 166"/>
                  <a:gd name="T8" fmla="*/ 205 w 222"/>
                  <a:gd name="T9" fmla="*/ 140 h 166"/>
                  <a:gd name="T10" fmla="*/ 205 w 222"/>
                  <a:gd name="T11" fmla="*/ 140 h 166"/>
                  <a:gd name="T12" fmla="*/ 204 w 222"/>
                  <a:gd name="T13" fmla="*/ 145 h 166"/>
                  <a:gd name="T14" fmla="*/ 201 w 222"/>
                  <a:gd name="T15" fmla="*/ 149 h 166"/>
                  <a:gd name="T16" fmla="*/ 198 w 222"/>
                  <a:gd name="T17" fmla="*/ 153 h 166"/>
                  <a:gd name="T18" fmla="*/ 194 w 222"/>
                  <a:gd name="T19" fmla="*/ 157 h 166"/>
                  <a:gd name="T20" fmla="*/ 185 w 222"/>
                  <a:gd name="T21" fmla="*/ 163 h 166"/>
                  <a:gd name="T22" fmla="*/ 175 w 222"/>
                  <a:gd name="T23" fmla="*/ 166 h 166"/>
                  <a:gd name="T24" fmla="*/ 175 w 222"/>
                  <a:gd name="T25" fmla="*/ 166 h 166"/>
                  <a:gd name="T26" fmla="*/ 0 w 222"/>
                  <a:gd name="T27" fmla="*/ 141 h 166"/>
                  <a:gd name="T28" fmla="*/ 0 w 222"/>
                  <a:gd name="T29" fmla="*/ 141 h 166"/>
                  <a:gd name="T30" fmla="*/ 2 w 222"/>
                  <a:gd name="T31" fmla="*/ 0 h 166"/>
                  <a:gd name="T32" fmla="*/ 2 w 222"/>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 h="166">
                    <a:moveTo>
                      <a:pt x="2" y="0"/>
                    </a:moveTo>
                    <a:lnTo>
                      <a:pt x="2" y="0"/>
                    </a:lnTo>
                    <a:lnTo>
                      <a:pt x="222" y="0"/>
                    </a:lnTo>
                    <a:lnTo>
                      <a:pt x="222" y="0"/>
                    </a:lnTo>
                    <a:lnTo>
                      <a:pt x="205" y="140"/>
                    </a:lnTo>
                    <a:lnTo>
                      <a:pt x="205" y="140"/>
                    </a:lnTo>
                    <a:lnTo>
                      <a:pt x="204" y="145"/>
                    </a:lnTo>
                    <a:lnTo>
                      <a:pt x="201" y="149"/>
                    </a:lnTo>
                    <a:lnTo>
                      <a:pt x="198" y="153"/>
                    </a:lnTo>
                    <a:lnTo>
                      <a:pt x="194" y="157"/>
                    </a:lnTo>
                    <a:lnTo>
                      <a:pt x="185" y="163"/>
                    </a:lnTo>
                    <a:lnTo>
                      <a:pt x="175" y="166"/>
                    </a:lnTo>
                    <a:lnTo>
                      <a:pt x="175" y="166"/>
                    </a:lnTo>
                    <a:lnTo>
                      <a:pt x="0" y="141"/>
                    </a:lnTo>
                    <a:lnTo>
                      <a:pt x="0" y="141"/>
                    </a:lnTo>
                    <a:lnTo>
                      <a:pt x="2" y="0"/>
                    </a:lnTo>
                    <a:lnTo>
                      <a:pt x="2" y="0"/>
                    </a:lnTo>
                    <a:close/>
                  </a:path>
                </a:pathLst>
              </a:custGeom>
              <a:solidFill>
                <a:srgbClr val="A4A4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7">
                <a:extLst>
                  <a:ext uri="{FF2B5EF4-FFF2-40B4-BE49-F238E27FC236}">
                    <a16:creationId xmlns="" xmlns:a16="http://schemas.microsoft.com/office/drawing/2014/main" id="{67677F91-EF73-4CDE-9251-9E1164F78698}"/>
                  </a:ext>
                </a:extLst>
              </p:cNvPr>
              <p:cNvSpPr/>
              <p:nvPr/>
            </p:nvSpPr>
            <p:spPr bwMode="auto">
              <a:xfrm>
                <a:off x="3211513" y="5083175"/>
                <a:ext cx="346075" cy="263525"/>
              </a:xfrm>
              <a:custGeom>
                <a:avLst/>
                <a:gdLst>
                  <a:gd name="T0" fmla="*/ 2 w 218"/>
                  <a:gd name="T1" fmla="*/ 0 h 166"/>
                  <a:gd name="T2" fmla="*/ 2 w 218"/>
                  <a:gd name="T3" fmla="*/ 0 h 166"/>
                  <a:gd name="T4" fmla="*/ 218 w 218"/>
                  <a:gd name="T5" fmla="*/ 0 h 166"/>
                  <a:gd name="T6" fmla="*/ 218 w 218"/>
                  <a:gd name="T7" fmla="*/ 0 h 166"/>
                  <a:gd name="T8" fmla="*/ 201 w 218"/>
                  <a:gd name="T9" fmla="*/ 140 h 166"/>
                  <a:gd name="T10" fmla="*/ 201 w 218"/>
                  <a:gd name="T11" fmla="*/ 140 h 166"/>
                  <a:gd name="T12" fmla="*/ 200 w 218"/>
                  <a:gd name="T13" fmla="*/ 145 h 166"/>
                  <a:gd name="T14" fmla="*/ 197 w 218"/>
                  <a:gd name="T15" fmla="*/ 149 h 166"/>
                  <a:gd name="T16" fmla="*/ 194 w 218"/>
                  <a:gd name="T17" fmla="*/ 153 h 166"/>
                  <a:gd name="T18" fmla="*/ 190 w 218"/>
                  <a:gd name="T19" fmla="*/ 157 h 166"/>
                  <a:gd name="T20" fmla="*/ 181 w 218"/>
                  <a:gd name="T21" fmla="*/ 163 h 166"/>
                  <a:gd name="T22" fmla="*/ 171 w 218"/>
                  <a:gd name="T23" fmla="*/ 166 h 166"/>
                  <a:gd name="T24" fmla="*/ 171 w 218"/>
                  <a:gd name="T25" fmla="*/ 166 h 166"/>
                  <a:gd name="T26" fmla="*/ 0 w 218"/>
                  <a:gd name="T27" fmla="*/ 140 h 166"/>
                  <a:gd name="T28" fmla="*/ 0 w 218"/>
                  <a:gd name="T29" fmla="*/ 140 h 166"/>
                  <a:gd name="T30" fmla="*/ 2 w 218"/>
                  <a:gd name="T31" fmla="*/ 0 h 166"/>
                  <a:gd name="T32" fmla="*/ 2 w 218"/>
                  <a:gd name="T3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 h="166">
                    <a:moveTo>
                      <a:pt x="2" y="0"/>
                    </a:moveTo>
                    <a:lnTo>
                      <a:pt x="2" y="0"/>
                    </a:lnTo>
                    <a:lnTo>
                      <a:pt x="218" y="0"/>
                    </a:lnTo>
                    <a:lnTo>
                      <a:pt x="218" y="0"/>
                    </a:lnTo>
                    <a:lnTo>
                      <a:pt x="201" y="140"/>
                    </a:lnTo>
                    <a:lnTo>
                      <a:pt x="201" y="140"/>
                    </a:lnTo>
                    <a:lnTo>
                      <a:pt x="200" y="145"/>
                    </a:lnTo>
                    <a:lnTo>
                      <a:pt x="197" y="149"/>
                    </a:lnTo>
                    <a:lnTo>
                      <a:pt x="194" y="153"/>
                    </a:lnTo>
                    <a:lnTo>
                      <a:pt x="190" y="157"/>
                    </a:lnTo>
                    <a:lnTo>
                      <a:pt x="181" y="163"/>
                    </a:lnTo>
                    <a:lnTo>
                      <a:pt x="171" y="166"/>
                    </a:lnTo>
                    <a:lnTo>
                      <a:pt x="171" y="166"/>
                    </a:lnTo>
                    <a:lnTo>
                      <a:pt x="0" y="140"/>
                    </a:lnTo>
                    <a:lnTo>
                      <a:pt x="0" y="140"/>
                    </a:lnTo>
                    <a:lnTo>
                      <a:pt x="2" y="0"/>
                    </a:lnTo>
                    <a:lnTo>
                      <a:pt x="2" y="0"/>
                    </a:lnTo>
                    <a:close/>
                  </a:path>
                </a:pathLst>
              </a:custGeom>
              <a:solidFill>
                <a:srgbClr val="A4A4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8">
                <a:extLst>
                  <a:ext uri="{FF2B5EF4-FFF2-40B4-BE49-F238E27FC236}">
                    <a16:creationId xmlns="" xmlns:a16="http://schemas.microsoft.com/office/drawing/2014/main" id="{EFB40F7B-1F68-4D1E-9983-237B53DDF66A}"/>
                  </a:ext>
                </a:extLst>
              </p:cNvPr>
              <p:cNvSpPr/>
              <p:nvPr/>
            </p:nvSpPr>
            <p:spPr bwMode="auto">
              <a:xfrm>
                <a:off x="3216276" y="5083175"/>
                <a:ext cx="341313" cy="260350"/>
              </a:xfrm>
              <a:custGeom>
                <a:avLst/>
                <a:gdLst>
                  <a:gd name="T0" fmla="*/ 3 w 215"/>
                  <a:gd name="T1" fmla="*/ 0 h 164"/>
                  <a:gd name="T2" fmla="*/ 3 w 215"/>
                  <a:gd name="T3" fmla="*/ 0 h 164"/>
                  <a:gd name="T4" fmla="*/ 215 w 215"/>
                  <a:gd name="T5" fmla="*/ 0 h 164"/>
                  <a:gd name="T6" fmla="*/ 215 w 215"/>
                  <a:gd name="T7" fmla="*/ 0 h 164"/>
                  <a:gd name="T8" fmla="*/ 198 w 215"/>
                  <a:gd name="T9" fmla="*/ 140 h 164"/>
                  <a:gd name="T10" fmla="*/ 198 w 215"/>
                  <a:gd name="T11" fmla="*/ 140 h 164"/>
                  <a:gd name="T12" fmla="*/ 197 w 215"/>
                  <a:gd name="T13" fmla="*/ 145 h 164"/>
                  <a:gd name="T14" fmla="*/ 195 w 215"/>
                  <a:gd name="T15" fmla="*/ 149 h 164"/>
                  <a:gd name="T16" fmla="*/ 191 w 215"/>
                  <a:gd name="T17" fmla="*/ 153 h 164"/>
                  <a:gd name="T18" fmla="*/ 187 w 215"/>
                  <a:gd name="T19" fmla="*/ 157 h 164"/>
                  <a:gd name="T20" fmla="*/ 178 w 215"/>
                  <a:gd name="T21" fmla="*/ 163 h 164"/>
                  <a:gd name="T22" fmla="*/ 169 w 215"/>
                  <a:gd name="T23" fmla="*/ 164 h 164"/>
                  <a:gd name="T24" fmla="*/ 169 w 215"/>
                  <a:gd name="T25" fmla="*/ 164 h 164"/>
                  <a:gd name="T26" fmla="*/ 0 w 215"/>
                  <a:gd name="T27" fmla="*/ 138 h 164"/>
                  <a:gd name="T28" fmla="*/ 0 w 215"/>
                  <a:gd name="T29" fmla="*/ 138 h 164"/>
                  <a:gd name="T30" fmla="*/ 3 w 215"/>
                  <a:gd name="T31" fmla="*/ 0 h 164"/>
                  <a:gd name="T32" fmla="*/ 3 w 215"/>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164">
                    <a:moveTo>
                      <a:pt x="3" y="0"/>
                    </a:moveTo>
                    <a:lnTo>
                      <a:pt x="3" y="0"/>
                    </a:lnTo>
                    <a:lnTo>
                      <a:pt x="215" y="0"/>
                    </a:lnTo>
                    <a:lnTo>
                      <a:pt x="215" y="0"/>
                    </a:lnTo>
                    <a:lnTo>
                      <a:pt x="198" y="140"/>
                    </a:lnTo>
                    <a:lnTo>
                      <a:pt x="198" y="140"/>
                    </a:lnTo>
                    <a:lnTo>
                      <a:pt x="197" y="145"/>
                    </a:lnTo>
                    <a:lnTo>
                      <a:pt x="195" y="149"/>
                    </a:lnTo>
                    <a:lnTo>
                      <a:pt x="191" y="153"/>
                    </a:lnTo>
                    <a:lnTo>
                      <a:pt x="187" y="157"/>
                    </a:lnTo>
                    <a:lnTo>
                      <a:pt x="178" y="163"/>
                    </a:lnTo>
                    <a:lnTo>
                      <a:pt x="169" y="164"/>
                    </a:lnTo>
                    <a:lnTo>
                      <a:pt x="169" y="164"/>
                    </a:lnTo>
                    <a:lnTo>
                      <a:pt x="0" y="138"/>
                    </a:lnTo>
                    <a:lnTo>
                      <a:pt x="0" y="138"/>
                    </a:lnTo>
                    <a:lnTo>
                      <a:pt x="3" y="0"/>
                    </a:lnTo>
                    <a:lnTo>
                      <a:pt x="3" y="0"/>
                    </a:lnTo>
                    <a:close/>
                  </a:path>
                </a:pathLst>
              </a:custGeom>
              <a:solidFill>
                <a:srgbClr val="A5A5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9">
                <a:extLst>
                  <a:ext uri="{FF2B5EF4-FFF2-40B4-BE49-F238E27FC236}">
                    <a16:creationId xmlns="" xmlns:a16="http://schemas.microsoft.com/office/drawing/2014/main" id="{BAD0EF83-A545-40A6-9FF5-2656B9CF4C45}"/>
                  </a:ext>
                </a:extLst>
              </p:cNvPr>
              <p:cNvSpPr/>
              <p:nvPr/>
            </p:nvSpPr>
            <p:spPr bwMode="auto">
              <a:xfrm>
                <a:off x="3222626" y="5083175"/>
                <a:ext cx="334963" cy="260350"/>
              </a:xfrm>
              <a:custGeom>
                <a:avLst/>
                <a:gdLst>
                  <a:gd name="T0" fmla="*/ 3 w 211"/>
                  <a:gd name="T1" fmla="*/ 0 h 164"/>
                  <a:gd name="T2" fmla="*/ 3 w 211"/>
                  <a:gd name="T3" fmla="*/ 0 h 164"/>
                  <a:gd name="T4" fmla="*/ 211 w 211"/>
                  <a:gd name="T5" fmla="*/ 0 h 164"/>
                  <a:gd name="T6" fmla="*/ 211 w 211"/>
                  <a:gd name="T7" fmla="*/ 0 h 164"/>
                  <a:gd name="T8" fmla="*/ 194 w 211"/>
                  <a:gd name="T9" fmla="*/ 140 h 164"/>
                  <a:gd name="T10" fmla="*/ 194 w 211"/>
                  <a:gd name="T11" fmla="*/ 140 h 164"/>
                  <a:gd name="T12" fmla="*/ 193 w 211"/>
                  <a:gd name="T13" fmla="*/ 145 h 164"/>
                  <a:gd name="T14" fmla="*/ 191 w 211"/>
                  <a:gd name="T15" fmla="*/ 149 h 164"/>
                  <a:gd name="T16" fmla="*/ 187 w 211"/>
                  <a:gd name="T17" fmla="*/ 153 h 164"/>
                  <a:gd name="T18" fmla="*/ 183 w 211"/>
                  <a:gd name="T19" fmla="*/ 157 h 164"/>
                  <a:gd name="T20" fmla="*/ 175 w 211"/>
                  <a:gd name="T21" fmla="*/ 161 h 164"/>
                  <a:gd name="T22" fmla="*/ 165 w 211"/>
                  <a:gd name="T23" fmla="*/ 164 h 164"/>
                  <a:gd name="T24" fmla="*/ 165 w 211"/>
                  <a:gd name="T25" fmla="*/ 164 h 164"/>
                  <a:gd name="T26" fmla="*/ 0 w 211"/>
                  <a:gd name="T27" fmla="*/ 137 h 164"/>
                  <a:gd name="T28" fmla="*/ 0 w 211"/>
                  <a:gd name="T29" fmla="*/ 137 h 164"/>
                  <a:gd name="T30" fmla="*/ 3 w 211"/>
                  <a:gd name="T31" fmla="*/ 0 h 164"/>
                  <a:gd name="T32" fmla="*/ 3 w 211"/>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1" h="164">
                    <a:moveTo>
                      <a:pt x="3" y="0"/>
                    </a:moveTo>
                    <a:lnTo>
                      <a:pt x="3" y="0"/>
                    </a:lnTo>
                    <a:lnTo>
                      <a:pt x="211" y="0"/>
                    </a:lnTo>
                    <a:lnTo>
                      <a:pt x="211" y="0"/>
                    </a:lnTo>
                    <a:lnTo>
                      <a:pt x="194" y="140"/>
                    </a:lnTo>
                    <a:lnTo>
                      <a:pt x="194" y="140"/>
                    </a:lnTo>
                    <a:lnTo>
                      <a:pt x="193" y="145"/>
                    </a:lnTo>
                    <a:lnTo>
                      <a:pt x="191" y="149"/>
                    </a:lnTo>
                    <a:lnTo>
                      <a:pt x="187" y="153"/>
                    </a:lnTo>
                    <a:lnTo>
                      <a:pt x="183" y="157"/>
                    </a:lnTo>
                    <a:lnTo>
                      <a:pt x="175" y="161"/>
                    </a:lnTo>
                    <a:lnTo>
                      <a:pt x="165" y="164"/>
                    </a:lnTo>
                    <a:lnTo>
                      <a:pt x="165" y="164"/>
                    </a:lnTo>
                    <a:lnTo>
                      <a:pt x="0" y="137"/>
                    </a:lnTo>
                    <a:lnTo>
                      <a:pt x="0" y="137"/>
                    </a:lnTo>
                    <a:lnTo>
                      <a:pt x="3" y="0"/>
                    </a:lnTo>
                    <a:lnTo>
                      <a:pt x="3" y="0"/>
                    </a:lnTo>
                    <a:close/>
                  </a:path>
                </a:pathLst>
              </a:custGeom>
              <a:solidFill>
                <a:srgbClr val="A6A6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0">
                <a:extLst>
                  <a:ext uri="{FF2B5EF4-FFF2-40B4-BE49-F238E27FC236}">
                    <a16:creationId xmlns="" xmlns:a16="http://schemas.microsoft.com/office/drawing/2014/main" id="{CF5CF74B-A23C-4235-8441-DB027BF7F547}"/>
                  </a:ext>
                </a:extLst>
              </p:cNvPr>
              <p:cNvSpPr/>
              <p:nvPr/>
            </p:nvSpPr>
            <p:spPr bwMode="auto">
              <a:xfrm>
                <a:off x="3228976" y="5083175"/>
                <a:ext cx="328613" cy="260350"/>
              </a:xfrm>
              <a:custGeom>
                <a:avLst/>
                <a:gdLst>
                  <a:gd name="T0" fmla="*/ 3 w 207"/>
                  <a:gd name="T1" fmla="*/ 0 h 164"/>
                  <a:gd name="T2" fmla="*/ 3 w 207"/>
                  <a:gd name="T3" fmla="*/ 0 h 164"/>
                  <a:gd name="T4" fmla="*/ 207 w 207"/>
                  <a:gd name="T5" fmla="*/ 0 h 164"/>
                  <a:gd name="T6" fmla="*/ 207 w 207"/>
                  <a:gd name="T7" fmla="*/ 0 h 164"/>
                  <a:gd name="T8" fmla="*/ 190 w 207"/>
                  <a:gd name="T9" fmla="*/ 140 h 164"/>
                  <a:gd name="T10" fmla="*/ 190 w 207"/>
                  <a:gd name="T11" fmla="*/ 140 h 164"/>
                  <a:gd name="T12" fmla="*/ 189 w 207"/>
                  <a:gd name="T13" fmla="*/ 145 h 164"/>
                  <a:gd name="T14" fmla="*/ 187 w 207"/>
                  <a:gd name="T15" fmla="*/ 149 h 164"/>
                  <a:gd name="T16" fmla="*/ 183 w 207"/>
                  <a:gd name="T17" fmla="*/ 153 h 164"/>
                  <a:gd name="T18" fmla="*/ 179 w 207"/>
                  <a:gd name="T19" fmla="*/ 156 h 164"/>
                  <a:gd name="T20" fmla="*/ 171 w 207"/>
                  <a:gd name="T21" fmla="*/ 161 h 164"/>
                  <a:gd name="T22" fmla="*/ 161 w 207"/>
                  <a:gd name="T23" fmla="*/ 164 h 164"/>
                  <a:gd name="T24" fmla="*/ 161 w 207"/>
                  <a:gd name="T25" fmla="*/ 164 h 164"/>
                  <a:gd name="T26" fmla="*/ 0 w 207"/>
                  <a:gd name="T27" fmla="*/ 136 h 164"/>
                  <a:gd name="T28" fmla="*/ 0 w 207"/>
                  <a:gd name="T29" fmla="*/ 136 h 164"/>
                  <a:gd name="T30" fmla="*/ 3 w 207"/>
                  <a:gd name="T31" fmla="*/ 0 h 164"/>
                  <a:gd name="T32" fmla="*/ 3 w 207"/>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64">
                    <a:moveTo>
                      <a:pt x="3" y="0"/>
                    </a:moveTo>
                    <a:lnTo>
                      <a:pt x="3" y="0"/>
                    </a:lnTo>
                    <a:lnTo>
                      <a:pt x="207" y="0"/>
                    </a:lnTo>
                    <a:lnTo>
                      <a:pt x="207" y="0"/>
                    </a:lnTo>
                    <a:lnTo>
                      <a:pt x="190" y="140"/>
                    </a:lnTo>
                    <a:lnTo>
                      <a:pt x="190" y="140"/>
                    </a:lnTo>
                    <a:lnTo>
                      <a:pt x="189" y="145"/>
                    </a:lnTo>
                    <a:lnTo>
                      <a:pt x="187" y="149"/>
                    </a:lnTo>
                    <a:lnTo>
                      <a:pt x="183" y="153"/>
                    </a:lnTo>
                    <a:lnTo>
                      <a:pt x="179" y="156"/>
                    </a:lnTo>
                    <a:lnTo>
                      <a:pt x="171" y="161"/>
                    </a:lnTo>
                    <a:lnTo>
                      <a:pt x="161" y="164"/>
                    </a:lnTo>
                    <a:lnTo>
                      <a:pt x="161" y="164"/>
                    </a:lnTo>
                    <a:lnTo>
                      <a:pt x="0" y="136"/>
                    </a:lnTo>
                    <a:lnTo>
                      <a:pt x="0" y="136"/>
                    </a:lnTo>
                    <a:lnTo>
                      <a:pt x="3" y="0"/>
                    </a:lnTo>
                    <a:lnTo>
                      <a:pt x="3" y="0"/>
                    </a:lnTo>
                    <a:close/>
                  </a:path>
                </a:pathLst>
              </a:custGeom>
              <a:solidFill>
                <a:srgbClr val="A6A6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1">
                <a:extLst>
                  <a:ext uri="{FF2B5EF4-FFF2-40B4-BE49-F238E27FC236}">
                    <a16:creationId xmlns="" xmlns:a16="http://schemas.microsoft.com/office/drawing/2014/main" id="{4FD472D9-DA5F-4511-91C7-A934FC2402AB}"/>
                  </a:ext>
                </a:extLst>
              </p:cNvPr>
              <p:cNvSpPr/>
              <p:nvPr/>
            </p:nvSpPr>
            <p:spPr bwMode="auto">
              <a:xfrm>
                <a:off x="3235326" y="5083175"/>
                <a:ext cx="322263" cy="260350"/>
              </a:xfrm>
              <a:custGeom>
                <a:avLst/>
                <a:gdLst>
                  <a:gd name="T0" fmla="*/ 3 w 203"/>
                  <a:gd name="T1" fmla="*/ 0 h 164"/>
                  <a:gd name="T2" fmla="*/ 3 w 203"/>
                  <a:gd name="T3" fmla="*/ 0 h 164"/>
                  <a:gd name="T4" fmla="*/ 203 w 203"/>
                  <a:gd name="T5" fmla="*/ 0 h 164"/>
                  <a:gd name="T6" fmla="*/ 203 w 203"/>
                  <a:gd name="T7" fmla="*/ 0 h 164"/>
                  <a:gd name="T8" fmla="*/ 186 w 203"/>
                  <a:gd name="T9" fmla="*/ 140 h 164"/>
                  <a:gd name="T10" fmla="*/ 186 w 203"/>
                  <a:gd name="T11" fmla="*/ 140 h 164"/>
                  <a:gd name="T12" fmla="*/ 185 w 203"/>
                  <a:gd name="T13" fmla="*/ 145 h 164"/>
                  <a:gd name="T14" fmla="*/ 183 w 203"/>
                  <a:gd name="T15" fmla="*/ 149 h 164"/>
                  <a:gd name="T16" fmla="*/ 179 w 203"/>
                  <a:gd name="T17" fmla="*/ 153 h 164"/>
                  <a:gd name="T18" fmla="*/ 176 w 203"/>
                  <a:gd name="T19" fmla="*/ 156 h 164"/>
                  <a:gd name="T20" fmla="*/ 167 w 203"/>
                  <a:gd name="T21" fmla="*/ 161 h 164"/>
                  <a:gd name="T22" fmla="*/ 157 w 203"/>
                  <a:gd name="T23" fmla="*/ 164 h 164"/>
                  <a:gd name="T24" fmla="*/ 157 w 203"/>
                  <a:gd name="T25" fmla="*/ 164 h 164"/>
                  <a:gd name="T26" fmla="*/ 0 w 203"/>
                  <a:gd name="T27" fmla="*/ 134 h 164"/>
                  <a:gd name="T28" fmla="*/ 0 w 203"/>
                  <a:gd name="T29" fmla="*/ 134 h 164"/>
                  <a:gd name="T30" fmla="*/ 3 w 203"/>
                  <a:gd name="T31" fmla="*/ 0 h 164"/>
                  <a:gd name="T32" fmla="*/ 3 w 203"/>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164">
                    <a:moveTo>
                      <a:pt x="3" y="0"/>
                    </a:moveTo>
                    <a:lnTo>
                      <a:pt x="3" y="0"/>
                    </a:lnTo>
                    <a:lnTo>
                      <a:pt x="203" y="0"/>
                    </a:lnTo>
                    <a:lnTo>
                      <a:pt x="203" y="0"/>
                    </a:lnTo>
                    <a:lnTo>
                      <a:pt x="186" y="140"/>
                    </a:lnTo>
                    <a:lnTo>
                      <a:pt x="186" y="140"/>
                    </a:lnTo>
                    <a:lnTo>
                      <a:pt x="185" y="145"/>
                    </a:lnTo>
                    <a:lnTo>
                      <a:pt x="183" y="149"/>
                    </a:lnTo>
                    <a:lnTo>
                      <a:pt x="179" y="153"/>
                    </a:lnTo>
                    <a:lnTo>
                      <a:pt x="176" y="156"/>
                    </a:lnTo>
                    <a:lnTo>
                      <a:pt x="167" y="161"/>
                    </a:lnTo>
                    <a:lnTo>
                      <a:pt x="157" y="164"/>
                    </a:lnTo>
                    <a:lnTo>
                      <a:pt x="157" y="164"/>
                    </a:lnTo>
                    <a:lnTo>
                      <a:pt x="0" y="134"/>
                    </a:lnTo>
                    <a:lnTo>
                      <a:pt x="0" y="134"/>
                    </a:lnTo>
                    <a:lnTo>
                      <a:pt x="3" y="0"/>
                    </a:lnTo>
                    <a:lnTo>
                      <a:pt x="3" y="0"/>
                    </a:lnTo>
                    <a:close/>
                  </a:path>
                </a:pathLst>
              </a:custGeom>
              <a:solidFill>
                <a:srgbClr val="A7A7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2">
                <a:extLst>
                  <a:ext uri="{FF2B5EF4-FFF2-40B4-BE49-F238E27FC236}">
                    <a16:creationId xmlns="" xmlns:a16="http://schemas.microsoft.com/office/drawing/2014/main" id="{649D520F-7D51-46D1-B5F1-7E8EABF4A67B}"/>
                  </a:ext>
                </a:extLst>
              </p:cNvPr>
              <p:cNvSpPr/>
              <p:nvPr/>
            </p:nvSpPr>
            <p:spPr bwMode="auto">
              <a:xfrm>
                <a:off x="3240088" y="5083175"/>
                <a:ext cx="317500" cy="260350"/>
              </a:xfrm>
              <a:custGeom>
                <a:avLst/>
                <a:gdLst>
                  <a:gd name="T0" fmla="*/ 3 w 200"/>
                  <a:gd name="T1" fmla="*/ 0 h 164"/>
                  <a:gd name="T2" fmla="*/ 3 w 200"/>
                  <a:gd name="T3" fmla="*/ 0 h 164"/>
                  <a:gd name="T4" fmla="*/ 200 w 200"/>
                  <a:gd name="T5" fmla="*/ 0 h 164"/>
                  <a:gd name="T6" fmla="*/ 200 w 200"/>
                  <a:gd name="T7" fmla="*/ 0 h 164"/>
                  <a:gd name="T8" fmla="*/ 183 w 200"/>
                  <a:gd name="T9" fmla="*/ 140 h 164"/>
                  <a:gd name="T10" fmla="*/ 183 w 200"/>
                  <a:gd name="T11" fmla="*/ 140 h 164"/>
                  <a:gd name="T12" fmla="*/ 182 w 200"/>
                  <a:gd name="T13" fmla="*/ 145 h 164"/>
                  <a:gd name="T14" fmla="*/ 180 w 200"/>
                  <a:gd name="T15" fmla="*/ 149 h 164"/>
                  <a:gd name="T16" fmla="*/ 176 w 200"/>
                  <a:gd name="T17" fmla="*/ 153 h 164"/>
                  <a:gd name="T18" fmla="*/ 173 w 200"/>
                  <a:gd name="T19" fmla="*/ 156 h 164"/>
                  <a:gd name="T20" fmla="*/ 164 w 200"/>
                  <a:gd name="T21" fmla="*/ 161 h 164"/>
                  <a:gd name="T22" fmla="*/ 156 w 200"/>
                  <a:gd name="T23" fmla="*/ 164 h 164"/>
                  <a:gd name="T24" fmla="*/ 156 w 200"/>
                  <a:gd name="T25" fmla="*/ 164 h 164"/>
                  <a:gd name="T26" fmla="*/ 0 w 200"/>
                  <a:gd name="T27" fmla="*/ 134 h 164"/>
                  <a:gd name="T28" fmla="*/ 0 w 200"/>
                  <a:gd name="T29" fmla="*/ 134 h 164"/>
                  <a:gd name="T30" fmla="*/ 3 w 200"/>
                  <a:gd name="T31" fmla="*/ 0 h 164"/>
                  <a:gd name="T32" fmla="*/ 3 w 200"/>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64">
                    <a:moveTo>
                      <a:pt x="3" y="0"/>
                    </a:moveTo>
                    <a:lnTo>
                      <a:pt x="3" y="0"/>
                    </a:lnTo>
                    <a:lnTo>
                      <a:pt x="200" y="0"/>
                    </a:lnTo>
                    <a:lnTo>
                      <a:pt x="200" y="0"/>
                    </a:lnTo>
                    <a:lnTo>
                      <a:pt x="183" y="140"/>
                    </a:lnTo>
                    <a:lnTo>
                      <a:pt x="183" y="140"/>
                    </a:lnTo>
                    <a:lnTo>
                      <a:pt x="182" y="145"/>
                    </a:lnTo>
                    <a:lnTo>
                      <a:pt x="180" y="149"/>
                    </a:lnTo>
                    <a:lnTo>
                      <a:pt x="176" y="153"/>
                    </a:lnTo>
                    <a:lnTo>
                      <a:pt x="173" y="156"/>
                    </a:lnTo>
                    <a:lnTo>
                      <a:pt x="164" y="161"/>
                    </a:lnTo>
                    <a:lnTo>
                      <a:pt x="156" y="164"/>
                    </a:lnTo>
                    <a:lnTo>
                      <a:pt x="156" y="164"/>
                    </a:lnTo>
                    <a:lnTo>
                      <a:pt x="0" y="134"/>
                    </a:lnTo>
                    <a:lnTo>
                      <a:pt x="0" y="134"/>
                    </a:lnTo>
                    <a:lnTo>
                      <a:pt x="3" y="0"/>
                    </a:lnTo>
                    <a:lnTo>
                      <a:pt x="3" y="0"/>
                    </a:lnTo>
                    <a:close/>
                  </a:path>
                </a:pathLst>
              </a:custGeom>
              <a:solidFill>
                <a:srgbClr val="A7A7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53">
                <a:extLst>
                  <a:ext uri="{FF2B5EF4-FFF2-40B4-BE49-F238E27FC236}">
                    <a16:creationId xmlns="" xmlns:a16="http://schemas.microsoft.com/office/drawing/2014/main" id="{32A34933-9615-465A-8F9D-BD10241F315D}"/>
                  </a:ext>
                </a:extLst>
              </p:cNvPr>
              <p:cNvSpPr/>
              <p:nvPr/>
            </p:nvSpPr>
            <p:spPr bwMode="auto">
              <a:xfrm>
                <a:off x="3246438" y="5083175"/>
                <a:ext cx="311150" cy="260350"/>
              </a:xfrm>
              <a:custGeom>
                <a:avLst/>
                <a:gdLst>
                  <a:gd name="T0" fmla="*/ 3 w 196"/>
                  <a:gd name="T1" fmla="*/ 0 h 164"/>
                  <a:gd name="T2" fmla="*/ 3 w 196"/>
                  <a:gd name="T3" fmla="*/ 0 h 164"/>
                  <a:gd name="T4" fmla="*/ 196 w 196"/>
                  <a:gd name="T5" fmla="*/ 0 h 164"/>
                  <a:gd name="T6" fmla="*/ 196 w 196"/>
                  <a:gd name="T7" fmla="*/ 0 h 164"/>
                  <a:gd name="T8" fmla="*/ 179 w 196"/>
                  <a:gd name="T9" fmla="*/ 140 h 164"/>
                  <a:gd name="T10" fmla="*/ 179 w 196"/>
                  <a:gd name="T11" fmla="*/ 140 h 164"/>
                  <a:gd name="T12" fmla="*/ 178 w 196"/>
                  <a:gd name="T13" fmla="*/ 145 h 164"/>
                  <a:gd name="T14" fmla="*/ 176 w 196"/>
                  <a:gd name="T15" fmla="*/ 149 h 164"/>
                  <a:gd name="T16" fmla="*/ 172 w 196"/>
                  <a:gd name="T17" fmla="*/ 153 h 164"/>
                  <a:gd name="T18" fmla="*/ 169 w 196"/>
                  <a:gd name="T19" fmla="*/ 156 h 164"/>
                  <a:gd name="T20" fmla="*/ 160 w 196"/>
                  <a:gd name="T21" fmla="*/ 161 h 164"/>
                  <a:gd name="T22" fmla="*/ 152 w 196"/>
                  <a:gd name="T23" fmla="*/ 164 h 164"/>
                  <a:gd name="T24" fmla="*/ 152 w 196"/>
                  <a:gd name="T25" fmla="*/ 164 h 164"/>
                  <a:gd name="T26" fmla="*/ 0 w 196"/>
                  <a:gd name="T27" fmla="*/ 133 h 164"/>
                  <a:gd name="T28" fmla="*/ 0 w 196"/>
                  <a:gd name="T29" fmla="*/ 133 h 164"/>
                  <a:gd name="T30" fmla="*/ 3 w 196"/>
                  <a:gd name="T31" fmla="*/ 0 h 164"/>
                  <a:gd name="T32" fmla="*/ 3 w 196"/>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64">
                    <a:moveTo>
                      <a:pt x="3" y="0"/>
                    </a:moveTo>
                    <a:lnTo>
                      <a:pt x="3" y="0"/>
                    </a:lnTo>
                    <a:lnTo>
                      <a:pt x="196" y="0"/>
                    </a:lnTo>
                    <a:lnTo>
                      <a:pt x="196" y="0"/>
                    </a:lnTo>
                    <a:lnTo>
                      <a:pt x="179" y="140"/>
                    </a:lnTo>
                    <a:lnTo>
                      <a:pt x="179" y="140"/>
                    </a:lnTo>
                    <a:lnTo>
                      <a:pt x="178" y="145"/>
                    </a:lnTo>
                    <a:lnTo>
                      <a:pt x="176" y="149"/>
                    </a:lnTo>
                    <a:lnTo>
                      <a:pt x="172" y="153"/>
                    </a:lnTo>
                    <a:lnTo>
                      <a:pt x="169" y="156"/>
                    </a:lnTo>
                    <a:lnTo>
                      <a:pt x="160" y="161"/>
                    </a:lnTo>
                    <a:lnTo>
                      <a:pt x="152" y="164"/>
                    </a:lnTo>
                    <a:lnTo>
                      <a:pt x="152" y="164"/>
                    </a:lnTo>
                    <a:lnTo>
                      <a:pt x="0" y="133"/>
                    </a:lnTo>
                    <a:lnTo>
                      <a:pt x="0" y="133"/>
                    </a:lnTo>
                    <a:lnTo>
                      <a:pt x="3" y="0"/>
                    </a:lnTo>
                    <a:lnTo>
                      <a:pt x="3" y="0"/>
                    </a:lnTo>
                    <a:close/>
                  </a:path>
                </a:pathLst>
              </a:custGeom>
              <a:solidFill>
                <a:srgbClr val="A8A8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54">
                <a:extLst>
                  <a:ext uri="{FF2B5EF4-FFF2-40B4-BE49-F238E27FC236}">
                    <a16:creationId xmlns="" xmlns:a16="http://schemas.microsoft.com/office/drawing/2014/main" id="{BDBDC148-C13A-41E4-A70C-27B4977EFD62}"/>
                  </a:ext>
                </a:extLst>
              </p:cNvPr>
              <p:cNvSpPr/>
              <p:nvPr/>
            </p:nvSpPr>
            <p:spPr bwMode="auto">
              <a:xfrm>
                <a:off x="3252788" y="5083175"/>
                <a:ext cx="304800" cy="260350"/>
              </a:xfrm>
              <a:custGeom>
                <a:avLst/>
                <a:gdLst>
                  <a:gd name="T0" fmla="*/ 3 w 192"/>
                  <a:gd name="T1" fmla="*/ 0 h 164"/>
                  <a:gd name="T2" fmla="*/ 3 w 192"/>
                  <a:gd name="T3" fmla="*/ 0 h 164"/>
                  <a:gd name="T4" fmla="*/ 192 w 192"/>
                  <a:gd name="T5" fmla="*/ 0 h 164"/>
                  <a:gd name="T6" fmla="*/ 192 w 192"/>
                  <a:gd name="T7" fmla="*/ 0 h 164"/>
                  <a:gd name="T8" fmla="*/ 175 w 192"/>
                  <a:gd name="T9" fmla="*/ 140 h 164"/>
                  <a:gd name="T10" fmla="*/ 175 w 192"/>
                  <a:gd name="T11" fmla="*/ 140 h 164"/>
                  <a:gd name="T12" fmla="*/ 174 w 192"/>
                  <a:gd name="T13" fmla="*/ 145 h 164"/>
                  <a:gd name="T14" fmla="*/ 172 w 192"/>
                  <a:gd name="T15" fmla="*/ 149 h 164"/>
                  <a:gd name="T16" fmla="*/ 169 w 192"/>
                  <a:gd name="T17" fmla="*/ 153 h 164"/>
                  <a:gd name="T18" fmla="*/ 165 w 192"/>
                  <a:gd name="T19" fmla="*/ 156 h 164"/>
                  <a:gd name="T20" fmla="*/ 157 w 192"/>
                  <a:gd name="T21" fmla="*/ 161 h 164"/>
                  <a:gd name="T22" fmla="*/ 148 w 192"/>
                  <a:gd name="T23" fmla="*/ 164 h 164"/>
                  <a:gd name="T24" fmla="*/ 148 w 192"/>
                  <a:gd name="T25" fmla="*/ 164 h 164"/>
                  <a:gd name="T26" fmla="*/ 0 w 192"/>
                  <a:gd name="T27" fmla="*/ 132 h 164"/>
                  <a:gd name="T28" fmla="*/ 0 w 192"/>
                  <a:gd name="T29" fmla="*/ 132 h 164"/>
                  <a:gd name="T30" fmla="*/ 3 w 192"/>
                  <a:gd name="T31" fmla="*/ 0 h 164"/>
                  <a:gd name="T32" fmla="*/ 3 w 192"/>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164">
                    <a:moveTo>
                      <a:pt x="3" y="0"/>
                    </a:moveTo>
                    <a:lnTo>
                      <a:pt x="3" y="0"/>
                    </a:lnTo>
                    <a:lnTo>
                      <a:pt x="192" y="0"/>
                    </a:lnTo>
                    <a:lnTo>
                      <a:pt x="192" y="0"/>
                    </a:lnTo>
                    <a:lnTo>
                      <a:pt x="175" y="140"/>
                    </a:lnTo>
                    <a:lnTo>
                      <a:pt x="175" y="140"/>
                    </a:lnTo>
                    <a:lnTo>
                      <a:pt x="174" y="145"/>
                    </a:lnTo>
                    <a:lnTo>
                      <a:pt x="172" y="149"/>
                    </a:lnTo>
                    <a:lnTo>
                      <a:pt x="169" y="153"/>
                    </a:lnTo>
                    <a:lnTo>
                      <a:pt x="165" y="156"/>
                    </a:lnTo>
                    <a:lnTo>
                      <a:pt x="157" y="161"/>
                    </a:lnTo>
                    <a:lnTo>
                      <a:pt x="148" y="164"/>
                    </a:lnTo>
                    <a:lnTo>
                      <a:pt x="148" y="164"/>
                    </a:lnTo>
                    <a:lnTo>
                      <a:pt x="0" y="132"/>
                    </a:lnTo>
                    <a:lnTo>
                      <a:pt x="0" y="132"/>
                    </a:lnTo>
                    <a:lnTo>
                      <a:pt x="3" y="0"/>
                    </a:lnTo>
                    <a:lnTo>
                      <a:pt x="3" y="0"/>
                    </a:lnTo>
                    <a:close/>
                  </a:path>
                </a:pathLst>
              </a:custGeom>
              <a:solidFill>
                <a:srgbClr val="A9A9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55">
                <a:extLst>
                  <a:ext uri="{FF2B5EF4-FFF2-40B4-BE49-F238E27FC236}">
                    <a16:creationId xmlns="" xmlns:a16="http://schemas.microsoft.com/office/drawing/2014/main" id="{E5E59FC5-DF4D-49E2-A0D6-8C14613479EC}"/>
                  </a:ext>
                </a:extLst>
              </p:cNvPr>
              <p:cNvSpPr/>
              <p:nvPr/>
            </p:nvSpPr>
            <p:spPr bwMode="auto">
              <a:xfrm>
                <a:off x="3259138" y="5083175"/>
                <a:ext cx="298450" cy="260350"/>
              </a:xfrm>
              <a:custGeom>
                <a:avLst/>
                <a:gdLst>
                  <a:gd name="T0" fmla="*/ 3 w 188"/>
                  <a:gd name="T1" fmla="*/ 0 h 164"/>
                  <a:gd name="T2" fmla="*/ 3 w 188"/>
                  <a:gd name="T3" fmla="*/ 0 h 164"/>
                  <a:gd name="T4" fmla="*/ 188 w 188"/>
                  <a:gd name="T5" fmla="*/ 0 h 164"/>
                  <a:gd name="T6" fmla="*/ 188 w 188"/>
                  <a:gd name="T7" fmla="*/ 0 h 164"/>
                  <a:gd name="T8" fmla="*/ 171 w 188"/>
                  <a:gd name="T9" fmla="*/ 140 h 164"/>
                  <a:gd name="T10" fmla="*/ 171 w 188"/>
                  <a:gd name="T11" fmla="*/ 140 h 164"/>
                  <a:gd name="T12" fmla="*/ 170 w 188"/>
                  <a:gd name="T13" fmla="*/ 145 h 164"/>
                  <a:gd name="T14" fmla="*/ 168 w 188"/>
                  <a:gd name="T15" fmla="*/ 149 h 164"/>
                  <a:gd name="T16" fmla="*/ 165 w 188"/>
                  <a:gd name="T17" fmla="*/ 153 h 164"/>
                  <a:gd name="T18" fmla="*/ 161 w 188"/>
                  <a:gd name="T19" fmla="*/ 156 h 164"/>
                  <a:gd name="T20" fmla="*/ 153 w 188"/>
                  <a:gd name="T21" fmla="*/ 161 h 164"/>
                  <a:gd name="T22" fmla="*/ 144 w 188"/>
                  <a:gd name="T23" fmla="*/ 164 h 164"/>
                  <a:gd name="T24" fmla="*/ 144 w 188"/>
                  <a:gd name="T25" fmla="*/ 164 h 164"/>
                  <a:gd name="T26" fmla="*/ 0 w 188"/>
                  <a:gd name="T27" fmla="*/ 130 h 164"/>
                  <a:gd name="T28" fmla="*/ 0 w 188"/>
                  <a:gd name="T29" fmla="*/ 130 h 164"/>
                  <a:gd name="T30" fmla="*/ 3 w 188"/>
                  <a:gd name="T31" fmla="*/ 0 h 164"/>
                  <a:gd name="T32" fmla="*/ 3 w 188"/>
                  <a:gd name="T3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164">
                    <a:moveTo>
                      <a:pt x="3" y="0"/>
                    </a:moveTo>
                    <a:lnTo>
                      <a:pt x="3" y="0"/>
                    </a:lnTo>
                    <a:lnTo>
                      <a:pt x="188" y="0"/>
                    </a:lnTo>
                    <a:lnTo>
                      <a:pt x="188" y="0"/>
                    </a:lnTo>
                    <a:lnTo>
                      <a:pt x="171" y="140"/>
                    </a:lnTo>
                    <a:lnTo>
                      <a:pt x="171" y="140"/>
                    </a:lnTo>
                    <a:lnTo>
                      <a:pt x="170" y="145"/>
                    </a:lnTo>
                    <a:lnTo>
                      <a:pt x="168" y="149"/>
                    </a:lnTo>
                    <a:lnTo>
                      <a:pt x="165" y="153"/>
                    </a:lnTo>
                    <a:lnTo>
                      <a:pt x="161" y="156"/>
                    </a:lnTo>
                    <a:lnTo>
                      <a:pt x="153" y="161"/>
                    </a:lnTo>
                    <a:lnTo>
                      <a:pt x="144" y="164"/>
                    </a:lnTo>
                    <a:lnTo>
                      <a:pt x="144" y="164"/>
                    </a:lnTo>
                    <a:lnTo>
                      <a:pt x="0" y="130"/>
                    </a:lnTo>
                    <a:lnTo>
                      <a:pt x="0" y="130"/>
                    </a:lnTo>
                    <a:lnTo>
                      <a:pt x="3" y="0"/>
                    </a:lnTo>
                    <a:lnTo>
                      <a:pt x="3" y="0"/>
                    </a:lnTo>
                    <a:close/>
                  </a:path>
                </a:pathLst>
              </a:custGeom>
              <a:solidFill>
                <a:srgbClr val="A9A9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56">
                <a:extLst>
                  <a:ext uri="{FF2B5EF4-FFF2-40B4-BE49-F238E27FC236}">
                    <a16:creationId xmlns="" xmlns:a16="http://schemas.microsoft.com/office/drawing/2014/main" id="{5EA03185-B794-475E-9771-5DABE96AD453}"/>
                  </a:ext>
                </a:extLst>
              </p:cNvPr>
              <p:cNvSpPr/>
              <p:nvPr/>
            </p:nvSpPr>
            <p:spPr bwMode="auto">
              <a:xfrm>
                <a:off x="3265488" y="5083175"/>
                <a:ext cx="292100" cy="260350"/>
              </a:xfrm>
              <a:custGeom>
                <a:avLst/>
                <a:gdLst>
                  <a:gd name="T0" fmla="*/ 3 w 184"/>
                  <a:gd name="T1" fmla="*/ 0 h 164"/>
                  <a:gd name="T2" fmla="*/ 3 w 184"/>
                  <a:gd name="T3" fmla="*/ 0 h 164"/>
                  <a:gd name="T4" fmla="*/ 184 w 184"/>
                  <a:gd name="T5" fmla="*/ 0 h 164"/>
                  <a:gd name="T6" fmla="*/ 184 w 184"/>
                  <a:gd name="T7" fmla="*/ 0 h 164"/>
                  <a:gd name="T8" fmla="*/ 167 w 184"/>
                  <a:gd name="T9" fmla="*/ 140 h 164"/>
                  <a:gd name="T10" fmla="*/ 167 w 184"/>
                  <a:gd name="T11" fmla="*/ 140 h 164"/>
                  <a:gd name="T12" fmla="*/ 166 w 184"/>
                  <a:gd name="T13" fmla="*/ 145 h 164"/>
                  <a:gd name="T14" fmla="*/ 164 w 184"/>
                  <a:gd name="T15" fmla="*/ 149 h 164"/>
                  <a:gd name="T16" fmla="*/ 157 w 184"/>
                  <a:gd name="T17" fmla="*/ 156 h 164"/>
                  <a:gd name="T18" fmla="*/ 149 w 184"/>
                  <a:gd name="T19" fmla="*/ 161 h 164"/>
                  <a:gd name="T20" fmla="*/ 141 w 184"/>
                  <a:gd name="T21" fmla="*/ 164 h 164"/>
                  <a:gd name="T22" fmla="*/ 141 w 184"/>
                  <a:gd name="T23" fmla="*/ 164 h 164"/>
                  <a:gd name="T24" fmla="*/ 0 w 184"/>
                  <a:gd name="T25" fmla="*/ 129 h 164"/>
                  <a:gd name="T26" fmla="*/ 0 w 184"/>
                  <a:gd name="T27" fmla="*/ 129 h 164"/>
                  <a:gd name="T28" fmla="*/ 3 w 184"/>
                  <a:gd name="T29" fmla="*/ 0 h 164"/>
                  <a:gd name="T30" fmla="*/ 3 w 184"/>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64">
                    <a:moveTo>
                      <a:pt x="3" y="0"/>
                    </a:moveTo>
                    <a:lnTo>
                      <a:pt x="3" y="0"/>
                    </a:lnTo>
                    <a:lnTo>
                      <a:pt x="184" y="0"/>
                    </a:lnTo>
                    <a:lnTo>
                      <a:pt x="184" y="0"/>
                    </a:lnTo>
                    <a:lnTo>
                      <a:pt x="167" y="140"/>
                    </a:lnTo>
                    <a:lnTo>
                      <a:pt x="167" y="140"/>
                    </a:lnTo>
                    <a:lnTo>
                      <a:pt x="166" y="145"/>
                    </a:lnTo>
                    <a:lnTo>
                      <a:pt x="164" y="149"/>
                    </a:lnTo>
                    <a:lnTo>
                      <a:pt x="157" y="156"/>
                    </a:lnTo>
                    <a:lnTo>
                      <a:pt x="149" y="161"/>
                    </a:lnTo>
                    <a:lnTo>
                      <a:pt x="141" y="164"/>
                    </a:lnTo>
                    <a:lnTo>
                      <a:pt x="141" y="164"/>
                    </a:lnTo>
                    <a:lnTo>
                      <a:pt x="0" y="129"/>
                    </a:lnTo>
                    <a:lnTo>
                      <a:pt x="0" y="129"/>
                    </a:lnTo>
                    <a:lnTo>
                      <a:pt x="3" y="0"/>
                    </a:lnTo>
                    <a:lnTo>
                      <a:pt x="3" y="0"/>
                    </a:lnTo>
                    <a:close/>
                  </a:path>
                </a:pathLst>
              </a:custGeom>
              <a:solidFill>
                <a:srgbClr val="AAAA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57">
                <a:extLst>
                  <a:ext uri="{FF2B5EF4-FFF2-40B4-BE49-F238E27FC236}">
                    <a16:creationId xmlns="" xmlns:a16="http://schemas.microsoft.com/office/drawing/2014/main" id="{07E1BA8B-0160-4587-9E1B-D290FE6B0DD9}"/>
                  </a:ext>
                </a:extLst>
              </p:cNvPr>
              <p:cNvSpPr/>
              <p:nvPr/>
            </p:nvSpPr>
            <p:spPr bwMode="auto">
              <a:xfrm>
                <a:off x="3270251" y="5083175"/>
                <a:ext cx="287338" cy="260350"/>
              </a:xfrm>
              <a:custGeom>
                <a:avLst/>
                <a:gdLst>
                  <a:gd name="T0" fmla="*/ 4 w 181"/>
                  <a:gd name="T1" fmla="*/ 0 h 164"/>
                  <a:gd name="T2" fmla="*/ 4 w 181"/>
                  <a:gd name="T3" fmla="*/ 0 h 164"/>
                  <a:gd name="T4" fmla="*/ 181 w 181"/>
                  <a:gd name="T5" fmla="*/ 0 h 164"/>
                  <a:gd name="T6" fmla="*/ 181 w 181"/>
                  <a:gd name="T7" fmla="*/ 0 h 164"/>
                  <a:gd name="T8" fmla="*/ 164 w 181"/>
                  <a:gd name="T9" fmla="*/ 140 h 164"/>
                  <a:gd name="T10" fmla="*/ 164 w 181"/>
                  <a:gd name="T11" fmla="*/ 140 h 164"/>
                  <a:gd name="T12" fmla="*/ 163 w 181"/>
                  <a:gd name="T13" fmla="*/ 145 h 164"/>
                  <a:gd name="T14" fmla="*/ 161 w 181"/>
                  <a:gd name="T15" fmla="*/ 149 h 164"/>
                  <a:gd name="T16" fmla="*/ 154 w 181"/>
                  <a:gd name="T17" fmla="*/ 156 h 164"/>
                  <a:gd name="T18" fmla="*/ 146 w 181"/>
                  <a:gd name="T19" fmla="*/ 160 h 164"/>
                  <a:gd name="T20" fmla="*/ 138 w 181"/>
                  <a:gd name="T21" fmla="*/ 164 h 164"/>
                  <a:gd name="T22" fmla="*/ 138 w 181"/>
                  <a:gd name="T23" fmla="*/ 164 h 164"/>
                  <a:gd name="T24" fmla="*/ 0 w 181"/>
                  <a:gd name="T25" fmla="*/ 128 h 164"/>
                  <a:gd name="T26" fmla="*/ 0 w 181"/>
                  <a:gd name="T27" fmla="*/ 128 h 164"/>
                  <a:gd name="T28" fmla="*/ 4 w 181"/>
                  <a:gd name="T29" fmla="*/ 0 h 164"/>
                  <a:gd name="T30" fmla="*/ 4 w 181"/>
                  <a:gd name="T3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1" h="164">
                    <a:moveTo>
                      <a:pt x="4" y="0"/>
                    </a:moveTo>
                    <a:lnTo>
                      <a:pt x="4" y="0"/>
                    </a:lnTo>
                    <a:lnTo>
                      <a:pt x="181" y="0"/>
                    </a:lnTo>
                    <a:lnTo>
                      <a:pt x="181" y="0"/>
                    </a:lnTo>
                    <a:lnTo>
                      <a:pt x="164" y="140"/>
                    </a:lnTo>
                    <a:lnTo>
                      <a:pt x="164" y="140"/>
                    </a:lnTo>
                    <a:lnTo>
                      <a:pt x="163" y="145"/>
                    </a:lnTo>
                    <a:lnTo>
                      <a:pt x="161" y="149"/>
                    </a:lnTo>
                    <a:lnTo>
                      <a:pt x="154" y="156"/>
                    </a:lnTo>
                    <a:lnTo>
                      <a:pt x="146" y="160"/>
                    </a:lnTo>
                    <a:lnTo>
                      <a:pt x="138" y="164"/>
                    </a:lnTo>
                    <a:lnTo>
                      <a:pt x="138" y="164"/>
                    </a:lnTo>
                    <a:lnTo>
                      <a:pt x="0" y="128"/>
                    </a:lnTo>
                    <a:lnTo>
                      <a:pt x="0" y="128"/>
                    </a:lnTo>
                    <a:lnTo>
                      <a:pt x="4" y="0"/>
                    </a:lnTo>
                    <a:lnTo>
                      <a:pt x="4" y="0"/>
                    </a:lnTo>
                    <a:close/>
                  </a:path>
                </a:pathLst>
              </a:custGeom>
              <a:solidFill>
                <a:srgbClr val="AAAA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58">
                <a:extLst>
                  <a:ext uri="{FF2B5EF4-FFF2-40B4-BE49-F238E27FC236}">
                    <a16:creationId xmlns="" xmlns:a16="http://schemas.microsoft.com/office/drawing/2014/main" id="{4486C0E9-2B15-42DA-96DF-DB8F7604959F}"/>
                  </a:ext>
                </a:extLst>
              </p:cNvPr>
              <p:cNvSpPr/>
              <p:nvPr/>
            </p:nvSpPr>
            <p:spPr bwMode="auto">
              <a:xfrm>
                <a:off x="3276601" y="5083175"/>
                <a:ext cx="280988" cy="258763"/>
              </a:xfrm>
              <a:custGeom>
                <a:avLst/>
                <a:gdLst>
                  <a:gd name="T0" fmla="*/ 4 w 177"/>
                  <a:gd name="T1" fmla="*/ 0 h 163"/>
                  <a:gd name="T2" fmla="*/ 4 w 177"/>
                  <a:gd name="T3" fmla="*/ 0 h 163"/>
                  <a:gd name="T4" fmla="*/ 177 w 177"/>
                  <a:gd name="T5" fmla="*/ 0 h 163"/>
                  <a:gd name="T6" fmla="*/ 177 w 177"/>
                  <a:gd name="T7" fmla="*/ 0 h 163"/>
                  <a:gd name="T8" fmla="*/ 160 w 177"/>
                  <a:gd name="T9" fmla="*/ 140 h 163"/>
                  <a:gd name="T10" fmla="*/ 160 w 177"/>
                  <a:gd name="T11" fmla="*/ 140 h 163"/>
                  <a:gd name="T12" fmla="*/ 159 w 177"/>
                  <a:gd name="T13" fmla="*/ 145 h 163"/>
                  <a:gd name="T14" fmla="*/ 157 w 177"/>
                  <a:gd name="T15" fmla="*/ 149 h 163"/>
                  <a:gd name="T16" fmla="*/ 150 w 177"/>
                  <a:gd name="T17" fmla="*/ 156 h 163"/>
                  <a:gd name="T18" fmla="*/ 142 w 177"/>
                  <a:gd name="T19" fmla="*/ 160 h 163"/>
                  <a:gd name="T20" fmla="*/ 134 w 177"/>
                  <a:gd name="T21" fmla="*/ 163 h 163"/>
                  <a:gd name="T22" fmla="*/ 134 w 177"/>
                  <a:gd name="T23" fmla="*/ 163 h 163"/>
                  <a:gd name="T24" fmla="*/ 0 w 177"/>
                  <a:gd name="T25" fmla="*/ 128 h 163"/>
                  <a:gd name="T26" fmla="*/ 0 w 177"/>
                  <a:gd name="T27" fmla="*/ 128 h 163"/>
                  <a:gd name="T28" fmla="*/ 4 w 177"/>
                  <a:gd name="T29" fmla="*/ 0 h 163"/>
                  <a:gd name="T30" fmla="*/ 4 w 177"/>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63">
                    <a:moveTo>
                      <a:pt x="4" y="0"/>
                    </a:moveTo>
                    <a:lnTo>
                      <a:pt x="4" y="0"/>
                    </a:lnTo>
                    <a:lnTo>
                      <a:pt x="177" y="0"/>
                    </a:lnTo>
                    <a:lnTo>
                      <a:pt x="177" y="0"/>
                    </a:lnTo>
                    <a:lnTo>
                      <a:pt x="160" y="140"/>
                    </a:lnTo>
                    <a:lnTo>
                      <a:pt x="160" y="140"/>
                    </a:lnTo>
                    <a:lnTo>
                      <a:pt x="159" y="145"/>
                    </a:lnTo>
                    <a:lnTo>
                      <a:pt x="157" y="149"/>
                    </a:lnTo>
                    <a:lnTo>
                      <a:pt x="150" y="156"/>
                    </a:lnTo>
                    <a:lnTo>
                      <a:pt x="142" y="160"/>
                    </a:lnTo>
                    <a:lnTo>
                      <a:pt x="134" y="163"/>
                    </a:lnTo>
                    <a:lnTo>
                      <a:pt x="134" y="163"/>
                    </a:lnTo>
                    <a:lnTo>
                      <a:pt x="0" y="128"/>
                    </a:lnTo>
                    <a:lnTo>
                      <a:pt x="0" y="128"/>
                    </a:lnTo>
                    <a:lnTo>
                      <a:pt x="4" y="0"/>
                    </a:lnTo>
                    <a:lnTo>
                      <a:pt x="4" y="0"/>
                    </a:lnTo>
                    <a:close/>
                  </a:path>
                </a:pathLst>
              </a:custGeom>
              <a:solidFill>
                <a:srgbClr val="ABAB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59">
                <a:extLst>
                  <a:ext uri="{FF2B5EF4-FFF2-40B4-BE49-F238E27FC236}">
                    <a16:creationId xmlns="" xmlns:a16="http://schemas.microsoft.com/office/drawing/2014/main" id="{AD4AC45E-1B65-4B0A-B194-403EEA96D8F7}"/>
                  </a:ext>
                </a:extLst>
              </p:cNvPr>
              <p:cNvSpPr/>
              <p:nvPr/>
            </p:nvSpPr>
            <p:spPr bwMode="auto">
              <a:xfrm>
                <a:off x="3282951" y="5083175"/>
                <a:ext cx="274638" cy="258763"/>
              </a:xfrm>
              <a:custGeom>
                <a:avLst/>
                <a:gdLst>
                  <a:gd name="T0" fmla="*/ 3 w 173"/>
                  <a:gd name="T1" fmla="*/ 0 h 163"/>
                  <a:gd name="T2" fmla="*/ 3 w 173"/>
                  <a:gd name="T3" fmla="*/ 0 h 163"/>
                  <a:gd name="T4" fmla="*/ 173 w 173"/>
                  <a:gd name="T5" fmla="*/ 0 h 163"/>
                  <a:gd name="T6" fmla="*/ 173 w 173"/>
                  <a:gd name="T7" fmla="*/ 0 h 163"/>
                  <a:gd name="T8" fmla="*/ 156 w 173"/>
                  <a:gd name="T9" fmla="*/ 140 h 163"/>
                  <a:gd name="T10" fmla="*/ 156 w 173"/>
                  <a:gd name="T11" fmla="*/ 140 h 163"/>
                  <a:gd name="T12" fmla="*/ 155 w 173"/>
                  <a:gd name="T13" fmla="*/ 145 h 163"/>
                  <a:gd name="T14" fmla="*/ 153 w 173"/>
                  <a:gd name="T15" fmla="*/ 149 h 163"/>
                  <a:gd name="T16" fmla="*/ 146 w 173"/>
                  <a:gd name="T17" fmla="*/ 156 h 163"/>
                  <a:gd name="T18" fmla="*/ 140 w 173"/>
                  <a:gd name="T19" fmla="*/ 160 h 163"/>
                  <a:gd name="T20" fmla="*/ 132 w 173"/>
                  <a:gd name="T21" fmla="*/ 163 h 163"/>
                  <a:gd name="T22" fmla="*/ 132 w 173"/>
                  <a:gd name="T23" fmla="*/ 163 h 163"/>
                  <a:gd name="T24" fmla="*/ 0 w 173"/>
                  <a:gd name="T25" fmla="*/ 126 h 163"/>
                  <a:gd name="T26" fmla="*/ 0 w 173"/>
                  <a:gd name="T27" fmla="*/ 126 h 163"/>
                  <a:gd name="T28" fmla="*/ 3 w 173"/>
                  <a:gd name="T29" fmla="*/ 0 h 163"/>
                  <a:gd name="T30" fmla="*/ 3 w 173"/>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163">
                    <a:moveTo>
                      <a:pt x="3" y="0"/>
                    </a:moveTo>
                    <a:lnTo>
                      <a:pt x="3" y="0"/>
                    </a:lnTo>
                    <a:lnTo>
                      <a:pt x="173" y="0"/>
                    </a:lnTo>
                    <a:lnTo>
                      <a:pt x="173" y="0"/>
                    </a:lnTo>
                    <a:lnTo>
                      <a:pt x="156" y="140"/>
                    </a:lnTo>
                    <a:lnTo>
                      <a:pt x="156" y="140"/>
                    </a:lnTo>
                    <a:lnTo>
                      <a:pt x="155" y="145"/>
                    </a:lnTo>
                    <a:lnTo>
                      <a:pt x="153" y="149"/>
                    </a:lnTo>
                    <a:lnTo>
                      <a:pt x="146" y="156"/>
                    </a:lnTo>
                    <a:lnTo>
                      <a:pt x="140" y="160"/>
                    </a:lnTo>
                    <a:lnTo>
                      <a:pt x="132" y="163"/>
                    </a:lnTo>
                    <a:lnTo>
                      <a:pt x="132" y="163"/>
                    </a:lnTo>
                    <a:lnTo>
                      <a:pt x="0" y="126"/>
                    </a:lnTo>
                    <a:lnTo>
                      <a:pt x="0" y="126"/>
                    </a:lnTo>
                    <a:lnTo>
                      <a:pt x="3" y="0"/>
                    </a:lnTo>
                    <a:lnTo>
                      <a:pt x="3" y="0"/>
                    </a:lnTo>
                    <a:close/>
                  </a:path>
                </a:pathLst>
              </a:custGeom>
              <a:solidFill>
                <a:srgbClr val="ACAC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60">
                <a:extLst>
                  <a:ext uri="{FF2B5EF4-FFF2-40B4-BE49-F238E27FC236}">
                    <a16:creationId xmlns="" xmlns:a16="http://schemas.microsoft.com/office/drawing/2014/main" id="{3326845A-B8A4-470A-BC30-D17D96CBA16D}"/>
                  </a:ext>
                </a:extLst>
              </p:cNvPr>
              <p:cNvSpPr/>
              <p:nvPr/>
            </p:nvSpPr>
            <p:spPr bwMode="auto">
              <a:xfrm>
                <a:off x="3289301" y="5083175"/>
                <a:ext cx="268288" cy="258763"/>
              </a:xfrm>
              <a:custGeom>
                <a:avLst/>
                <a:gdLst>
                  <a:gd name="T0" fmla="*/ 3 w 169"/>
                  <a:gd name="T1" fmla="*/ 0 h 163"/>
                  <a:gd name="T2" fmla="*/ 3 w 169"/>
                  <a:gd name="T3" fmla="*/ 0 h 163"/>
                  <a:gd name="T4" fmla="*/ 169 w 169"/>
                  <a:gd name="T5" fmla="*/ 0 h 163"/>
                  <a:gd name="T6" fmla="*/ 169 w 169"/>
                  <a:gd name="T7" fmla="*/ 0 h 163"/>
                  <a:gd name="T8" fmla="*/ 152 w 169"/>
                  <a:gd name="T9" fmla="*/ 140 h 163"/>
                  <a:gd name="T10" fmla="*/ 152 w 169"/>
                  <a:gd name="T11" fmla="*/ 140 h 163"/>
                  <a:gd name="T12" fmla="*/ 151 w 169"/>
                  <a:gd name="T13" fmla="*/ 144 h 163"/>
                  <a:gd name="T14" fmla="*/ 149 w 169"/>
                  <a:gd name="T15" fmla="*/ 148 h 163"/>
                  <a:gd name="T16" fmla="*/ 142 w 169"/>
                  <a:gd name="T17" fmla="*/ 155 h 163"/>
                  <a:gd name="T18" fmla="*/ 136 w 169"/>
                  <a:gd name="T19" fmla="*/ 160 h 163"/>
                  <a:gd name="T20" fmla="*/ 128 w 169"/>
                  <a:gd name="T21" fmla="*/ 163 h 163"/>
                  <a:gd name="T22" fmla="*/ 128 w 169"/>
                  <a:gd name="T23" fmla="*/ 163 h 163"/>
                  <a:gd name="T24" fmla="*/ 0 w 169"/>
                  <a:gd name="T25" fmla="*/ 125 h 163"/>
                  <a:gd name="T26" fmla="*/ 0 w 169"/>
                  <a:gd name="T27" fmla="*/ 125 h 163"/>
                  <a:gd name="T28" fmla="*/ 3 w 169"/>
                  <a:gd name="T29" fmla="*/ 0 h 163"/>
                  <a:gd name="T30" fmla="*/ 3 w 169"/>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9" h="163">
                    <a:moveTo>
                      <a:pt x="3" y="0"/>
                    </a:moveTo>
                    <a:lnTo>
                      <a:pt x="3" y="0"/>
                    </a:lnTo>
                    <a:lnTo>
                      <a:pt x="169" y="0"/>
                    </a:lnTo>
                    <a:lnTo>
                      <a:pt x="169" y="0"/>
                    </a:lnTo>
                    <a:lnTo>
                      <a:pt x="152" y="140"/>
                    </a:lnTo>
                    <a:lnTo>
                      <a:pt x="152" y="140"/>
                    </a:lnTo>
                    <a:lnTo>
                      <a:pt x="151" y="144"/>
                    </a:lnTo>
                    <a:lnTo>
                      <a:pt x="149" y="148"/>
                    </a:lnTo>
                    <a:lnTo>
                      <a:pt x="142" y="155"/>
                    </a:lnTo>
                    <a:lnTo>
                      <a:pt x="136" y="160"/>
                    </a:lnTo>
                    <a:lnTo>
                      <a:pt x="128" y="163"/>
                    </a:lnTo>
                    <a:lnTo>
                      <a:pt x="128" y="163"/>
                    </a:lnTo>
                    <a:lnTo>
                      <a:pt x="0" y="125"/>
                    </a:lnTo>
                    <a:lnTo>
                      <a:pt x="0" y="125"/>
                    </a:lnTo>
                    <a:lnTo>
                      <a:pt x="3" y="0"/>
                    </a:lnTo>
                    <a:lnTo>
                      <a:pt x="3" y="0"/>
                    </a:lnTo>
                    <a:close/>
                  </a:path>
                </a:pathLst>
              </a:custGeom>
              <a:solidFill>
                <a:srgbClr val="ACAC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1">
                <a:extLst>
                  <a:ext uri="{FF2B5EF4-FFF2-40B4-BE49-F238E27FC236}">
                    <a16:creationId xmlns="" xmlns:a16="http://schemas.microsoft.com/office/drawing/2014/main" id="{FFE1A0EE-52BD-4F6E-BB87-3C690286202B}"/>
                  </a:ext>
                </a:extLst>
              </p:cNvPr>
              <p:cNvSpPr/>
              <p:nvPr/>
            </p:nvSpPr>
            <p:spPr bwMode="auto">
              <a:xfrm>
                <a:off x="3294063" y="5083175"/>
                <a:ext cx="263525" cy="258763"/>
              </a:xfrm>
              <a:custGeom>
                <a:avLst/>
                <a:gdLst>
                  <a:gd name="T0" fmla="*/ 4 w 166"/>
                  <a:gd name="T1" fmla="*/ 0 h 163"/>
                  <a:gd name="T2" fmla="*/ 4 w 166"/>
                  <a:gd name="T3" fmla="*/ 0 h 163"/>
                  <a:gd name="T4" fmla="*/ 166 w 166"/>
                  <a:gd name="T5" fmla="*/ 0 h 163"/>
                  <a:gd name="T6" fmla="*/ 166 w 166"/>
                  <a:gd name="T7" fmla="*/ 0 h 163"/>
                  <a:gd name="T8" fmla="*/ 149 w 166"/>
                  <a:gd name="T9" fmla="*/ 140 h 163"/>
                  <a:gd name="T10" fmla="*/ 149 w 166"/>
                  <a:gd name="T11" fmla="*/ 140 h 163"/>
                  <a:gd name="T12" fmla="*/ 148 w 166"/>
                  <a:gd name="T13" fmla="*/ 144 h 163"/>
                  <a:gd name="T14" fmla="*/ 146 w 166"/>
                  <a:gd name="T15" fmla="*/ 148 h 163"/>
                  <a:gd name="T16" fmla="*/ 141 w 166"/>
                  <a:gd name="T17" fmla="*/ 155 h 163"/>
                  <a:gd name="T18" fmla="*/ 133 w 166"/>
                  <a:gd name="T19" fmla="*/ 160 h 163"/>
                  <a:gd name="T20" fmla="*/ 125 w 166"/>
                  <a:gd name="T21" fmla="*/ 163 h 163"/>
                  <a:gd name="T22" fmla="*/ 125 w 166"/>
                  <a:gd name="T23" fmla="*/ 163 h 163"/>
                  <a:gd name="T24" fmla="*/ 0 w 166"/>
                  <a:gd name="T25" fmla="*/ 124 h 163"/>
                  <a:gd name="T26" fmla="*/ 0 w 166"/>
                  <a:gd name="T27" fmla="*/ 124 h 163"/>
                  <a:gd name="T28" fmla="*/ 4 w 166"/>
                  <a:gd name="T29" fmla="*/ 0 h 163"/>
                  <a:gd name="T30" fmla="*/ 4 w 166"/>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63">
                    <a:moveTo>
                      <a:pt x="4" y="0"/>
                    </a:moveTo>
                    <a:lnTo>
                      <a:pt x="4" y="0"/>
                    </a:lnTo>
                    <a:lnTo>
                      <a:pt x="166" y="0"/>
                    </a:lnTo>
                    <a:lnTo>
                      <a:pt x="166" y="0"/>
                    </a:lnTo>
                    <a:lnTo>
                      <a:pt x="149" y="140"/>
                    </a:lnTo>
                    <a:lnTo>
                      <a:pt x="149" y="140"/>
                    </a:lnTo>
                    <a:lnTo>
                      <a:pt x="148" y="144"/>
                    </a:lnTo>
                    <a:lnTo>
                      <a:pt x="146" y="148"/>
                    </a:lnTo>
                    <a:lnTo>
                      <a:pt x="141" y="155"/>
                    </a:lnTo>
                    <a:lnTo>
                      <a:pt x="133" y="160"/>
                    </a:lnTo>
                    <a:lnTo>
                      <a:pt x="125" y="163"/>
                    </a:lnTo>
                    <a:lnTo>
                      <a:pt x="125" y="163"/>
                    </a:lnTo>
                    <a:lnTo>
                      <a:pt x="0" y="124"/>
                    </a:lnTo>
                    <a:lnTo>
                      <a:pt x="0" y="124"/>
                    </a:lnTo>
                    <a:lnTo>
                      <a:pt x="4" y="0"/>
                    </a:lnTo>
                    <a:lnTo>
                      <a:pt x="4" y="0"/>
                    </a:lnTo>
                    <a:close/>
                  </a:path>
                </a:pathLst>
              </a:custGeom>
              <a:solidFill>
                <a:srgbClr val="ADAD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62">
                <a:extLst>
                  <a:ext uri="{FF2B5EF4-FFF2-40B4-BE49-F238E27FC236}">
                    <a16:creationId xmlns="" xmlns:a16="http://schemas.microsoft.com/office/drawing/2014/main" id="{D53ACA92-9956-4FDE-9BC7-6EA25E415D2F}"/>
                  </a:ext>
                </a:extLst>
              </p:cNvPr>
              <p:cNvSpPr/>
              <p:nvPr/>
            </p:nvSpPr>
            <p:spPr bwMode="auto">
              <a:xfrm>
                <a:off x="3300413" y="5083175"/>
                <a:ext cx="257175" cy="258763"/>
              </a:xfrm>
              <a:custGeom>
                <a:avLst/>
                <a:gdLst>
                  <a:gd name="T0" fmla="*/ 4 w 162"/>
                  <a:gd name="T1" fmla="*/ 0 h 163"/>
                  <a:gd name="T2" fmla="*/ 4 w 162"/>
                  <a:gd name="T3" fmla="*/ 0 h 163"/>
                  <a:gd name="T4" fmla="*/ 162 w 162"/>
                  <a:gd name="T5" fmla="*/ 0 h 163"/>
                  <a:gd name="T6" fmla="*/ 162 w 162"/>
                  <a:gd name="T7" fmla="*/ 0 h 163"/>
                  <a:gd name="T8" fmla="*/ 145 w 162"/>
                  <a:gd name="T9" fmla="*/ 140 h 163"/>
                  <a:gd name="T10" fmla="*/ 145 w 162"/>
                  <a:gd name="T11" fmla="*/ 140 h 163"/>
                  <a:gd name="T12" fmla="*/ 144 w 162"/>
                  <a:gd name="T13" fmla="*/ 144 h 163"/>
                  <a:gd name="T14" fmla="*/ 142 w 162"/>
                  <a:gd name="T15" fmla="*/ 148 h 163"/>
                  <a:gd name="T16" fmla="*/ 137 w 162"/>
                  <a:gd name="T17" fmla="*/ 155 h 163"/>
                  <a:gd name="T18" fmla="*/ 129 w 162"/>
                  <a:gd name="T19" fmla="*/ 160 h 163"/>
                  <a:gd name="T20" fmla="*/ 121 w 162"/>
                  <a:gd name="T21" fmla="*/ 163 h 163"/>
                  <a:gd name="T22" fmla="*/ 121 w 162"/>
                  <a:gd name="T23" fmla="*/ 163 h 163"/>
                  <a:gd name="T24" fmla="*/ 0 w 162"/>
                  <a:gd name="T25" fmla="*/ 122 h 163"/>
                  <a:gd name="T26" fmla="*/ 0 w 162"/>
                  <a:gd name="T27" fmla="*/ 122 h 163"/>
                  <a:gd name="T28" fmla="*/ 4 w 162"/>
                  <a:gd name="T29" fmla="*/ 0 h 163"/>
                  <a:gd name="T30" fmla="*/ 4 w 162"/>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63">
                    <a:moveTo>
                      <a:pt x="4" y="0"/>
                    </a:moveTo>
                    <a:lnTo>
                      <a:pt x="4" y="0"/>
                    </a:lnTo>
                    <a:lnTo>
                      <a:pt x="162" y="0"/>
                    </a:lnTo>
                    <a:lnTo>
                      <a:pt x="162" y="0"/>
                    </a:lnTo>
                    <a:lnTo>
                      <a:pt x="145" y="140"/>
                    </a:lnTo>
                    <a:lnTo>
                      <a:pt x="145" y="140"/>
                    </a:lnTo>
                    <a:lnTo>
                      <a:pt x="144" y="144"/>
                    </a:lnTo>
                    <a:lnTo>
                      <a:pt x="142" y="148"/>
                    </a:lnTo>
                    <a:lnTo>
                      <a:pt x="137" y="155"/>
                    </a:lnTo>
                    <a:lnTo>
                      <a:pt x="129" y="160"/>
                    </a:lnTo>
                    <a:lnTo>
                      <a:pt x="121" y="163"/>
                    </a:lnTo>
                    <a:lnTo>
                      <a:pt x="121" y="163"/>
                    </a:lnTo>
                    <a:lnTo>
                      <a:pt x="0" y="122"/>
                    </a:lnTo>
                    <a:lnTo>
                      <a:pt x="0" y="122"/>
                    </a:lnTo>
                    <a:lnTo>
                      <a:pt x="4" y="0"/>
                    </a:lnTo>
                    <a:lnTo>
                      <a:pt x="4" y="0"/>
                    </a:lnTo>
                    <a:close/>
                  </a:path>
                </a:pathLst>
              </a:custGeom>
              <a:solidFill>
                <a:srgbClr val="AEAE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63">
                <a:extLst>
                  <a:ext uri="{FF2B5EF4-FFF2-40B4-BE49-F238E27FC236}">
                    <a16:creationId xmlns="" xmlns:a16="http://schemas.microsoft.com/office/drawing/2014/main" id="{F094E7EE-A822-4DFB-A253-EFB139AEEB80}"/>
                  </a:ext>
                </a:extLst>
              </p:cNvPr>
              <p:cNvSpPr/>
              <p:nvPr/>
            </p:nvSpPr>
            <p:spPr bwMode="auto">
              <a:xfrm>
                <a:off x="3306763" y="5083175"/>
                <a:ext cx="250825" cy="258763"/>
              </a:xfrm>
              <a:custGeom>
                <a:avLst/>
                <a:gdLst>
                  <a:gd name="T0" fmla="*/ 4 w 158"/>
                  <a:gd name="T1" fmla="*/ 0 h 163"/>
                  <a:gd name="T2" fmla="*/ 4 w 158"/>
                  <a:gd name="T3" fmla="*/ 0 h 163"/>
                  <a:gd name="T4" fmla="*/ 158 w 158"/>
                  <a:gd name="T5" fmla="*/ 0 h 163"/>
                  <a:gd name="T6" fmla="*/ 158 w 158"/>
                  <a:gd name="T7" fmla="*/ 0 h 163"/>
                  <a:gd name="T8" fmla="*/ 141 w 158"/>
                  <a:gd name="T9" fmla="*/ 140 h 163"/>
                  <a:gd name="T10" fmla="*/ 141 w 158"/>
                  <a:gd name="T11" fmla="*/ 140 h 163"/>
                  <a:gd name="T12" fmla="*/ 140 w 158"/>
                  <a:gd name="T13" fmla="*/ 144 h 163"/>
                  <a:gd name="T14" fmla="*/ 138 w 158"/>
                  <a:gd name="T15" fmla="*/ 148 h 163"/>
                  <a:gd name="T16" fmla="*/ 133 w 158"/>
                  <a:gd name="T17" fmla="*/ 155 h 163"/>
                  <a:gd name="T18" fmla="*/ 125 w 158"/>
                  <a:gd name="T19" fmla="*/ 160 h 163"/>
                  <a:gd name="T20" fmla="*/ 118 w 158"/>
                  <a:gd name="T21" fmla="*/ 163 h 163"/>
                  <a:gd name="T22" fmla="*/ 118 w 158"/>
                  <a:gd name="T23" fmla="*/ 163 h 163"/>
                  <a:gd name="T24" fmla="*/ 0 w 158"/>
                  <a:gd name="T25" fmla="*/ 121 h 163"/>
                  <a:gd name="T26" fmla="*/ 0 w 158"/>
                  <a:gd name="T27" fmla="*/ 121 h 163"/>
                  <a:gd name="T28" fmla="*/ 4 w 158"/>
                  <a:gd name="T29" fmla="*/ 0 h 163"/>
                  <a:gd name="T30" fmla="*/ 4 w 158"/>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63">
                    <a:moveTo>
                      <a:pt x="4" y="0"/>
                    </a:moveTo>
                    <a:lnTo>
                      <a:pt x="4" y="0"/>
                    </a:lnTo>
                    <a:lnTo>
                      <a:pt x="158" y="0"/>
                    </a:lnTo>
                    <a:lnTo>
                      <a:pt x="158" y="0"/>
                    </a:lnTo>
                    <a:lnTo>
                      <a:pt x="141" y="140"/>
                    </a:lnTo>
                    <a:lnTo>
                      <a:pt x="141" y="140"/>
                    </a:lnTo>
                    <a:lnTo>
                      <a:pt x="140" y="144"/>
                    </a:lnTo>
                    <a:lnTo>
                      <a:pt x="138" y="148"/>
                    </a:lnTo>
                    <a:lnTo>
                      <a:pt x="133" y="155"/>
                    </a:lnTo>
                    <a:lnTo>
                      <a:pt x="125" y="160"/>
                    </a:lnTo>
                    <a:lnTo>
                      <a:pt x="118" y="163"/>
                    </a:lnTo>
                    <a:lnTo>
                      <a:pt x="118" y="163"/>
                    </a:lnTo>
                    <a:lnTo>
                      <a:pt x="0" y="121"/>
                    </a:lnTo>
                    <a:lnTo>
                      <a:pt x="0" y="121"/>
                    </a:lnTo>
                    <a:lnTo>
                      <a:pt x="4" y="0"/>
                    </a:lnTo>
                    <a:lnTo>
                      <a:pt x="4" y="0"/>
                    </a:lnTo>
                    <a:close/>
                  </a:path>
                </a:pathLst>
              </a:custGeom>
              <a:solidFill>
                <a:srgbClr val="AEAE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64">
                <a:extLst>
                  <a:ext uri="{FF2B5EF4-FFF2-40B4-BE49-F238E27FC236}">
                    <a16:creationId xmlns="" xmlns:a16="http://schemas.microsoft.com/office/drawing/2014/main" id="{6428C4AE-1F9D-4FEC-AAD4-43BB19FB8D88}"/>
                  </a:ext>
                </a:extLst>
              </p:cNvPr>
              <p:cNvSpPr/>
              <p:nvPr/>
            </p:nvSpPr>
            <p:spPr bwMode="auto">
              <a:xfrm>
                <a:off x="3313113" y="5083175"/>
                <a:ext cx="244475" cy="258763"/>
              </a:xfrm>
              <a:custGeom>
                <a:avLst/>
                <a:gdLst>
                  <a:gd name="T0" fmla="*/ 4 w 154"/>
                  <a:gd name="T1" fmla="*/ 0 h 163"/>
                  <a:gd name="T2" fmla="*/ 4 w 154"/>
                  <a:gd name="T3" fmla="*/ 0 h 163"/>
                  <a:gd name="T4" fmla="*/ 154 w 154"/>
                  <a:gd name="T5" fmla="*/ 0 h 163"/>
                  <a:gd name="T6" fmla="*/ 154 w 154"/>
                  <a:gd name="T7" fmla="*/ 0 h 163"/>
                  <a:gd name="T8" fmla="*/ 137 w 154"/>
                  <a:gd name="T9" fmla="*/ 140 h 163"/>
                  <a:gd name="T10" fmla="*/ 137 w 154"/>
                  <a:gd name="T11" fmla="*/ 140 h 163"/>
                  <a:gd name="T12" fmla="*/ 136 w 154"/>
                  <a:gd name="T13" fmla="*/ 144 h 163"/>
                  <a:gd name="T14" fmla="*/ 134 w 154"/>
                  <a:gd name="T15" fmla="*/ 148 h 163"/>
                  <a:gd name="T16" fmla="*/ 129 w 154"/>
                  <a:gd name="T17" fmla="*/ 155 h 163"/>
                  <a:gd name="T18" fmla="*/ 122 w 154"/>
                  <a:gd name="T19" fmla="*/ 160 h 163"/>
                  <a:gd name="T20" fmla="*/ 114 w 154"/>
                  <a:gd name="T21" fmla="*/ 163 h 163"/>
                  <a:gd name="T22" fmla="*/ 114 w 154"/>
                  <a:gd name="T23" fmla="*/ 163 h 163"/>
                  <a:gd name="T24" fmla="*/ 0 w 154"/>
                  <a:gd name="T25" fmla="*/ 119 h 163"/>
                  <a:gd name="T26" fmla="*/ 0 w 154"/>
                  <a:gd name="T27" fmla="*/ 119 h 163"/>
                  <a:gd name="T28" fmla="*/ 4 w 154"/>
                  <a:gd name="T29" fmla="*/ 0 h 163"/>
                  <a:gd name="T30" fmla="*/ 4 w 154"/>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4" h="163">
                    <a:moveTo>
                      <a:pt x="4" y="0"/>
                    </a:moveTo>
                    <a:lnTo>
                      <a:pt x="4" y="0"/>
                    </a:lnTo>
                    <a:lnTo>
                      <a:pt x="154" y="0"/>
                    </a:lnTo>
                    <a:lnTo>
                      <a:pt x="154" y="0"/>
                    </a:lnTo>
                    <a:lnTo>
                      <a:pt x="137" y="140"/>
                    </a:lnTo>
                    <a:lnTo>
                      <a:pt x="137" y="140"/>
                    </a:lnTo>
                    <a:lnTo>
                      <a:pt x="136" y="144"/>
                    </a:lnTo>
                    <a:lnTo>
                      <a:pt x="134" y="148"/>
                    </a:lnTo>
                    <a:lnTo>
                      <a:pt x="129" y="155"/>
                    </a:lnTo>
                    <a:lnTo>
                      <a:pt x="122" y="160"/>
                    </a:lnTo>
                    <a:lnTo>
                      <a:pt x="114" y="163"/>
                    </a:lnTo>
                    <a:lnTo>
                      <a:pt x="114" y="163"/>
                    </a:lnTo>
                    <a:lnTo>
                      <a:pt x="0" y="119"/>
                    </a:lnTo>
                    <a:lnTo>
                      <a:pt x="0" y="119"/>
                    </a:lnTo>
                    <a:lnTo>
                      <a:pt x="4" y="0"/>
                    </a:lnTo>
                    <a:lnTo>
                      <a:pt x="4" y="0"/>
                    </a:lnTo>
                    <a:close/>
                  </a:path>
                </a:pathLst>
              </a:custGeom>
              <a:solidFill>
                <a:srgbClr val="AFAF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65">
                <a:extLst>
                  <a:ext uri="{FF2B5EF4-FFF2-40B4-BE49-F238E27FC236}">
                    <a16:creationId xmlns="" xmlns:a16="http://schemas.microsoft.com/office/drawing/2014/main" id="{E490B018-D729-4F8F-AABE-2B3FF34BD465}"/>
                  </a:ext>
                </a:extLst>
              </p:cNvPr>
              <p:cNvSpPr/>
              <p:nvPr/>
            </p:nvSpPr>
            <p:spPr bwMode="auto">
              <a:xfrm>
                <a:off x="3317876" y="5083175"/>
                <a:ext cx="239713" cy="258763"/>
              </a:xfrm>
              <a:custGeom>
                <a:avLst/>
                <a:gdLst>
                  <a:gd name="T0" fmla="*/ 4 w 151"/>
                  <a:gd name="T1" fmla="*/ 0 h 163"/>
                  <a:gd name="T2" fmla="*/ 4 w 151"/>
                  <a:gd name="T3" fmla="*/ 0 h 163"/>
                  <a:gd name="T4" fmla="*/ 151 w 151"/>
                  <a:gd name="T5" fmla="*/ 0 h 163"/>
                  <a:gd name="T6" fmla="*/ 151 w 151"/>
                  <a:gd name="T7" fmla="*/ 0 h 163"/>
                  <a:gd name="T8" fmla="*/ 134 w 151"/>
                  <a:gd name="T9" fmla="*/ 140 h 163"/>
                  <a:gd name="T10" fmla="*/ 134 w 151"/>
                  <a:gd name="T11" fmla="*/ 140 h 163"/>
                  <a:gd name="T12" fmla="*/ 133 w 151"/>
                  <a:gd name="T13" fmla="*/ 144 h 163"/>
                  <a:gd name="T14" fmla="*/ 131 w 151"/>
                  <a:gd name="T15" fmla="*/ 148 h 163"/>
                  <a:gd name="T16" fmla="*/ 126 w 151"/>
                  <a:gd name="T17" fmla="*/ 155 h 163"/>
                  <a:gd name="T18" fmla="*/ 119 w 151"/>
                  <a:gd name="T19" fmla="*/ 160 h 163"/>
                  <a:gd name="T20" fmla="*/ 111 w 151"/>
                  <a:gd name="T21" fmla="*/ 163 h 163"/>
                  <a:gd name="T22" fmla="*/ 111 w 151"/>
                  <a:gd name="T23" fmla="*/ 163 h 163"/>
                  <a:gd name="T24" fmla="*/ 0 w 151"/>
                  <a:gd name="T25" fmla="*/ 119 h 163"/>
                  <a:gd name="T26" fmla="*/ 0 w 151"/>
                  <a:gd name="T27" fmla="*/ 119 h 163"/>
                  <a:gd name="T28" fmla="*/ 4 w 151"/>
                  <a:gd name="T29" fmla="*/ 0 h 163"/>
                  <a:gd name="T30" fmla="*/ 4 w 151"/>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163">
                    <a:moveTo>
                      <a:pt x="4" y="0"/>
                    </a:moveTo>
                    <a:lnTo>
                      <a:pt x="4" y="0"/>
                    </a:lnTo>
                    <a:lnTo>
                      <a:pt x="151" y="0"/>
                    </a:lnTo>
                    <a:lnTo>
                      <a:pt x="151" y="0"/>
                    </a:lnTo>
                    <a:lnTo>
                      <a:pt x="134" y="140"/>
                    </a:lnTo>
                    <a:lnTo>
                      <a:pt x="134" y="140"/>
                    </a:lnTo>
                    <a:lnTo>
                      <a:pt x="133" y="144"/>
                    </a:lnTo>
                    <a:lnTo>
                      <a:pt x="131" y="148"/>
                    </a:lnTo>
                    <a:lnTo>
                      <a:pt x="126" y="155"/>
                    </a:lnTo>
                    <a:lnTo>
                      <a:pt x="119" y="160"/>
                    </a:lnTo>
                    <a:lnTo>
                      <a:pt x="111" y="163"/>
                    </a:lnTo>
                    <a:lnTo>
                      <a:pt x="111" y="163"/>
                    </a:lnTo>
                    <a:lnTo>
                      <a:pt x="0" y="119"/>
                    </a:lnTo>
                    <a:lnTo>
                      <a:pt x="0" y="119"/>
                    </a:lnTo>
                    <a:lnTo>
                      <a:pt x="4" y="0"/>
                    </a:lnTo>
                    <a:lnTo>
                      <a:pt x="4" y="0"/>
                    </a:lnTo>
                    <a:close/>
                  </a:path>
                </a:pathLst>
              </a:custGeom>
              <a:solidFill>
                <a:srgbClr val="AF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66">
                <a:extLst>
                  <a:ext uri="{FF2B5EF4-FFF2-40B4-BE49-F238E27FC236}">
                    <a16:creationId xmlns="" xmlns:a16="http://schemas.microsoft.com/office/drawing/2014/main" id="{96C8161A-786C-4E16-BDCD-3EC861B1EAAC}"/>
                  </a:ext>
                </a:extLst>
              </p:cNvPr>
              <p:cNvSpPr/>
              <p:nvPr/>
            </p:nvSpPr>
            <p:spPr bwMode="auto">
              <a:xfrm>
                <a:off x="3324226" y="5083175"/>
                <a:ext cx="233363" cy="258763"/>
              </a:xfrm>
              <a:custGeom>
                <a:avLst/>
                <a:gdLst>
                  <a:gd name="T0" fmla="*/ 4 w 147"/>
                  <a:gd name="T1" fmla="*/ 0 h 163"/>
                  <a:gd name="T2" fmla="*/ 4 w 147"/>
                  <a:gd name="T3" fmla="*/ 0 h 163"/>
                  <a:gd name="T4" fmla="*/ 147 w 147"/>
                  <a:gd name="T5" fmla="*/ 0 h 163"/>
                  <a:gd name="T6" fmla="*/ 147 w 147"/>
                  <a:gd name="T7" fmla="*/ 0 h 163"/>
                  <a:gd name="T8" fmla="*/ 130 w 147"/>
                  <a:gd name="T9" fmla="*/ 140 h 163"/>
                  <a:gd name="T10" fmla="*/ 130 w 147"/>
                  <a:gd name="T11" fmla="*/ 140 h 163"/>
                  <a:gd name="T12" fmla="*/ 129 w 147"/>
                  <a:gd name="T13" fmla="*/ 144 h 163"/>
                  <a:gd name="T14" fmla="*/ 127 w 147"/>
                  <a:gd name="T15" fmla="*/ 148 h 163"/>
                  <a:gd name="T16" fmla="*/ 122 w 147"/>
                  <a:gd name="T17" fmla="*/ 155 h 163"/>
                  <a:gd name="T18" fmla="*/ 115 w 147"/>
                  <a:gd name="T19" fmla="*/ 159 h 163"/>
                  <a:gd name="T20" fmla="*/ 107 w 147"/>
                  <a:gd name="T21" fmla="*/ 163 h 163"/>
                  <a:gd name="T22" fmla="*/ 107 w 147"/>
                  <a:gd name="T23" fmla="*/ 163 h 163"/>
                  <a:gd name="T24" fmla="*/ 0 w 147"/>
                  <a:gd name="T25" fmla="*/ 118 h 163"/>
                  <a:gd name="T26" fmla="*/ 0 w 147"/>
                  <a:gd name="T27" fmla="*/ 118 h 163"/>
                  <a:gd name="T28" fmla="*/ 4 w 147"/>
                  <a:gd name="T29" fmla="*/ 0 h 163"/>
                  <a:gd name="T30" fmla="*/ 4 w 147"/>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 h="163">
                    <a:moveTo>
                      <a:pt x="4" y="0"/>
                    </a:moveTo>
                    <a:lnTo>
                      <a:pt x="4" y="0"/>
                    </a:lnTo>
                    <a:lnTo>
                      <a:pt x="147" y="0"/>
                    </a:lnTo>
                    <a:lnTo>
                      <a:pt x="147" y="0"/>
                    </a:lnTo>
                    <a:lnTo>
                      <a:pt x="130" y="140"/>
                    </a:lnTo>
                    <a:lnTo>
                      <a:pt x="130" y="140"/>
                    </a:lnTo>
                    <a:lnTo>
                      <a:pt x="129" y="144"/>
                    </a:lnTo>
                    <a:lnTo>
                      <a:pt x="127" y="148"/>
                    </a:lnTo>
                    <a:lnTo>
                      <a:pt x="122" y="155"/>
                    </a:lnTo>
                    <a:lnTo>
                      <a:pt x="115" y="159"/>
                    </a:lnTo>
                    <a:lnTo>
                      <a:pt x="107" y="163"/>
                    </a:lnTo>
                    <a:lnTo>
                      <a:pt x="107" y="163"/>
                    </a:lnTo>
                    <a:lnTo>
                      <a:pt x="0" y="118"/>
                    </a:lnTo>
                    <a:lnTo>
                      <a:pt x="0" y="118"/>
                    </a:lnTo>
                    <a:lnTo>
                      <a:pt x="4" y="0"/>
                    </a:lnTo>
                    <a:lnTo>
                      <a:pt x="4" y="0"/>
                    </a:lnTo>
                    <a:close/>
                  </a:path>
                </a:pathLst>
              </a:custGeom>
              <a:solidFill>
                <a:srgbClr val="B0B0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67">
                <a:extLst>
                  <a:ext uri="{FF2B5EF4-FFF2-40B4-BE49-F238E27FC236}">
                    <a16:creationId xmlns="" xmlns:a16="http://schemas.microsoft.com/office/drawing/2014/main" id="{B686DAF0-60D1-496B-AE12-960587A8F8F8}"/>
                  </a:ext>
                </a:extLst>
              </p:cNvPr>
              <p:cNvSpPr/>
              <p:nvPr/>
            </p:nvSpPr>
            <p:spPr bwMode="auto">
              <a:xfrm>
                <a:off x="3330576" y="5083175"/>
                <a:ext cx="227013" cy="258763"/>
              </a:xfrm>
              <a:custGeom>
                <a:avLst/>
                <a:gdLst>
                  <a:gd name="T0" fmla="*/ 4 w 143"/>
                  <a:gd name="T1" fmla="*/ 0 h 163"/>
                  <a:gd name="T2" fmla="*/ 4 w 143"/>
                  <a:gd name="T3" fmla="*/ 0 h 163"/>
                  <a:gd name="T4" fmla="*/ 143 w 143"/>
                  <a:gd name="T5" fmla="*/ 0 h 163"/>
                  <a:gd name="T6" fmla="*/ 143 w 143"/>
                  <a:gd name="T7" fmla="*/ 0 h 163"/>
                  <a:gd name="T8" fmla="*/ 126 w 143"/>
                  <a:gd name="T9" fmla="*/ 140 h 163"/>
                  <a:gd name="T10" fmla="*/ 126 w 143"/>
                  <a:gd name="T11" fmla="*/ 140 h 163"/>
                  <a:gd name="T12" fmla="*/ 125 w 143"/>
                  <a:gd name="T13" fmla="*/ 144 h 163"/>
                  <a:gd name="T14" fmla="*/ 123 w 143"/>
                  <a:gd name="T15" fmla="*/ 148 h 163"/>
                  <a:gd name="T16" fmla="*/ 118 w 143"/>
                  <a:gd name="T17" fmla="*/ 155 h 163"/>
                  <a:gd name="T18" fmla="*/ 111 w 143"/>
                  <a:gd name="T19" fmla="*/ 159 h 163"/>
                  <a:gd name="T20" fmla="*/ 104 w 143"/>
                  <a:gd name="T21" fmla="*/ 163 h 163"/>
                  <a:gd name="T22" fmla="*/ 104 w 143"/>
                  <a:gd name="T23" fmla="*/ 163 h 163"/>
                  <a:gd name="T24" fmla="*/ 0 w 143"/>
                  <a:gd name="T25" fmla="*/ 117 h 163"/>
                  <a:gd name="T26" fmla="*/ 0 w 143"/>
                  <a:gd name="T27" fmla="*/ 117 h 163"/>
                  <a:gd name="T28" fmla="*/ 4 w 143"/>
                  <a:gd name="T29" fmla="*/ 0 h 163"/>
                  <a:gd name="T30" fmla="*/ 4 w 143"/>
                  <a:gd name="T3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63">
                    <a:moveTo>
                      <a:pt x="4" y="0"/>
                    </a:moveTo>
                    <a:lnTo>
                      <a:pt x="4" y="0"/>
                    </a:lnTo>
                    <a:lnTo>
                      <a:pt x="143" y="0"/>
                    </a:lnTo>
                    <a:lnTo>
                      <a:pt x="143" y="0"/>
                    </a:lnTo>
                    <a:lnTo>
                      <a:pt x="126" y="140"/>
                    </a:lnTo>
                    <a:lnTo>
                      <a:pt x="126" y="140"/>
                    </a:lnTo>
                    <a:lnTo>
                      <a:pt x="125" y="144"/>
                    </a:lnTo>
                    <a:lnTo>
                      <a:pt x="123" y="148"/>
                    </a:lnTo>
                    <a:lnTo>
                      <a:pt x="118" y="155"/>
                    </a:lnTo>
                    <a:lnTo>
                      <a:pt x="111" y="159"/>
                    </a:lnTo>
                    <a:lnTo>
                      <a:pt x="104" y="163"/>
                    </a:lnTo>
                    <a:lnTo>
                      <a:pt x="104" y="163"/>
                    </a:lnTo>
                    <a:lnTo>
                      <a:pt x="0" y="117"/>
                    </a:lnTo>
                    <a:lnTo>
                      <a:pt x="0" y="117"/>
                    </a:lnTo>
                    <a:lnTo>
                      <a:pt x="4" y="0"/>
                    </a:lnTo>
                    <a:lnTo>
                      <a:pt x="4" y="0"/>
                    </a:lnTo>
                    <a:close/>
                  </a:path>
                </a:pathLst>
              </a:custGeom>
              <a:solidFill>
                <a:srgbClr val="B1B1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68">
                <a:extLst>
                  <a:ext uri="{FF2B5EF4-FFF2-40B4-BE49-F238E27FC236}">
                    <a16:creationId xmlns="" xmlns:a16="http://schemas.microsoft.com/office/drawing/2014/main" id="{98A941A8-3705-4BA6-ABBD-AFED89812141}"/>
                  </a:ext>
                </a:extLst>
              </p:cNvPr>
              <p:cNvSpPr/>
              <p:nvPr/>
            </p:nvSpPr>
            <p:spPr bwMode="auto">
              <a:xfrm>
                <a:off x="3336926" y="5083175"/>
                <a:ext cx="220663" cy="255588"/>
              </a:xfrm>
              <a:custGeom>
                <a:avLst/>
                <a:gdLst>
                  <a:gd name="T0" fmla="*/ 4 w 139"/>
                  <a:gd name="T1" fmla="*/ 0 h 161"/>
                  <a:gd name="T2" fmla="*/ 4 w 139"/>
                  <a:gd name="T3" fmla="*/ 0 h 161"/>
                  <a:gd name="T4" fmla="*/ 139 w 139"/>
                  <a:gd name="T5" fmla="*/ 0 h 161"/>
                  <a:gd name="T6" fmla="*/ 139 w 139"/>
                  <a:gd name="T7" fmla="*/ 0 h 161"/>
                  <a:gd name="T8" fmla="*/ 122 w 139"/>
                  <a:gd name="T9" fmla="*/ 140 h 161"/>
                  <a:gd name="T10" fmla="*/ 122 w 139"/>
                  <a:gd name="T11" fmla="*/ 140 h 161"/>
                  <a:gd name="T12" fmla="*/ 121 w 139"/>
                  <a:gd name="T13" fmla="*/ 144 h 161"/>
                  <a:gd name="T14" fmla="*/ 119 w 139"/>
                  <a:gd name="T15" fmla="*/ 148 h 161"/>
                  <a:gd name="T16" fmla="*/ 114 w 139"/>
                  <a:gd name="T17" fmla="*/ 155 h 161"/>
                  <a:gd name="T18" fmla="*/ 107 w 139"/>
                  <a:gd name="T19" fmla="*/ 159 h 161"/>
                  <a:gd name="T20" fmla="*/ 100 w 139"/>
                  <a:gd name="T21" fmla="*/ 161 h 161"/>
                  <a:gd name="T22" fmla="*/ 100 w 139"/>
                  <a:gd name="T23" fmla="*/ 161 h 161"/>
                  <a:gd name="T24" fmla="*/ 0 w 139"/>
                  <a:gd name="T25" fmla="*/ 115 h 161"/>
                  <a:gd name="T26" fmla="*/ 0 w 139"/>
                  <a:gd name="T27" fmla="*/ 115 h 161"/>
                  <a:gd name="T28" fmla="*/ 4 w 139"/>
                  <a:gd name="T29" fmla="*/ 0 h 161"/>
                  <a:gd name="T30" fmla="*/ 4 w 139"/>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61">
                    <a:moveTo>
                      <a:pt x="4" y="0"/>
                    </a:moveTo>
                    <a:lnTo>
                      <a:pt x="4" y="0"/>
                    </a:lnTo>
                    <a:lnTo>
                      <a:pt x="139" y="0"/>
                    </a:lnTo>
                    <a:lnTo>
                      <a:pt x="139" y="0"/>
                    </a:lnTo>
                    <a:lnTo>
                      <a:pt x="122" y="140"/>
                    </a:lnTo>
                    <a:lnTo>
                      <a:pt x="122" y="140"/>
                    </a:lnTo>
                    <a:lnTo>
                      <a:pt x="121" y="144"/>
                    </a:lnTo>
                    <a:lnTo>
                      <a:pt x="119" y="148"/>
                    </a:lnTo>
                    <a:lnTo>
                      <a:pt x="114" y="155"/>
                    </a:lnTo>
                    <a:lnTo>
                      <a:pt x="107" y="159"/>
                    </a:lnTo>
                    <a:lnTo>
                      <a:pt x="100" y="161"/>
                    </a:lnTo>
                    <a:lnTo>
                      <a:pt x="100" y="161"/>
                    </a:lnTo>
                    <a:lnTo>
                      <a:pt x="0" y="115"/>
                    </a:lnTo>
                    <a:lnTo>
                      <a:pt x="0" y="115"/>
                    </a:lnTo>
                    <a:lnTo>
                      <a:pt x="4" y="0"/>
                    </a:lnTo>
                    <a:lnTo>
                      <a:pt x="4" y="0"/>
                    </a:lnTo>
                    <a:close/>
                  </a:path>
                </a:pathLst>
              </a:custGeom>
              <a:solidFill>
                <a:srgbClr val="B1B1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69">
                <a:extLst>
                  <a:ext uri="{FF2B5EF4-FFF2-40B4-BE49-F238E27FC236}">
                    <a16:creationId xmlns="" xmlns:a16="http://schemas.microsoft.com/office/drawing/2014/main" id="{B5FF4EA5-3215-40B6-AC26-540AC2D8146D}"/>
                  </a:ext>
                </a:extLst>
              </p:cNvPr>
              <p:cNvSpPr/>
              <p:nvPr/>
            </p:nvSpPr>
            <p:spPr bwMode="auto">
              <a:xfrm>
                <a:off x="3343276" y="5083175"/>
                <a:ext cx="214313" cy="255588"/>
              </a:xfrm>
              <a:custGeom>
                <a:avLst/>
                <a:gdLst>
                  <a:gd name="T0" fmla="*/ 4 w 135"/>
                  <a:gd name="T1" fmla="*/ 0 h 161"/>
                  <a:gd name="T2" fmla="*/ 4 w 135"/>
                  <a:gd name="T3" fmla="*/ 0 h 161"/>
                  <a:gd name="T4" fmla="*/ 135 w 135"/>
                  <a:gd name="T5" fmla="*/ 0 h 161"/>
                  <a:gd name="T6" fmla="*/ 135 w 135"/>
                  <a:gd name="T7" fmla="*/ 0 h 161"/>
                  <a:gd name="T8" fmla="*/ 118 w 135"/>
                  <a:gd name="T9" fmla="*/ 140 h 161"/>
                  <a:gd name="T10" fmla="*/ 118 w 135"/>
                  <a:gd name="T11" fmla="*/ 140 h 161"/>
                  <a:gd name="T12" fmla="*/ 117 w 135"/>
                  <a:gd name="T13" fmla="*/ 144 h 161"/>
                  <a:gd name="T14" fmla="*/ 115 w 135"/>
                  <a:gd name="T15" fmla="*/ 148 h 161"/>
                  <a:gd name="T16" fmla="*/ 110 w 135"/>
                  <a:gd name="T17" fmla="*/ 155 h 161"/>
                  <a:gd name="T18" fmla="*/ 103 w 135"/>
                  <a:gd name="T19" fmla="*/ 159 h 161"/>
                  <a:gd name="T20" fmla="*/ 96 w 135"/>
                  <a:gd name="T21" fmla="*/ 161 h 161"/>
                  <a:gd name="T22" fmla="*/ 96 w 135"/>
                  <a:gd name="T23" fmla="*/ 161 h 161"/>
                  <a:gd name="T24" fmla="*/ 0 w 135"/>
                  <a:gd name="T25" fmla="*/ 114 h 161"/>
                  <a:gd name="T26" fmla="*/ 0 w 135"/>
                  <a:gd name="T27" fmla="*/ 114 h 161"/>
                  <a:gd name="T28" fmla="*/ 4 w 135"/>
                  <a:gd name="T29" fmla="*/ 0 h 161"/>
                  <a:gd name="T30" fmla="*/ 4 w 135"/>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61">
                    <a:moveTo>
                      <a:pt x="4" y="0"/>
                    </a:moveTo>
                    <a:lnTo>
                      <a:pt x="4" y="0"/>
                    </a:lnTo>
                    <a:lnTo>
                      <a:pt x="135" y="0"/>
                    </a:lnTo>
                    <a:lnTo>
                      <a:pt x="135" y="0"/>
                    </a:lnTo>
                    <a:lnTo>
                      <a:pt x="118" y="140"/>
                    </a:lnTo>
                    <a:lnTo>
                      <a:pt x="118" y="140"/>
                    </a:lnTo>
                    <a:lnTo>
                      <a:pt x="117" y="144"/>
                    </a:lnTo>
                    <a:lnTo>
                      <a:pt x="115" y="148"/>
                    </a:lnTo>
                    <a:lnTo>
                      <a:pt x="110" y="155"/>
                    </a:lnTo>
                    <a:lnTo>
                      <a:pt x="103" y="159"/>
                    </a:lnTo>
                    <a:lnTo>
                      <a:pt x="96" y="161"/>
                    </a:lnTo>
                    <a:lnTo>
                      <a:pt x="96" y="161"/>
                    </a:lnTo>
                    <a:lnTo>
                      <a:pt x="0" y="114"/>
                    </a:lnTo>
                    <a:lnTo>
                      <a:pt x="0" y="114"/>
                    </a:lnTo>
                    <a:lnTo>
                      <a:pt x="4" y="0"/>
                    </a:lnTo>
                    <a:lnTo>
                      <a:pt x="4" y="0"/>
                    </a:lnTo>
                    <a:close/>
                  </a:path>
                </a:pathLst>
              </a:custGeom>
              <a:solidFill>
                <a:srgbClr val="B2B2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70">
                <a:extLst>
                  <a:ext uri="{FF2B5EF4-FFF2-40B4-BE49-F238E27FC236}">
                    <a16:creationId xmlns="" xmlns:a16="http://schemas.microsoft.com/office/drawing/2014/main" id="{12DA6A59-02DB-4DE5-9728-158169A427F5}"/>
                  </a:ext>
                </a:extLst>
              </p:cNvPr>
              <p:cNvSpPr/>
              <p:nvPr/>
            </p:nvSpPr>
            <p:spPr bwMode="auto">
              <a:xfrm>
                <a:off x="3348038" y="5083175"/>
                <a:ext cx="209550" cy="255588"/>
              </a:xfrm>
              <a:custGeom>
                <a:avLst/>
                <a:gdLst>
                  <a:gd name="T0" fmla="*/ 5 w 132"/>
                  <a:gd name="T1" fmla="*/ 0 h 161"/>
                  <a:gd name="T2" fmla="*/ 5 w 132"/>
                  <a:gd name="T3" fmla="*/ 0 h 161"/>
                  <a:gd name="T4" fmla="*/ 132 w 132"/>
                  <a:gd name="T5" fmla="*/ 0 h 161"/>
                  <a:gd name="T6" fmla="*/ 132 w 132"/>
                  <a:gd name="T7" fmla="*/ 0 h 161"/>
                  <a:gd name="T8" fmla="*/ 115 w 132"/>
                  <a:gd name="T9" fmla="*/ 140 h 161"/>
                  <a:gd name="T10" fmla="*/ 115 w 132"/>
                  <a:gd name="T11" fmla="*/ 140 h 161"/>
                  <a:gd name="T12" fmla="*/ 114 w 132"/>
                  <a:gd name="T13" fmla="*/ 144 h 161"/>
                  <a:gd name="T14" fmla="*/ 112 w 132"/>
                  <a:gd name="T15" fmla="*/ 148 h 161"/>
                  <a:gd name="T16" fmla="*/ 108 w 132"/>
                  <a:gd name="T17" fmla="*/ 153 h 161"/>
                  <a:gd name="T18" fmla="*/ 101 w 132"/>
                  <a:gd name="T19" fmla="*/ 159 h 161"/>
                  <a:gd name="T20" fmla="*/ 95 w 132"/>
                  <a:gd name="T21" fmla="*/ 161 h 161"/>
                  <a:gd name="T22" fmla="*/ 95 w 132"/>
                  <a:gd name="T23" fmla="*/ 161 h 161"/>
                  <a:gd name="T24" fmla="*/ 0 w 132"/>
                  <a:gd name="T25" fmla="*/ 113 h 161"/>
                  <a:gd name="T26" fmla="*/ 0 w 132"/>
                  <a:gd name="T27" fmla="*/ 113 h 161"/>
                  <a:gd name="T28" fmla="*/ 5 w 132"/>
                  <a:gd name="T29" fmla="*/ 0 h 161"/>
                  <a:gd name="T30" fmla="*/ 5 w 132"/>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161">
                    <a:moveTo>
                      <a:pt x="5" y="0"/>
                    </a:moveTo>
                    <a:lnTo>
                      <a:pt x="5" y="0"/>
                    </a:lnTo>
                    <a:lnTo>
                      <a:pt x="132" y="0"/>
                    </a:lnTo>
                    <a:lnTo>
                      <a:pt x="132" y="0"/>
                    </a:lnTo>
                    <a:lnTo>
                      <a:pt x="115" y="140"/>
                    </a:lnTo>
                    <a:lnTo>
                      <a:pt x="115" y="140"/>
                    </a:lnTo>
                    <a:lnTo>
                      <a:pt x="114" y="144"/>
                    </a:lnTo>
                    <a:lnTo>
                      <a:pt x="112" y="148"/>
                    </a:lnTo>
                    <a:lnTo>
                      <a:pt x="108" y="153"/>
                    </a:lnTo>
                    <a:lnTo>
                      <a:pt x="101" y="159"/>
                    </a:lnTo>
                    <a:lnTo>
                      <a:pt x="95" y="161"/>
                    </a:lnTo>
                    <a:lnTo>
                      <a:pt x="95" y="161"/>
                    </a:lnTo>
                    <a:lnTo>
                      <a:pt x="0" y="113"/>
                    </a:lnTo>
                    <a:lnTo>
                      <a:pt x="0" y="113"/>
                    </a:lnTo>
                    <a:lnTo>
                      <a:pt x="5" y="0"/>
                    </a:lnTo>
                    <a:lnTo>
                      <a:pt x="5" y="0"/>
                    </a:lnTo>
                    <a:close/>
                  </a:path>
                </a:pathLst>
              </a:custGeom>
              <a:solidFill>
                <a:srgbClr val="B2B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71">
                <a:extLst>
                  <a:ext uri="{FF2B5EF4-FFF2-40B4-BE49-F238E27FC236}">
                    <a16:creationId xmlns="" xmlns:a16="http://schemas.microsoft.com/office/drawing/2014/main" id="{2C14F215-E7D3-426E-A30D-94248FF1DA4D}"/>
                  </a:ext>
                </a:extLst>
              </p:cNvPr>
              <p:cNvSpPr/>
              <p:nvPr/>
            </p:nvSpPr>
            <p:spPr bwMode="auto">
              <a:xfrm>
                <a:off x="3354388" y="5083175"/>
                <a:ext cx="203200" cy="255588"/>
              </a:xfrm>
              <a:custGeom>
                <a:avLst/>
                <a:gdLst>
                  <a:gd name="T0" fmla="*/ 4 w 128"/>
                  <a:gd name="T1" fmla="*/ 0 h 161"/>
                  <a:gd name="T2" fmla="*/ 4 w 128"/>
                  <a:gd name="T3" fmla="*/ 0 h 161"/>
                  <a:gd name="T4" fmla="*/ 128 w 128"/>
                  <a:gd name="T5" fmla="*/ 0 h 161"/>
                  <a:gd name="T6" fmla="*/ 128 w 128"/>
                  <a:gd name="T7" fmla="*/ 0 h 161"/>
                  <a:gd name="T8" fmla="*/ 111 w 128"/>
                  <a:gd name="T9" fmla="*/ 140 h 161"/>
                  <a:gd name="T10" fmla="*/ 111 w 128"/>
                  <a:gd name="T11" fmla="*/ 140 h 161"/>
                  <a:gd name="T12" fmla="*/ 111 w 128"/>
                  <a:gd name="T13" fmla="*/ 144 h 161"/>
                  <a:gd name="T14" fmla="*/ 108 w 128"/>
                  <a:gd name="T15" fmla="*/ 148 h 161"/>
                  <a:gd name="T16" fmla="*/ 104 w 128"/>
                  <a:gd name="T17" fmla="*/ 153 h 161"/>
                  <a:gd name="T18" fmla="*/ 97 w 128"/>
                  <a:gd name="T19" fmla="*/ 159 h 161"/>
                  <a:gd name="T20" fmla="*/ 91 w 128"/>
                  <a:gd name="T21" fmla="*/ 161 h 161"/>
                  <a:gd name="T22" fmla="*/ 91 w 128"/>
                  <a:gd name="T23" fmla="*/ 161 h 161"/>
                  <a:gd name="T24" fmla="*/ 0 w 128"/>
                  <a:gd name="T25" fmla="*/ 113 h 161"/>
                  <a:gd name="T26" fmla="*/ 0 w 128"/>
                  <a:gd name="T27" fmla="*/ 113 h 161"/>
                  <a:gd name="T28" fmla="*/ 4 w 128"/>
                  <a:gd name="T29" fmla="*/ 0 h 161"/>
                  <a:gd name="T30" fmla="*/ 4 w 128"/>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61">
                    <a:moveTo>
                      <a:pt x="4" y="0"/>
                    </a:moveTo>
                    <a:lnTo>
                      <a:pt x="4" y="0"/>
                    </a:lnTo>
                    <a:lnTo>
                      <a:pt x="128" y="0"/>
                    </a:lnTo>
                    <a:lnTo>
                      <a:pt x="128" y="0"/>
                    </a:lnTo>
                    <a:lnTo>
                      <a:pt x="111" y="140"/>
                    </a:lnTo>
                    <a:lnTo>
                      <a:pt x="111" y="140"/>
                    </a:lnTo>
                    <a:lnTo>
                      <a:pt x="111" y="144"/>
                    </a:lnTo>
                    <a:lnTo>
                      <a:pt x="108" y="148"/>
                    </a:lnTo>
                    <a:lnTo>
                      <a:pt x="104" y="153"/>
                    </a:lnTo>
                    <a:lnTo>
                      <a:pt x="97" y="159"/>
                    </a:lnTo>
                    <a:lnTo>
                      <a:pt x="91" y="161"/>
                    </a:lnTo>
                    <a:lnTo>
                      <a:pt x="91" y="161"/>
                    </a:lnTo>
                    <a:lnTo>
                      <a:pt x="0" y="113"/>
                    </a:lnTo>
                    <a:lnTo>
                      <a:pt x="0" y="113"/>
                    </a:lnTo>
                    <a:lnTo>
                      <a:pt x="4" y="0"/>
                    </a:lnTo>
                    <a:lnTo>
                      <a:pt x="4" y="0"/>
                    </a:lnTo>
                    <a:close/>
                  </a:path>
                </a:pathLst>
              </a:custGeom>
              <a:solidFill>
                <a:srgbClr val="B3B3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72">
                <a:extLst>
                  <a:ext uri="{FF2B5EF4-FFF2-40B4-BE49-F238E27FC236}">
                    <a16:creationId xmlns="" xmlns:a16="http://schemas.microsoft.com/office/drawing/2014/main" id="{18DD8C66-06F9-43AB-A6D0-7F8EA57E260A}"/>
                  </a:ext>
                </a:extLst>
              </p:cNvPr>
              <p:cNvSpPr/>
              <p:nvPr/>
            </p:nvSpPr>
            <p:spPr bwMode="auto">
              <a:xfrm>
                <a:off x="3360738" y="5083175"/>
                <a:ext cx="196850" cy="255588"/>
              </a:xfrm>
              <a:custGeom>
                <a:avLst/>
                <a:gdLst>
                  <a:gd name="T0" fmla="*/ 4 w 124"/>
                  <a:gd name="T1" fmla="*/ 0 h 161"/>
                  <a:gd name="T2" fmla="*/ 4 w 124"/>
                  <a:gd name="T3" fmla="*/ 0 h 161"/>
                  <a:gd name="T4" fmla="*/ 124 w 124"/>
                  <a:gd name="T5" fmla="*/ 0 h 161"/>
                  <a:gd name="T6" fmla="*/ 124 w 124"/>
                  <a:gd name="T7" fmla="*/ 0 h 161"/>
                  <a:gd name="T8" fmla="*/ 107 w 124"/>
                  <a:gd name="T9" fmla="*/ 140 h 161"/>
                  <a:gd name="T10" fmla="*/ 107 w 124"/>
                  <a:gd name="T11" fmla="*/ 140 h 161"/>
                  <a:gd name="T12" fmla="*/ 104 w 124"/>
                  <a:gd name="T13" fmla="*/ 148 h 161"/>
                  <a:gd name="T14" fmla="*/ 100 w 124"/>
                  <a:gd name="T15" fmla="*/ 153 h 161"/>
                  <a:gd name="T16" fmla="*/ 93 w 124"/>
                  <a:gd name="T17" fmla="*/ 159 h 161"/>
                  <a:gd name="T18" fmla="*/ 87 w 124"/>
                  <a:gd name="T19" fmla="*/ 161 h 161"/>
                  <a:gd name="T20" fmla="*/ 87 w 124"/>
                  <a:gd name="T21" fmla="*/ 161 h 161"/>
                  <a:gd name="T22" fmla="*/ 0 w 124"/>
                  <a:gd name="T23" fmla="*/ 111 h 161"/>
                  <a:gd name="T24" fmla="*/ 0 w 124"/>
                  <a:gd name="T25" fmla="*/ 111 h 161"/>
                  <a:gd name="T26" fmla="*/ 4 w 124"/>
                  <a:gd name="T27" fmla="*/ 0 h 161"/>
                  <a:gd name="T28" fmla="*/ 4 w 124"/>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161">
                    <a:moveTo>
                      <a:pt x="4" y="0"/>
                    </a:moveTo>
                    <a:lnTo>
                      <a:pt x="4" y="0"/>
                    </a:lnTo>
                    <a:lnTo>
                      <a:pt x="124" y="0"/>
                    </a:lnTo>
                    <a:lnTo>
                      <a:pt x="124" y="0"/>
                    </a:lnTo>
                    <a:lnTo>
                      <a:pt x="107" y="140"/>
                    </a:lnTo>
                    <a:lnTo>
                      <a:pt x="107" y="140"/>
                    </a:lnTo>
                    <a:lnTo>
                      <a:pt x="104" y="148"/>
                    </a:lnTo>
                    <a:lnTo>
                      <a:pt x="100" y="153"/>
                    </a:lnTo>
                    <a:lnTo>
                      <a:pt x="93" y="159"/>
                    </a:lnTo>
                    <a:lnTo>
                      <a:pt x="87" y="161"/>
                    </a:lnTo>
                    <a:lnTo>
                      <a:pt x="87" y="161"/>
                    </a:lnTo>
                    <a:lnTo>
                      <a:pt x="0" y="111"/>
                    </a:lnTo>
                    <a:lnTo>
                      <a:pt x="0" y="111"/>
                    </a:lnTo>
                    <a:lnTo>
                      <a:pt x="4" y="0"/>
                    </a:lnTo>
                    <a:lnTo>
                      <a:pt x="4" y="0"/>
                    </a:lnTo>
                    <a:close/>
                  </a:path>
                </a:pathLst>
              </a:custGeom>
              <a:solidFill>
                <a:srgbClr val="B4B4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73">
                <a:extLst>
                  <a:ext uri="{FF2B5EF4-FFF2-40B4-BE49-F238E27FC236}">
                    <a16:creationId xmlns="" xmlns:a16="http://schemas.microsoft.com/office/drawing/2014/main" id="{FAF2936E-D39E-4994-952F-58ECBCE39334}"/>
                  </a:ext>
                </a:extLst>
              </p:cNvPr>
              <p:cNvSpPr/>
              <p:nvPr/>
            </p:nvSpPr>
            <p:spPr bwMode="auto">
              <a:xfrm>
                <a:off x="3367088" y="5083175"/>
                <a:ext cx="190500" cy="255588"/>
              </a:xfrm>
              <a:custGeom>
                <a:avLst/>
                <a:gdLst>
                  <a:gd name="T0" fmla="*/ 4 w 120"/>
                  <a:gd name="T1" fmla="*/ 0 h 161"/>
                  <a:gd name="T2" fmla="*/ 4 w 120"/>
                  <a:gd name="T3" fmla="*/ 0 h 161"/>
                  <a:gd name="T4" fmla="*/ 120 w 120"/>
                  <a:gd name="T5" fmla="*/ 0 h 161"/>
                  <a:gd name="T6" fmla="*/ 120 w 120"/>
                  <a:gd name="T7" fmla="*/ 0 h 161"/>
                  <a:gd name="T8" fmla="*/ 103 w 120"/>
                  <a:gd name="T9" fmla="*/ 140 h 161"/>
                  <a:gd name="T10" fmla="*/ 103 w 120"/>
                  <a:gd name="T11" fmla="*/ 140 h 161"/>
                  <a:gd name="T12" fmla="*/ 100 w 120"/>
                  <a:gd name="T13" fmla="*/ 148 h 161"/>
                  <a:gd name="T14" fmla="*/ 96 w 120"/>
                  <a:gd name="T15" fmla="*/ 153 h 161"/>
                  <a:gd name="T16" fmla="*/ 89 w 120"/>
                  <a:gd name="T17" fmla="*/ 159 h 161"/>
                  <a:gd name="T18" fmla="*/ 83 w 120"/>
                  <a:gd name="T19" fmla="*/ 161 h 161"/>
                  <a:gd name="T20" fmla="*/ 83 w 120"/>
                  <a:gd name="T21" fmla="*/ 161 h 161"/>
                  <a:gd name="T22" fmla="*/ 0 w 120"/>
                  <a:gd name="T23" fmla="*/ 110 h 161"/>
                  <a:gd name="T24" fmla="*/ 0 w 120"/>
                  <a:gd name="T25" fmla="*/ 110 h 161"/>
                  <a:gd name="T26" fmla="*/ 4 w 120"/>
                  <a:gd name="T27" fmla="*/ 0 h 161"/>
                  <a:gd name="T28" fmla="*/ 4 w 120"/>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61">
                    <a:moveTo>
                      <a:pt x="4" y="0"/>
                    </a:moveTo>
                    <a:lnTo>
                      <a:pt x="4" y="0"/>
                    </a:lnTo>
                    <a:lnTo>
                      <a:pt x="120" y="0"/>
                    </a:lnTo>
                    <a:lnTo>
                      <a:pt x="120" y="0"/>
                    </a:lnTo>
                    <a:lnTo>
                      <a:pt x="103" y="140"/>
                    </a:lnTo>
                    <a:lnTo>
                      <a:pt x="103" y="140"/>
                    </a:lnTo>
                    <a:lnTo>
                      <a:pt x="100" y="148"/>
                    </a:lnTo>
                    <a:lnTo>
                      <a:pt x="96" y="153"/>
                    </a:lnTo>
                    <a:lnTo>
                      <a:pt x="89" y="159"/>
                    </a:lnTo>
                    <a:lnTo>
                      <a:pt x="83" y="161"/>
                    </a:lnTo>
                    <a:lnTo>
                      <a:pt x="83" y="161"/>
                    </a:lnTo>
                    <a:lnTo>
                      <a:pt x="0" y="110"/>
                    </a:lnTo>
                    <a:lnTo>
                      <a:pt x="0" y="110"/>
                    </a:lnTo>
                    <a:lnTo>
                      <a:pt x="4" y="0"/>
                    </a:lnTo>
                    <a:lnTo>
                      <a:pt x="4" y="0"/>
                    </a:lnTo>
                    <a:close/>
                  </a:path>
                </a:pathLst>
              </a:custGeom>
              <a:solidFill>
                <a:srgbClr val="B4B4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74">
                <a:extLst>
                  <a:ext uri="{FF2B5EF4-FFF2-40B4-BE49-F238E27FC236}">
                    <a16:creationId xmlns="" xmlns:a16="http://schemas.microsoft.com/office/drawing/2014/main" id="{36A2C15D-5D5D-409A-98BD-53411E6F5B71}"/>
                  </a:ext>
                </a:extLst>
              </p:cNvPr>
              <p:cNvSpPr/>
              <p:nvPr/>
            </p:nvSpPr>
            <p:spPr bwMode="auto">
              <a:xfrm>
                <a:off x="3371851" y="5083175"/>
                <a:ext cx="185738" cy="255588"/>
              </a:xfrm>
              <a:custGeom>
                <a:avLst/>
                <a:gdLst>
                  <a:gd name="T0" fmla="*/ 5 w 117"/>
                  <a:gd name="T1" fmla="*/ 0 h 161"/>
                  <a:gd name="T2" fmla="*/ 5 w 117"/>
                  <a:gd name="T3" fmla="*/ 0 h 161"/>
                  <a:gd name="T4" fmla="*/ 117 w 117"/>
                  <a:gd name="T5" fmla="*/ 0 h 161"/>
                  <a:gd name="T6" fmla="*/ 117 w 117"/>
                  <a:gd name="T7" fmla="*/ 0 h 161"/>
                  <a:gd name="T8" fmla="*/ 100 w 117"/>
                  <a:gd name="T9" fmla="*/ 140 h 161"/>
                  <a:gd name="T10" fmla="*/ 100 w 117"/>
                  <a:gd name="T11" fmla="*/ 140 h 161"/>
                  <a:gd name="T12" fmla="*/ 97 w 117"/>
                  <a:gd name="T13" fmla="*/ 148 h 161"/>
                  <a:gd name="T14" fmla="*/ 93 w 117"/>
                  <a:gd name="T15" fmla="*/ 153 h 161"/>
                  <a:gd name="T16" fmla="*/ 86 w 117"/>
                  <a:gd name="T17" fmla="*/ 157 h 161"/>
                  <a:gd name="T18" fmla="*/ 81 w 117"/>
                  <a:gd name="T19" fmla="*/ 161 h 161"/>
                  <a:gd name="T20" fmla="*/ 81 w 117"/>
                  <a:gd name="T21" fmla="*/ 161 h 161"/>
                  <a:gd name="T22" fmla="*/ 0 w 117"/>
                  <a:gd name="T23" fmla="*/ 109 h 161"/>
                  <a:gd name="T24" fmla="*/ 0 w 117"/>
                  <a:gd name="T25" fmla="*/ 109 h 161"/>
                  <a:gd name="T26" fmla="*/ 5 w 117"/>
                  <a:gd name="T27" fmla="*/ 0 h 161"/>
                  <a:gd name="T28" fmla="*/ 5 w 117"/>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61">
                    <a:moveTo>
                      <a:pt x="5" y="0"/>
                    </a:moveTo>
                    <a:lnTo>
                      <a:pt x="5" y="0"/>
                    </a:lnTo>
                    <a:lnTo>
                      <a:pt x="117" y="0"/>
                    </a:lnTo>
                    <a:lnTo>
                      <a:pt x="117" y="0"/>
                    </a:lnTo>
                    <a:lnTo>
                      <a:pt x="100" y="140"/>
                    </a:lnTo>
                    <a:lnTo>
                      <a:pt x="100" y="140"/>
                    </a:lnTo>
                    <a:lnTo>
                      <a:pt x="97" y="148"/>
                    </a:lnTo>
                    <a:lnTo>
                      <a:pt x="93" y="153"/>
                    </a:lnTo>
                    <a:lnTo>
                      <a:pt x="86" y="157"/>
                    </a:lnTo>
                    <a:lnTo>
                      <a:pt x="81" y="161"/>
                    </a:lnTo>
                    <a:lnTo>
                      <a:pt x="81" y="161"/>
                    </a:lnTo>
                    <a:lnTo>
                      <a:pt x="0" y="109"/>
                    </a:lnTo>
                    <a:lnTo>
                      <a:pt x="0" y="109"/>
                    </a:lnTo>
                    <a:lnTo>
                      <a:pt x="5" y="0"/>
                    </a:lnTo>
                    <a:lnTo>
                      <a:pt x="5" y="0"/>
                    </a:lnTo>
                    <a:close/>
                  </a:path>
                </a:pathLst>
              </a:custGeom>
              <a:solidFill>
                <a:srgbClr val="B5B5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75">
                <a:extLst>
                  <a:ext uri="{FF2B5EF4-FFF2-40B4-BE49-F238E27FC236}">
                    <a16:creationId xmlns="" xmlns:a16="http://schemas.microsoft.com/office/drawing/2014/main" id="{9EC4FB18-1D95-41F8-864D-35DC7D9C1DFE}"/>
                  </a:ext>
                </a:extLst>
              </p:cNvPr>
              <p:cNvSpPr/>
              <p:nvPr/>
            </p:nvSpPr>
            <p:spPr bwMode="auto">
              <a:xfrm>
                <a:off x="3378201" y="5083175"/>
                <a:ext cx="179388" cy="255588"/>
              </a:xfrm>
              <a:custGeom>
                <a:avLst/>
                <a:gdLst>
                  <a:gd name="T0" fmla="*/ 5 w 113"/>
                  <a:gd name="T1" fmla="*/ 0 h 161"/>
                  <a:gd name="T2" fmla="*/ 5 w 113"/>
                  <a:gd name="T3" fmla="*/ 0 h 161"/>
                  <a:gd name="T4" fmla="*/ 113 w 113"/>
                  <a:gd name="T5" fmla="*/ 0 h 161"/>
                  <a:gd name="T6" fmla="*/ 113 w 113"/>
                  <a:gd name="T7" fmla="*/ 0 h 161"/>
                  <a:gd name="T8" fmla="*/ 96 w 113"/>
                  <a:gd name="T9" fmla="*/ 140 h 161"/>
                  <a:gd name="T10" fmla="*/ 96 w 113"/>
                  <a:gd name="T11" fmla="*/ 140 h 161"/>
                  <a:gd name="T12" fmla="*/ 93 w 113"/>
                  <a:gd name="T13" fmla="*/ 147 h 161"/>
                  <a:gd name="T14" fmla="*/ 89 w 113"/>
                  <a:gd name="T15" fmla="*/ 153 h 161"/>
                  <a:gd name="T16" fmla="*/ 84 w 113"/>
                  <a:gd name="T17" fmla="*/ 157 h 161"/>
                  <a:gd name="T18" fmla="*/ 77 w 113"/>
                  <a:gd name="T19" fmla="*/ 161 h 161"/>
                  <a:gd name="T20" fmla="*/ 77 w 113"/>
                  <a:gd name="T21" fmla="*/ 161 h 161"/>
                  <a:gd name="T22" fmla="*/ 0 w 113"/>
                  <a:gd name="T23" fmla="*/ 107 h 161"/>
                  <a:gd name="T24" fmla="*/ 0 w 113"/>
                  <a:gd name="T25" fmla="*/ 107 h 161"/>
                  <a:gd name="T26" fmla="*/ 5 w 113"/>
                  <a:gd name="T27" fmla="*/ 0 h 161"/>
                  <a:gd name="T28" fmla="*/ 5 w 113"/>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61">
                    <a:moveTo>
                      <a:pt x="5" y="0"/>
                    </a:moveTo>
                    <a:lnTo>
                      <a:pt x="5" y="0"/>
                    </a:lnTo>
                    <a:lnTo>
                      <a:pt x="113" y="0"/>
                    </a:lnTo>
                    <a:lnTo>
                      <a:pt x="113" y="0"/>
                    </a:lnTo>
                    <a:lnTo>
                      <a:pt x="96" y="140"/>
                    </a:lnTo>
                    <a:lnTo>
                      <a:pt x="96" y="140"/>
                    </a:lnTo>
                    <a:lnTo>
                      <a:pt x="93" y="147"/>
                    </a:lnTo>
                    <a:lnTo>
                      <a:pt x="89" y="153"/>
                    </a:lnTo>
                    <a:lnTo>
                      <a:pt x="84" y="157"/>
                    </a:lnTo>
                    <a:lnTo>
                      <a:pt x="77" y="161"/>
                    </a:lnTo>
                    <a:lnTo>
                      <a:pt x="77" y="161"/>
                    </a:lnTo>
                    <a:lnTo>
                      <a:pt x="0" y="107"/>
                    </a:lnTo>
                    <a:lnTo>
                      <a:pt x="0" y="107"/>
                    </a:lnTo>
                    <a:lnTo>
                      <a:pt x="5" y="0"/>
                    </a:lnTo>
                    <a:lnTo>
                      <a:pt x="5" y="0"/>
                    </a:lnTo>
                    <a:close/>
                  </a:path>
                </a:pathLst>
              </a:custGeom>
              <a:solidFill>
                <a:srgbClr val="B6B6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6">
                <a:extLst>
                  <a:ext uri="{FF2B5EF4-FFF2-40B4-BE49-F238E27FC236}">
                    <a16:creationId xmlns="" xmlns:a16="http://schemas.microsoft.com/office/drawing/2014/main" id="{3AC8C6C0-2AAB-4908-9AB8-826A2B78B1F1}"/>
                  </a:ext>
                </a:extLst>
              </p:cNvPr>
              <p:cNvSpPr/>
              <p:nvPr/>
            </p:nvSpPr>
            <p:spPr bwMode="auto">
              <a:xfrm>
                <a:off x="3384551" y="5083175"/>
                <a:ext cx="173038" cy="255588"/>
              </a:xfrm>
              <a:custGeom>
                <a:avLst/>
                <a:gdLst>
                  <a:gd name="T0" fmla="*/ 5 w 109"/>
                  <a:gd name="T1" fmla="*/ 0 h 161"/>
                  <a:gd name="T2" fmla="*/ 5 w 109"/>
                  <a:gd name="T3" fmla="*/ 0 h 161"/>
                  <a:gd name="T4" fmla="*/ 109 w 109"/>
                  <a:gd name="T5" fmla="*/ 0 h 161"/>
                  <a:gd name="T6" fmla="*/ 109 w 109"/>
                  <a:gd name="T7" fmla="*/ 0 h 161"/>
                  <a:gd name="T8" fmla="*/ 92 w 109"/>
                  <a:gd name="T9" fmla="*/ 140 h 161"/>
                  <a:gd name="T10" fmla="*/ 92 w 109"/>
                  <a:gd name="T11" fmla="*/ 140 h 161"/>
                  <a:gd name="T12" fmla="*/ 89 w 109"/>
                  <a:gd name="T13" fmla="*/ 147 h 161"/>
                  <a:gd name="T14" fmla="*/ 85 w 109"/>
                  <a:gd name="T15" fmla="*/ 153 h 161"/>
                  <a:gd name="T16" fmla="*/ 80 w 109"/>
                  <a:gd name="T17" fmla="*/ 157 h 161"/>
                  <a:gd name="T18" fmla="*/ 73 w 109"/>
                  <a:gd name="T19" fmla="*/ 161 h 161"/>
                  <a:gd name="T20" fmla="*/ 73 w 109"/>
                  <a:gd name="T21" fmla="*/ 161 h 161"/>
                  <a:gd name="T22" fmla="*/ 0 w 109"/>
                  <a:gd name="T23" fmla="*/ 106 h 161"/>
                  <a:gd name="T24" fmla="*/ 0 w 109"/>
                  <a:gd name="T25" fmla="*/ 106 h 161"/>
                  <a:gd name="T26" fmla="*/ 5 w 109"/>
                  <a:gd name="T27" fmla="*/ 0 h 161"/>
                  <a:gd name="T28" fmla="*/ 5 w 109"/>
                  <a:gd name="T29"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61">
                    <a:moveTo>
                      <a:pt x="5" y="0"/>
                    </a:moveTo>
                    <a:lnTo>
                      <a:pt x="5" y="0"/>
                    </a:lnTo>
                    <a:lnTo>
                      <a:pt x="109" y="0"/>
                    </a:lnTo>
                    <a:lnTo>
                      <a:pt x="109" y="0"/>
                    </a:lnTo>
                    <a:lnTo>
                      <a:pt x="92" y="140"/>
                    </a:lnTo>
                    <a:lnTo>
                      <a:pt x="92" y="140"/>
                    </a:lnTo>
                    <a:lnTo>
                      <a:pt x="89" y="147"/>
                    </a:lnTo>
                    <a:lnTo>
                      <a:pt x="85" y="153"/>
                    </a:lnTo>
                    <a:lnTo>
                      <a:pt x="80" y="157"/>
                    </a:lnTo>
                    <a:lnTo>
                      <a:pt x="73" y="161"/>
                    </a:lnTo>
                    <a:lnTo>
                      <a:pt x="73" y="161"/>
                    </a:lnTo>
                    <a:lnTo>
                      <a:pt x="0" y="106"/>
                    </a:lnTo>
                    <a:lnTo>
                      <a:pt x="0" y="106"/>
                    </a:lnTo>
                    <a:lnTo>
                      <a:pt x="5" y="0"/>
                    </a:lnTo>
                    <a:lnTo>
                      <a:pt x="5" y="0"/>
                    </a:lnTo>
                    <a:close/>
                  </a:path>
                </a:pathLst>
              </a:custGeom>
              <a:solidFill>
                <a:srgbClr val="B6B6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7">
                <a:extLst>
                  <a:ext uri="{FF2B5EF4-FFF2-40B4-BE49-F238E27FC236}">
                    <a16:creationId xmlns="" xmlns:a16="http://schemas.microsoft.com/office/drawing/2014/main" id="{1FF30DA5-9909-4536-AC66-F221475ADA83}"/>
                  </a:ext>
                </a:extLst>
              </p:cNvPr>
              <p:cNvSpPr/>
              <p:nvPr/>
            </p:nvSpPr>
            <p:spPr bwMode="auto">
              <a:xfrm>
                <a:off x="3390901" y="5083175"/>
                <a:ext cx="166688" cy="254000"/>
              </a:xfrm>
              <a:custGeom>
                <a:avLst/>
                <a:gdLst>
                  <a:gd name="T0" fmla="*/ 5 w 105"/>
                  <a:gd name="T1" fmla="*/ 0 h 160"/>
                  <a:gd name="T2" fmla="*/ 5 w 105"/>
                  <a:gd name="T3" fmla="*/ 0 h 160"/>
                  <a:gd name="T4" fmla="*/ 105 w 105"/>
                  <a:gd name="T5" fmla="*/ 0 h 160"/>
                  <a:gd name="T6" fmla="*/ 105 w 105"/>
                  <a:gd name="T7" fmla="*/ 0 h 160"/>
                  <a:gd name="T8" fmla="*/ 88 w 105"/>
                  <a:gd name="T9" fmla="*/ 140 h 160"/>
                  <a:gd name="T10" fmla="*/ 88 w 105"/>
                  <a:gd name="T11" fmla="*/ 140 h 160"/>
                  <a:gd name="T12" fmla="*/ 87 w 105"/>
                  <a:gd name="T13" fmla="*/ 147 h 160"/>
                  <a:gd name="T14" fmla="*/ 81 w 105"/>
                  <a:gd name="T15" fmla="*/ 153 h 160"/>
                  <a:gd name="T16" fmla="*/ 76 w 105"/>
                  <a:gd name="T17" fmla="*/ 157 h 160"/>
                  <a:gd name="T18" fmla="*/ 69 w 105"/>
                  <a:gd name="T19" fmla="*/ 160 h 160"/>
                  <a:gd name="T20" fmla="*/ 69 w 105"/>
                  <a:gd name="T21" fmla="*/ 160 h 160"/>
                  <a:gd name="T22" fmla="*/ 0 w 105"/>
                  <a:gd name="T23" fmla="*/ 106 h 160"/>
                  <a:gd name="T24" fmla="*/ 0 w 105"/>
                  <a:gd name="T25" fmla="*/ 106 h 160"/>
                  <a:gd name="T26" fmla="*/ 5 w 105"/>
                  <a:gd name="T27" fmla="*/ 0 h 160"/>
                  <a:gd name="T28" fmla="*/ 5 w 105"/>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60">
                    <a:moveTo>
                      <a:pt x="5" y="0"/>
                    </a:moveTo>
                    <a:lnTo>
                      <a:pt x="5" y="0"/>
                    </a:lnTo>
                    <a:lnTo>
                      <a:pt x="105" y="0"/>
                    </a:lnTo>
                    <a:lnTo>
                      <a:pt x="105" y="0"/>
                    </a:lnTo>
                    <a:lnTo>
                      <a:pt x="88" y="140"/>
                    </a:lnTo>
                    <a:lnTo>
                      <a:pt x="88" y="140"/>
                    </a:lnTo>
                    <a:lnTo>
                      <a:pt x="87" y="147"/>
                    </a:lnTo>
                    <a:lnTo>
                      <a:pt x="81" y="153"/>
                    </a:lnTo>
                    <a:lnTo>
                      <a:pt x="76" y="157"/>
                    </a:lnTo>
                    <a:lnTo>
                      <a:pt x="69" y="160"/>
                    </a:lnTo>
                    <a:lnTo>
                      <a:pt x="69" y="160"/>
                    </a:lnTo>
                    <a:lnTo>
                      <a:pt x="0" y="106"/>
                    </a:lnTo>
                    <a:lnTo>
                      <a:pt x="0" y="106"/>
                    </a:lnTo>
                    <a:lnTo>
                      <a:pt x="5" y="0"/>
                    </a:lnTo>
                    <a:lnTo>
                      <a:pt x="5" y="0"/>
                    </a:lnTo>
                    <a:close/>
                  </a:path>
                </a:pathLst>
              </a:custGeom>
              <a:solidFill>
                <a:srgbClr val="B7B7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8">
                <a:extLst>
                  <a:ext uri="{FF2B5EF4-FFF2-40B4-BE49-F238E27FC236}">
                    <a16:creationId xmlns="" xmlns:a16="http://schemas.microsoft.com/office/drawing/2014/main" id="{36AE269C-FA26-4FBA-9352-B67E5599CBAD}"/>
                  </a:ext>
                </a:extLst>
              </p:cNvPr>
              <p:cNvSpPr/>
              <p:nvPr/>
            </p:nvSpPr>
            <p:spPr bwMode="auto">
              <a:xfrm>
                <a:off x="3395663" y="5083175"/>
                <a:ext cx="161925" cy="254000"/>
              </a:xfrm>
              <a:custGeom>
                <a:avLst/>
                <a:gdLst>
                  <a:gd name="T0" fmla="*/ 5 w 102"/>
                  <a:gd name="T1" fmla="*/ 0 h 160"/>
                  <a:gd name="T2" fmla="*/ 5 w 102"/>
                  <a:gd name="T3" fmla="*/ 0 h 160"/>
                  <a:gd name="T4" fmla="*/ 102 w 102"/>
                  <a:gd name="T5" fmla="*/ 0 h 160"/>
                  <a:gd name="T6" fmla="*/ 102 w 102"/>
                  <a:gd name="T7" fmla="*/ 0 h 160"/>
                  <a:gd name="T8" fmla="*/ 85 w 102"/>
                  <a:gd name="T9" fmla="*/ 140 h 160"/>
                  <a:gd name="T10" fmla="*/ 85 w 102"/>
                  <a:gd name="T11" fmla="*/ 140 h 160"/>
                  <a:gd name="T12" fmla="*/ 84 w 102"/>
                  <a:gd name="T13" fmla="*/ 147 h 160"/>
                  <a:gd name="T14" fmla="*/ 78 w 102"/>
                  <a:gd name="T15" fmla="*/ 153 h 160"/>
                  <a:gd name="T16" fmla="*/ 73 w 102"/>
                  <a:gd name="T17" fmla="*/ 157 h 160"/>
                  <a:gd name="T18" fmla="*/ 67 w 102"/>
                  <a:gd name="T19" fmla="*/ 160 h 160"/>
                  <a:gd name="T20" fmla="*/ 67 w 102"/>
                  <a:gd name="T21" fmla="*/ 160 h 160"/>
                  <a:gd name="T22" fmla="*/ 0 w 102"/>
                  <a:gd name="T23" fmla="*/ 105 h 160"/>
                  <a:gd name="T24" fmla="*/ 0 w 102"/>
                  <a:gd name="T25" fmla="*/ 105 h 160"/>
                  <a:gd name="T26" fmla="*/ 5 w 102"/>
                  <a:gd name="T27" fmla="*/ 0 h 160"/>
                  <a:gd name="T28" fmla="*/ 5 w 102"/>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60">
                    <a:moveTo>
                      <a:pt x="5" y="0"/>
                    </a:moveTo>
                    <a:lnTo>
                      <a:pt x="5" y="0"/>
                    </a:lnTo>
                    <a:lnTo>
                      <a:pt x="102" y="0"/>
                    </a:lnTo>
                    <a:lnTo>
                      <a:pt x="102" y="0"/>
                    </a:lnTo>
                    <a:lnTo>
                      <a:pt x="85" y="140"/>
                    </a:lnTo>
                    <a:lnTo>
                      <a:pt x="85" y="140"/>
                    </a:lnTo>
                    <a:lnTo>
                      <a:pt x="84" y="147"/>
                    </a:lnTo>
                    <a:lnTo>
                      <a:pt x="78" y="153"/>
                    </a:lnTo>
                    <a:lnTo>
                      <a:pt x="73" y="157"/>
                    </a:lnTo>
                    <a:lnTo>
                      <a:pt x="67" y="160"/>
                    </a:lnTo>
                    <a:lnTo>
                      <a:pt x="67" y="160"/>
                    </a:lnTo>
                    <a:lnTo>
                      <a:pt x="0" y="105"/>
                    </a:lnTo>
                    <a:lnTo>
                      <a:pt x="0" y="105"/>
                    </a:lnTo>
                    <a:lnTo>
                      <a:pt x="5" y="0"/>
                    </a:lnTo>
                    <a:lnTo>
                      <a:pt x="5" y="0"/>
                    </a:lnTo>
                    <a:close/>
                  </a:path>
                </a:pathLst>
              </a:custGeom>
              <a:solidFill>
                <a:srgbClr val="B7B7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9">
                <a:extLst>
                  <a:ext uri="{FF2B5EF4-FFF2-40B4-BE49-F238E27FC236}">
                    <a16:creationId xmlns="" xmlns:a16="http://schemas.microsoft.com/office/drawing/2014/main" id="{D631F01D-C1D9-430C-A62F-112B7FFBBEBF}"/>
                  </a:ext>
                </a:extLst>
              </p:cNvPr>
              <p:cNvSpPr/>
              <p:nvPr/>
            </p:nvSpPr>
            <p:spPr bwMode="auto">
              <a:xfrm>
                <a:off x="3402013" y="5083175"/>
                <a:ext cx="155575" cy="254000"/>
              </a:xfrm>
              <a:custGeom>
                <a:avLst/>
                <a:gdLst>
                  <a:gd name="T0" fmla="*/ 5 w 98"/>
                  <a:gd name="T1" fmla="*/ 0 h 160"/>
                  <a:gd name="T2" fmla="*/ 5 w 98"/>
                  <a:gd name="T3" fmla="*/ 0 h 160"/>
                  <a:gd name="T4" fmla="*/ 98 w 98"/>
                  <a:gd name="T5" fmla="*/ 0 h 160"/>
                  <a:gd name="T6" fmla="*/ 98 w 98"/>
                  <a:gd name="T7" fmla="*/ 0 h 160"/>
                  <a:gd name="T8" fmla="*/ 81 w 98"/>
                  <a:gd name="T9" fmla="*/ 140 h 160"/>
                  <a:gd name="T10" fmla="*/ 81 w 98"/>
                  <a:gd name="T11" fmla="*/ 140 h 160"/>
                  <a:gd name="T12" fmla="*/ 80 w 98"/>
                  <a:gd name="T13" fmla="*/ 147 h 160"/>
                  <a:gd name="T14" fmla="*/ 74 w 98"/>
                  <a:gd name="T15" fmla="*/ 152 h 160"/>
                  <a:gd name="T16" fmla="*/ 69 w 98"/>
                  <a:gd name="T17" fmla="*/ 157 h 160"/>
                  <a:gd name="T18" fmla="*/ 63 w 98"/>
                  <a:gd name="T19" fmla="*/ 160 h 160"/>
                  <a:gd name="T20" fmla="*/ 63 w 98"/>
                  <a:gd name="T21" fmla="*/ 160 h 160"/>
                  <a:gd name="T22" fmla="*/ 0 w 98"/>
                  <a:gd name="T23" fmla="*/ 103 h 160"/>
                  <a:gd name="T24" fmla="*/ 0 w 98"/>
                  <a:gd name="T25" fmla="*/ 103 h 160"/>
                  <a:gd name="T26" fmla="*/ 5 w 98"/>
                  <a:gd name="T27" fmla="*/ 0 h 160"/>
                  <a:gd name="T28" fmla="*/ 5 w 9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160">
                    <a:moveTo>
                      <a:pt x="5" y="0"/>
                    </a:moveTo>
                    <a:lnTo>
                      <a:pt x="5" y="0"/>
                    </a:lnTo>
                    <a:lnTo>
                      <a:pt x="98" y="0"/>
                    </a:lnTo>
                    <a:lnTo>
                      <a:pt x="98" y="0"/>
                    </a:lnTo>
                    <a:lnTo>
                      <a:pt x="81" y="140"/>
                    </a:lnTo>
                    <a:lnTo>
                      <a:pt x="81" y="140"/>
                    </a:lnTo>
                    <a:lnTo>
                      <a:pt x="80" y="147"/>
                    </a:lnTo>
                    <a:lnTo>
                      <a:pt x="74" y="152"/>
                    </a:lnTo>
                    <a:lnTo>
                      <a:pt x="69" y="157"/>
                    </a:lnTo>
                    <a:lnTo>
                      <a:pt x="63" y="160"/>
                    </a:lnTo>
                    <a:lnTo>
                      <a:pt x="63" y="160"/>
                    </a:lnTo>
                    <a:lnTo>
                      <a:pt x="0" y="103"/>
                    </a:lnTo>
                    <a:lnTo>
                      <a:pt x="0" y="103"/>
                    </a:lnTo>
                    <a:lnTo>
                      <a:pt x="5" y="0"/>
                    </a:lnTo>
                    <a:lnTo>
                      <a:pt x="5" y="0"/>
                    </a:lnTo>
                    <a:close/>
                  </a:path>
                </a:pathLst>
              </a:custGeom>
              <a:solidFill>
                <a:srgbClr val="B8B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80">
                <a:extLst>
                  <a:ext uri="{FF2B5EF4-FFF2-40B4-BE49-F238E27FC236}">
                    <a16:creationId xmlns="" xmlns:a16="http://schemas.microsoft.com/office/drawing/2014/main" id="{8AC8093D-2F0E-4127-943F-F4A08FAE65B4}"/>
                  </a:ext>
                </a:extLst>
              </p:cNvPr>
              <p:cNvSpPr/>
              <p:nvPr/>
            </p:nvSpPr>
            <p:spPr bwMode="auto">
              <a:xfrm>
                <a:off x="3408363" y="5083175"/>
                <a:ext cx="149225" cy="254000"/>
              </a:xfrm>
              <a:custGeom>
                <a:avLst/>
                <a:gdLst>
                  <a:gd name="T0" fmla="*/ 5 w 94"/>
                  <a:gd name="T1" fmla="*/ 0 h 160"/>
                  <a:gd name="T2" fmla="*/ 5 w 94"/>
                  <a:gd name="T3" fmla="*/ 0 h 160"/>
                  <a:gd name="T4" fmla="*/ 94 w 94"/>
                  <a:gd name="T5" fmla="*/ 0 h 160"/>
                  <a:gd name="T6" fmla="*/ 94 w 94"/>
                  <a:gd name="T7" fmla="*/ 0 h 160"/>
                  <a:gd name="T8" fmla="*/ 77 w 94"/>
                  <a:gd name="T9" fmla="*/ 140 h 160"/>
                  <a:gd name="T10" fmla="*/ 77 w 94"/>
                  <a:gd name="T11" fmla="*/ 140 h 160"/>
                  <a:gd name="T12" fmla="*/ 76 w 94"/>
                  <a:gd name="T13" fmla="*/ 147 h 160"/>
                  <a:gd name="T14" fmla="*/ 71 w 94"/>
                  <a:gd name="T15" fmla="*/ 152 h 160"/>
                  <a:gd name="T16" fmla="*/ 66 w 94"/>
                  <a:gd name="T17" fmla="*/ 157 h 160"/>
                  <a:gd name="T18" fmla="*/ 59 w 94"/>
                  <a:gd name="T19" fmla="*/ 160 h 160"/>
                  <a:gd name="T20" fmla="*/ 59 w 94"/>
                  <a:gd name="T21" fmla="*/ 160 h 160"/>
                  <a:gd name="T22" fmla="*/ 0 w 94"/>
                  <a:gd name="T23" fmla="*/ 102 h 160"/>
                  <a:gd name="T24" fmla="*/ 0 w 94"/>
                  <a:gd name="T25" fmla="*/ 102 h 160"/>
                  <a:gd name="T26" fmla="*/ 5 w 94"/>
                  <a:gd name="T27" fmla="*/ 0 h 160"/>
                  <a:gd name="T28" fmla="*/ 5 w 94"/>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4" h="160">
                    <a:moveTo>
                      <a:pt x="5" y="0"/>
                    </a:moveTo>
                    <a:lnTo>
                      <a:pt x="5" y="0"/>
                    </a:lnTo>
                    <a:lnTo>
                      <a:pt x="94" y="0"/>
                    </a:lnTo>
                    <a:lnTo>
                      <a:pt x="94" y="0"/>
                    </a:lnTo>
                    <a:lnTo>
                      <a:pt x="77" y="140"/>
                    </a:lnTo>
                    <a:lnTo>
                      <a:pt x="77" y="140"/>
                    </a:lnTo>
                    <a:lnTo>
                      <a:pt x="76" y="147"/>
                    </a:lnTo>
                    <a:lnTo>
                      <a:pt x="71" y="152"/>
                    </a:lnTo>
                    <a:lnTo>
                      <a:pt x="66" y="157"/>
                    </a:lnTo>
                    <a:lnTo>
                      <a:pt x="59" y="160"/>
                    </a:lnTo>
                    <a:lnTo>
                      <a:pt x="59" y="160"/>
                    </a:lnTo>
                    <a:lnTo>
                      <a:pt x="0" y="102"/>
                    </a:lnTo>
                    <a:lnTo>
                      <a:pt x="0" y="102"/>
                    </a:lnTo>
                    <a:lnTo>
                      <a:pt x="5" y="0"/>
                    </a:lnTo>
                    <a:lnTo>
                      <a:pt x="5" y="0"/>
                    </a:lnTo>
                    <a:close/>
                  </a:path>
                </a:pathLst>
              </a:custGeom>
              <a:solidFill>
                <a:srgbClr val="B9B9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81">
                <a:extLst>
                  <a:ext uri="{FF2B5EF4-FFF2-40B4-BE49-F238E27FC236}">
                    <a16:creationId xmlns="" xmlns:a16="http://schemas.microsoft.com/office/drawing/2014/main" id="{8A134E4D-0016-42A6-93FE-E01B68E6F6B4}"/>
                  </a:ext>
                </a:extLst>
              </p:cNvPr>
              <p:cNvSpPr/>
              <p:nvPr/>
            </p:nvSpPr>
            <p:spPr bwMode="auto">
              <a:xfrm>
                <a:off x="3414713" y="5083175"/>
                <a:ext cx="142875" cy="254000"/>
              </a:xfrm>
              <a:custGeom>
                <a:avLst/>
                <a:gdLst>
                  <a:gd name="T0" fmla="*/ 5 w 90"/>
                  <a:gd name="T1" fmla="*/ 0 h 160"/>
                  <a:gd name="T2" fmla="*/ 5 w 90"/>
                  <a:gd name="T3" fmla="*/ 0 h 160"/>
                  <a:gd name="T4" fmla="*/ 90 w 90"/>
                  <a:gd name="T5" fmla="*/ 0 h 160"/>
                  <a:gd name="T6" fmla="*/ 90 w 90"/>
                  <a:gd name="T7" fmla="*/ 0 h 160"/>
                  <a:gd name="T8" fmla="*/ 73 w 90"/>
                  <a:gd name="T9" fmla="*/ 140 h 160"/>
                  <a:gd name="T10" fmla="*/ 73 w 90"/>
                  <a:gd name="T11" fmla="*/ 140 h 160"/>
                  <a:gd name="T12" fmla="*/ 72 w 90"/>
                  <a:gd name="T13" fmla="*/ 147 h 160"/>
                  <a:gd name="T14" fmla="*/ 67 w 90"/>
                  <a:gd name="T15" fmla="*/ 152 h 160"/>
                  <a:gd name="T16" fmla="*/ 62 w 90"/>
                  <a:gd name="T17" fmla="*/ 157 h 160"/>
                  <a:gd name="T18" fmla="*/ 55 w 90"/>
                  <a:gd name="T19" fmla="*/ 160 h 160"/>
                  <a:gd name="T20" fmla="*/ 55 w 90"/>
                  <a:gd name="T21" fmla="*/ 160 h 160"/>
                  <a:gd name="T22" fmla="*/ 0 w 90"/>
                  <a:gd name="T23" fmla="*/ 101 h 160"/>
                  <a:gd name="T24" fmla="*/ 0 w 90"/>
                  <a:gd name="T25" fmla="*/ 101 h 160"/>
                  <a:gd name="T26" fmla="*/ 5 w 90"/>
                  <a:gd name="T27" fmla="*/ 0 h 160"/>
                  <a:gd name="T28" fmla="*/ 5 w 90"/>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60">
                    <a:moveTo>
                      <a:pt x="5" y="0"/>
                    </a:moveTo>
                    <a:lnTo>
                      <a:pt x="5" y="0"/>
                    </a:lnTo>
                    <a:lnTo>
                      <a:pt x="90" y="0"/>
                    </a:lnTo>
                    <a:lnTo>
                      <a:pt x="90" y="0"/>
                    </a:lnTo>
                    <a:lnTo>
                      <a:pt x="73" y="140"/>
                    </a:lnTo>
                    <a:lnTo>
                      <a:pt x="73" y="140"/>
                    </a:lnTo>
                    <a:lnTo>
                      <a:pt x="72" y="147"/>
                    </a:lnTo>
                    <a:lnTo>
                      <a:pt x="67" y="152"/>
                    </a:lnTo>
                    <a:lnTo>
                      <a:pt x="62" y="157"/>
                    </a:lnTo>
                    <a:lnTo>
                      <a:pt x="55" y="160"/>
                    </a:lnTo>
                    <a:lnTo>
                      <a:pt x="55" y="160"/>
                    </a:lnTo>
                    <a:lnTo>
                      <a:pt x="0" y="101"/>
                    </a:lnTo>
                    <a:lnTo>
                      <a:pt x="0" y="101"/>
                    </a:lnTo>
                    <a:lnTo>
                      <a:pt x="5" y="0"/>
                    </a:lnTo>
                    <a:lnTo>
                      <a:pt x="5" y="0"/>
                    </a:lnTo>
                    <a:close/>
                  </a:path>
                </a:pathLst>
              </a:custGeom>
              <a:solidFill>
                <a:srgbClr val="B9B9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82">
                <a:extLst>
                  <a:ext uri="{FF2B5EF4-FFF2-40B4-BE49-F238E27FC236}">
                    <a16:creationId xmlns="" xmlns:a16="http://schemas.microsoft.com/office/drawing/2014/main" id="{20BFF26C-6E08-4692-8B45-0B01136BDEC7}"/>
                  </a:ext>
                </a:extLst>
              </p:cNvPr>
              <p:cNvSpPr/>
              <p:nvPr/>
            </p:nvSpPr>
            <p:spPr bwMode="auto">
              <a:xfrm>
                <a:off x="3417888" y="5083175"/>
                <a:ext cx="139700" cy="254000"/>
              </a:xfrm>
              <a:custGeom>
                <a:avLst/>
                <a:gdLst>
                  <a:gd name="T0" fmla="*/ 7 w 88"/>
                  <a:gd name="T1" fmla="*/ 0 h 160"/>
                  <a:gd name="T2" fmla="*/ 7 w 88"/>
                  <a:gd name="T3" fmla="*/ 0 h 160"/>
                  <a:gd name="T4" fmla="*/ 88 w 88"/>
                  <a:gd name="T5" fmla="*/ 0 h 160"/>
                  <a:gd name="T6" fmla="*/ 88 w 88"/>
                  <a:gd name="T7" fmla="*/ 0 h 160"/>
                  <a:gd name="T8" fmla="*/ 71 w 88"/>
                  <a:gd name="T9" fmla="*/ 140 h 160"/>
                  <a:gd name="T10" fmla="*/ 71 w 88"/>
                  <a:gd name="T11" fmla="*/ 140 h 160"/>
                  <a:gd name="T12" fmla="*/ 70 w 88"/>
                  <a:gd name="T13" fmla="*/ 147 h 160"/>
                  <a:gd name="T14" fmla="*/ 65 w 88"/>
                  <a:gd name="T15" fmla="*/ 152 h 160"/>
                  <a:gd name="T16" fmla="*/ 60 w 88"/>
                  <a:gd name="T17" fmla="*/ 157 h 160"/>
                  <a:gd name="T18" fmla="*/ 55 w 88"/>
                  <a:gd name="T19" fmla="*/ 160 h 160"/>
                  <a:gd name="T20" fmla="*/ 55 w 88"/>
                  <a:gd name="T21" fmla="*/ 160 h 160"/>
                  <a:gd name="T22" fmla="*/ 0 w 88"/>
                  <a:gd name="T23" fmla="*/ 99 h 160"/>
                  <a:gd name="T24" fmla="*/ 0 w 88"/>
                  <a:gd name="T25" fmla="*/ 99 h 160"/>
                  <a:gd name="T26" fmla="*/ 7 w 88"/>
                  <a:gd name="T27" fmla="*/ 0 h 160"/>
                  <a:gd name="T28" fmla="*/ 7 w 88"/>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160">
                    <a:moveTo>
                      <a:pt x="7" y="0"/>
                    </a:moveTo>
                    <a:lnTo>
                      <a:pt x="7" y="0"/>
                    </a:lnTo>
                    <a:lnTo>
                      <a:pt x="88" y="0"/>
                    </a:lnTo>
                    <a:lnTo>
                      <a:pt x="88" y="0"/>
                    </a:lnTo>
                    <a:lnTo>
                      <a:pt x="71" y="140"/>
                    </a:lnTo>
                    <a:lnTo>
                      <a:pt x="71" y="140"/>
                    </a:lnTo>
                    <a:lnTo>
                      <a:pt x="70" y="147"/>
                    </a:lnTo>
                    <a:lnTo>
                      <a:pt x="65" y="152"/>
                    </a:lnTo>
                    <a:lnTo>
                      <a:pt x="60" y="157"/>
                    </a:lnTo>
                    <a:lnTo>
                      <a:pt x="55" y="160"/>
                    </a:lnTo>
                    <a:lnTo>
                      <a:pt x="55" y="160"/>
                    </a:lnTo>
                    <a:lnTo>
                      <a:pt x="0" y="99"/>
                    </a:lnTo>
                    <a:lnTo>
                      <a:pt x="0" y="99"/>
                    </a:lnTo>
                    <a:lnTo>
                      <a:pt x="7" y="0"/>
                    </a:lnTo>
                    <a:lnTo>
                      <a:pt x="7" y="0"/>
                    </a:lnTo>
                    <a:close/>
                  </a:path>
                </a:pathLst>
              </a:custGeom>
              <a:solidFill>
                <a:srgbClr val="BABA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83">
                <a:extLst>
                  <a:ext uri="{FF2B5EF4-FFF2-40B4-BE49-F238E27FC236}">
                    <a16:creationId xmlns="" xmlns:a16="http://schemas.microsoft.com/office/drawing/2014/main" id="{EBE218A5-86C6-4878-8597-89F51933D50C}"/>
                  </a:ext>
                </a:extLst>
              </p:cNvPr>
              <p:cNvSpPr/>
              <p:nvPr/>
            </p:nvSpPr>
            <p:spPr bwMode="auto">
              <a:xfrm>
                <a:off x="3425826" y="5083175"/>
                <a:ext cx="131763" cy="254000"/>
              </a:xfrm>
              <a:custGeom>
                <a:avLst/>
                <a:gdLst>
                  <a:gd name="T0" fmla="*/ 6 w 83"/>
                  <a:gd name="T1" fmla="*/ 0 h 160"/>
                  <a:gd name="T2" fmla="*/ 6 w 83"/>
                  <a:gd name="T3" fmla="*/ 0 h 160"/>
                  <a:gd name="T4" fmla="*/ 83 w 83"/>
                  <a:gd name="T5" fmla="*/ 0 h 160"/>
                  <a:gd name="T6" fmla="*/ 83 w 83"/>
                  <a:gd name="T7" fmla="*/ 0 h 160"/>
                  <a:gd name="T8" fmla="*/ 66 w 83"/>
                  <a:gd name="T9" fmla="*/ 140 h 160"/>
                  <a:gd name="T10" fmla="*/ 66 w 83"/>
                  <a:gd name="T11" fmla="*/ 140 h 160"/>
                  <a:gd name="T12" fmla="*/ 65 w 83"/>
                  <a:gd name="T13" fmla="*/ 147 h 160"/>
                  <a:gd name="T14" fmla="*/ 60 w 83"/>
                  <a:gd name="T15" fmla="*/ 152 h 160"/>
                  <a:gd name="T16" fmla="*/ 55 w 83"/>
                  <a:gd name="T17" fmla="*/ 156 h 160"/>
                  <a:gd name="T18" fmla="*/ 50 w 83"/>
                  <a:gd name="T19" fmla="*/ 160 h 160"/>
                  <a:gd name="T20" fmla="*/ 50 w 83"/>
                  <a:gd name="T21" fmla="*/ 160 h 160"/>
                  <a:gd name="T22" fmla="*/ 0 w 83"/>
                  <a:gd name="T23" fmla="*/ 99 h 160"/>
                  <a:gd name="T24" fmla="*/ 0 w 83"/>
                  <a:gd name="T25" fmla="*/ 99 h 160"/>
                  <a:gd name="T26" fmla="*/ 6 w 83"/>
                  <a:gd name="T27" fmla="*/ 0 h 160"/>
                  <a:gd name="T28" fmla="*/ 6 w 83"/>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60">
                    <a:moveTo>
                      <a:pt x="6" y="0"/>
                    </a:moveTo>
                    <a:lnTo>
                      <a:pt x="6" y="0"/>
                    </a:lnTo>
                    <a:lnTo>
                      <a:pt x="83" y="0"/>
                    </a:lnTo>
                    <a:lnTo>
                      <a:pt x="83" y="0"/>
                    </a:lnTo>
                    <a:lnTo>
                      <a:pt x="66" y="140"/>
                    </a:lnTo>
                    <a:lnTo>
                      <a:pt x="66" y="140"/>
                    </a:lnTo>
                    <a:lnTo>
                      <a:pt x="65" y="147"/>
                    </a:lnTo>
                    <a:lnTo>
                      <a:pt x="60" y="152"/>
                    </a:lnTo>
                    <a:lnTo>
                      <a:pt x="55" y="156"/>
                    </a:lnTo>
                    <a:lnTo>
                      <a:pt x="50" y="160"/>
                    </a:lnTo>
                    <a:lnTo>
                      <a:pt x="50" y="160"/>
                    </a:lnTo>
                    <a:lnTo>
                      <a:pt x="0" y="99"/>
                    </a:lnTo>
                    <a:lnTo>
                      <a:pt x="0" y="99"/>
                    </a:lnTo>
                    <a:lnTo>
                      <a:pt x="6" y="0"/>
                    </a:lnTo>
                    <a:lnTo>
                      <a:pt x="6" y="0"/>
                    </a:lnTo>
                    <a:close/>
                  </a:path>
                </a:pathLst>
              </a:custGeom>
              <a:solidFill>
                <a:srgbClr val="BBBB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84">
                <a:extLst>
                  <a:ext uri="{FF2B5EF4-FFF2-40B4-BE49-F238E27FC236}">
                    <a16:creationId xmlns="" xmlns:a16="http://schemas.microsoft.com/office/drawing/2014/main" id="{F91BB25F-9492-44C9-8E74-967FC620E8B1}"/>
                  </a:ext>
                </a:extLst>
              </p:cNvPr>
              <p:cNvSpPr/>
              <p:nvPr/>
            </p:nvSpPr>
            <p:spPr bwMode="auto">
              <a:xfrm>
                <a:off x="3432176" y="5083175"/>
                <a:ext cx="125413" cy="254000"/>
              </a:xfrm>
              <a:custGeom>
                <a:avLst/>
                <a:gdLst>
                  <a:gd name="T0" fmla="*/ 5 w 79"/>
                  <a:gd name="T1" fmla="*/ 0 h 160"/>
                  <a:gd name="T2" fmla="*/ 5 w 79"/>
                  <a:gd name="T3" fmla="*/ 0 h 160"/>
                  <a:gd name="T4" fmla="*/ 79 w 79"/>
                  <a:gd name="T5" fmla="*/ 0 h 160"/>
                  <a:gd name="T6" fmla="*/ 79 w 79"/>
                  <a:gd name="T7" fmla="*/ 0 h 160"/>
                  <a:gd name="T8" fmla="*/ 62 w 79"/>
                  <a:gd name="T9" fmla="*/ 140 h 160"/>
                  <a:gd name="T10" fmla="*/ 62 w 79"/>
                  <a:gd name="T11" fmla="*/ 140 h 160"/>
                  <a:gd name="T12" fmla="*/ 61 w 79"/>
                  <a:gd name="T13" fmla="*/ 147 h 160"/>
                  <a:gd name="T14" fmla="*/ 56 w 79"/>
                  <a:gd name="T15" fmla="*/ 152 h 160"/>
                  <a:gd name="T16" fmla="*/ 51 w 79"/>
                  <a:gd name="T17" fmla="*/ 156 h 160"/>
                  <a:gd name="T18" fmla="*/ 46 w 79"/>
                  <a:gd name="T19" fmla="*/ 160 h 160"/>
                  <a:gd name="T20" fmla="*/ 46 w 79"/>
                  <a:gd name="T21" fmla="*/ 160 h 160"/>
                  <a:gd name="T22" fmla="*/ 0 w 79"/>
                  <a:gd name="T23" fmla="*/ 98 h 160"/>
                  <a:gd name="T24" fmla="*/ 0 w 79"/>
                  <a:gd name="T25" fmla="*/ 98 h 160"/>
                  <a:gd name="T26" fmla="*/ 5 w 79"/>
                  <a:gd name="T27" fmla="*/ 0 h 160"/>
                  <a:gd name="T28" fmla="*/ 5 w 79"/>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60">
                    <a:moveTo>
                      <a:pt x="5" y="0"/>
                    </a:moveTo>
                    <a:lnTo>
                      <a:pt x="5" y="0"/>
                    </a:lnTo>
                    <a:lnTo>
                      <a:pt x="79" y="0"/>
                    </a:lnTo>
                    <a:lnTo>
                      <a:pt x="79" y="0"/>
                    </a:lnTo>
                    <a:lnTo>
                      <a:pt x="62" y="140"/>
                    </a:lnTo>
                    <a:lnTo>
                      <a:pt x="62" y="140"/>
                    </a:lnTo>
                    <a:lnTo>
                      <a:pt x="61" y="147"/>
                    </a:lnTo>
                    <a:lnTo>
                      <a:pt x="56" y="152"/>
                    </a:lnTo>
                    <a:lnTo>
                      <a:pt x="51" y="156"/>
                    </a:lnTo>
                    <a:lnTo>
                      <a:pt x="46" y="160"/>
                    </a:lnTo>
                    <a:lnTo>
                      <a:pt x="46" y="160"/>
                    </a:lnTo>
                    <a:lnTo>
                      <a:pt x="0" y="98"/>
                    </a:lnTo>
                    <a:lnTo>
                      <a:pt x="0" y="98"/>
                    </a:lnTo>
                    <a:lnTo>
                      <a:pt x="5" y="0"/>
                    </a:lnTo>
                    <a:lnTo>
                      <a:pt x="5" y="0"/>
                    </a:lnTo>
                    <a:close/>
                  </a:path>
                </a:pathLst>
              </a:custGeom>
              <a:solidFill>
                <a:srgbClr val="BBBB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85">
                <a:extLst>
                  <a:ext uri="{FF2B5EF4-FFF2-40B4-BE49-F238E27FC236}">
                    <a16:creationId xmlns="" xmlns:a16="http://schemas.microsoft.com/office/drawing/2014/main" id="{86066033-3728-4E17-9DCE-F4CF0E55FBFD}"/>
                  </a:ext>
                </a:extLst>
              </p:cNvPr>
              <p:cNvSpPr/>
              <p:nvPr/>
            </p:nvSpPr>
            <p:spPr bwMode="auto">
              <a:xfrm>
                <a:off x="3438526" y="5083175"/>
                <a:ext cx="119063" cy="254000"/>
              </a:xfrm>
              <a:custGeom>
                <a:avLst/>
                <a:gdLst>
                  <a:gd name="T0" fmla="*/ 5 w 75"/>
                  <a:gd name="T1" fmla="*/ 0 h 160"/>
                  <a:gd name="T2" fmla="*/ 5 w 75"/>
                  <a:gd name="T3" fmla="*/ 0 h 160"/>
                  <a:gd name="T4" fmla="*/ 75 w 75"/>
                  <a:gd name="T5" fmla="*/ 0 h 160"/>
                  <a:gd name="T6" fmla="*/ 75 w 75"/>
                  <a:gd name="T7" fmla="*/ 0 h 160"/>
                  <a:gd name="T8" fmla="*/ 58 w 75"/>
                  <a:gd name="T9" fmla="*/ 140 h 160"/>
                  <a:gd name="T10" fmla="*/ 58 w 75"/>
                  <a:gd name="T11" fmla="*/ 140 h 160"/>
                  <a:gd name="T12" fmla="*/ 57 w 75"/>
                  <a:gd name="T13" fmla="*/ 147 h 160"/>
                  <a:gd name="T14" fmla="*/ 52 w 75"/>
                  <a:gd name="T15" fmla="*/ 152 h 160"/>
                  <a:gd name="T16" fmla="*/ 48 w 75"/>
                  <a:gd name="T17" fmla="*/ 156 h 160"/>
                  <a:gd name="T18" fmla="*/ 43 w 75"/>
                  <a:gd name="T19" fmla="*/ 160 h 160"/>
                  <a:gd name="T20" fmla="*/ 43 w 75"/>
                  <a:gd name="T21" fmla="*/ 160 h 160"/>
                  <a:gd name="T22" fmla="*/ 0 w 75"/>
                  <a:gd name="T23" fmla="*/ 96 h 160"/>
                  <a:gd name="T24" fmla="*/ 0 w 75"/>
                  <a:gd name="T25" fmla="*/ 96 h 160"/>
                  <a:gd name="T26" fmla="*/ 5 w 75"/>
                  <a:gd name="T27" fmla="*/ 0 h 160"/>
                  <a:gd name="T28" fmla="*/ 5 w 75"/>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60">
                    <a:moveTo>
                      <a:pt x="5" y="0"/>
                    </a:moveTo>
                    <a:lnTo>
                      <a:pt x="5" y="0"/>
                    </a:lnTo>
                    <a:lnTo>
                      <a:pt x="75" y="0"/>
                    </a:lnTo>
                    <a:lnTo>
                      <a:pt x="75" y="0"/>
                    </a:lnTo>
                    <a:lnTo>
                      <a:pt x="58" y="140"/>
                    </a:lnTo>
                    <a:lnTo>
                      <a:pt x="58" y="140"/>
                    </a:lnTo>
                    <a:lnTo>
                      <a:pt x="57" y="147"/>
                    </a:lnTo>
                    <a:lnTo>
                      <a:pt x="52" y="152"/>
                    </a:lnTo>
                    <a:lnTo>
                      <a:pt x="48" y="156"/>
                    </a:lnTo>
                    <a:lnTo>
                      <a:pt x="43" y="160"/>
                    </a:lnTo>
                    <a:lnTo>
                      <a:pt x="43" y="160"/>
                    </a:lnTo>
                    <a:lnTo>
                      <a:pt x="0" y="96"/>
                    </a:lnTo>
                    <a:lnTo>
                      <a:pt x="0" y="96"/>
                    </a:lnTo>
                    <a:lnTo>
                      <a:pt x="5" y="0"/>
                    </a:lnTo>
                    <a:lnTo>
                      <a:pt x="5" y="0"/>
                    </a:lnTo>
                    <a:close/>
                  </a:path>
                </a:pathLst>
              </a:custGeom>
              <a:solidFill>
                <a:srgbClr val="BCB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86">
                <a:extLst>
                  <a:ext uri="{FF2B5EF4-FFF2-40B4-BE49-F238E27FC236}">
                    <a16:creationId xmlns="" xmlns:a16="http://schemas.microsoft.com/office/drawing/2014/main" id="{A4A74915-559F-4811-840F-51F98BA54AC7}"/>
                  </a:ext>
                </a:extLst>
              </p:cNvPr>
              <p:cNvSpPr/>
              <p:nvPr/>
            </p:nvSpPr>
            <p:spPr bwMode="auto">
              <a:xfrm>
                <a:off x="3444876" y="5083175"/>
                <a:ext cx="112713" cy="254000"/>
              </a:xfrm>
              <a:custGeom>
                <a:avLst/>
                <a:gdLst>
                  <a:gd name="T0" fmla="*/ 5 w 71"/>
                  <a:gd name="T1" fmla="*/ 0 h 160"/>
                  <a:gd name="T2" fmla="*/ 5 w 71"/>
                  <a:gd name="T3" fmla="*/ 0 h 160"/>
                  <a:gd name="T4" fmla="*/ 71 w 71"/>
                  <a:gd name="T5" fmla="*/ 0 h 160"/>
                  <a:gd name="T6" fmla="*/ 71 w 71"/>
                  <a:gd name="T7" fmla="*/ 0 h 160"/>
                  <a:gd name="T8" fmla="*/ 54 w 71"/>
                  <a:gd name="T9" fmla="*/ 140 h 160"/>
                  <a:gd name="T10" fmla="*/ 54 w 71"/>
                  <a:gd name="T11" fmla="*/ 140 h 160"/>
                  <a:gd name="T12" fmla="*/ 53 w 71"/>
                  <a:gd name="T13" fmla="*/ 147 h 160"/>
                  <a:gd name="T14" fmla="*/ 48 w 71"/>
                  <a:gd name="T15" fmla="*/ 152 h 160"/>
                  <a:gd name="T16" fmla="*/ 44 w 71"/>
                  <a:gd name="T17" fmla="*/ 156 h 160"/>
                  <a:gd name="T18" fmla="*/ 39 w 71"/>
                  <a:gd name="T19" fmla="*/ 160 h 160"/>
                  <a:gd name="T20" fmla="*/ 39 w 71"/>
                  <a:gd name="T21" fmla="*/ 160 h 160"/>
                  <a:gd name="T22" fmla="*/ 0 w 71"/>
                  <a:gd name="T23" fmla="*/ 95 h 160"/>
                  <a:gd name="T24" fmla="*/ 0 w 71"/>
                  <a:gd name="T25" fmla="*/ 95 h 160"/>
                  <a:gd name="T26" fmla="*/ 5 w 71"/>
                  <a:gd name="T27" fmla="*/ 0 h 160"/>
                  <a:gd name="T28" fmla="*/ 5 w 71"/>
                  <a:gd name="T2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160">
                    <a:moveTo>
                      <a:pt x="5" y="0"/>
                    </a:moveTo>
                    <a:lnTo>
                      <a:pt x="5" y="0"/>
                    </a:lnTo>
                    <a:lnTo>
                      <a:pt x="71" y="0"/>
                    </a:lnTo>
                    <a:lnTo>
                      <a:pt x="71" y="0"/>
                    </a:lnTo>
                    <a:lnTo>
                      <a:pt x="54" y="140"/>
                    </a:lnTo>
                    <a:lnTo>
                      <a:pt x="54" y="140"/>
                    </a:lnTo>
                    <a:lnTo>
                      <a:pt x="53" y="147"/>
                    </a:lnTo>
                    <a:lnTo>
                      <a:pt x="48" y="152"/>
                    </a:lnTo>
                    <a:lnTo>
                      <a:pt x="44" y="156"/>
                    </a:lnTo>
                    <a:lnTo>
                      <a:pt x="39" y="160"/>
                    </a:lnTo>
                    <a:lnTo>
                      <a:pt x="39" y="160"/>
                    </a:lnTo>
                    <a:lnTo>
                      <a:pt x="0" y="95"/>
                    </a:lnTo>
                    <a:lnTo>
                      <a:pt x="0" y="95"/>
                    </a:lnTo>
                    <a:lnTo>
                      <a:pt x="5" y="0"/>
                    </a:lnTo>
                    <a:lnTo>
                      <a:pt x="5" y="0"/>
                    </a:lnTo>
                    <a:close/>
                  </a:path>
                </a:pathLst>
              </a:custGeom>
              <a:solidFill>
                <a:srgbClr val="BCB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87">
                <a:extLst>
                  <a:ext uri="{FF2B5EF4-FFF2-40B4-BE49-F238E27FC236}">
                    <a16:creationId xmlns="" xmlns:a16="http://schemas.microsoft.com/office/drawing/2014/main" id="{5C496AF5-8675-496D-8352-7CCE1CD6F2DD}"/>
                  </a:ext>
                </a:extLst>
              </p:cNvPr>
              <p:cNvSpPr/>
              <p:nvPr/>
            </p:nvSpPr>
            <p:spPr bwMode="auto">
              <a:xfrm>
                <a:off x="3448051" y="5083175"/>
                <a:ext cx="109538" cy="252413"/>
              </a:xfrm>
              <a:custGeom>
                <a:avLst/>
                <a:gdLst>
                  <a:gd name="T0" fmla="*/ 7 w 69"/>
                  <a:gd name="T1" fmla="*/ 0 h 159"/>
                  <a:gd name="T2" fmla="*/ 7 w 69"/>
                  <a:gd name="T3" fmla="*/ 0 h 159"/>
                  <a:gd name="T4" fmla="*/ 69 w 69"/>
                  <a:gd name="T5" fmla="*/ 0 h 159"/>
                  <a:gd name="T6" fmla="*/ 69 w 69"/>
                  <a:gd name="T7" fmla="*/ 0 h 159"/>
                  <a:gd name="T8" fmla="*/ 52 w 69"/>
                  <a:gd name="T9" fmla="*/ 140 h 159"/>
                  <a:gd name="T10" fmla="*/ 52 w 69"/>
                  <a:gd name="T11" fmla="*/ 140 h 159"/>
                  <a:gd name="T12" fmla="*/ 51 w 69"/>
                  <a:gd name="T13" fmla="*/ 147 h 159"/>
                  <a:gd name="T14" fmla="*/ 46 w 69"/>
                  <a:gd name="T15" fmla="*/ 152 h 159"/>
                  <a:gd name="T16" fmla="*/ 42 w 69"/>
                  <a:gd name="T17" fmla="*/ 156 h 159"/>
                  <a:gd name="T18" fmla="*/ 37 w 69"/>
                  <a:gd name="T19" fmla="*/ 159 h 159"/>
                  <a:gd name="T20" fmla="*/ 37 w 69"/>
                  <a:gd name="T21" fmla="*/ 159 h 159"/>
                  <a:gd name="T22" fmla="*/ 0 w 69"/>
                  <a:gd name="T23" fmla="*/ 94 h 159"/>
                  <a:gd name="T24" fmla="*/ 0 w 69"/>
                  <a:gd name="T25" fmla="*/ 94 h 159"/>
                  <a:gd name="T26" fmla="*/ 7 w 69"/>
                  <a:gd name="T27" fmla="*/ 0 h 159"/>
                  <a:gd name="T28" fmla="*/ 7 w 69"/>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159">
                    <a:moveTo>
                      <a:pt x="7" y="0"/>
                    </a:moveTo>
                    <a:lnTo>
                      <a:pt x="7" y="0"/>
                    </a:lnTo>
                    <a:lnTo>
                      <a:pt x="69" y="0"/>
                    </a:lnTo>
                    <a:lnTo>
                      <a:pt x="69" y="0"/>
                    </a:lnTo>
                    <a:lnTo>
                      <a:pt x="52" y="140"/>
                    </a:lnTo>
                    <a:lnTo>
                      <a:pt x="52" y="140"/>
                    </a:lnTo>
                    <a:lnTo>
                      <a:pt x="51" y="147"/>
                    </a:lnTo>
                    <a:lnTo>
                      <a:pt x="46" y="152"/>
                    </a:lnTo>
                    <a:lnTo>
                      <a:pt x="42" y="156"/>
                    </a:lnTo>
                    <a:lnTo>
                      <a:pt x="37" y="159"/>
                    </a:lnTo>
                    <a:lnTo>
                      <a:pt x="37" y="159"/>
                    </a:lnTo>
                    <a:lnTo>
                      <a:pt x="0" y="94"/>
                    </a:lnTo>
                    <a:lnTo>
                      <a:pt x="0" y="94"/>
                    </a:lnTo>
                    <a:lnTo>
                      <a:pt x="7" y="0"/>
                    </a:lnTo>
                    <a:lnTo>
                      <a:pt x="7" y="0"/>
                    </a:lnTo>
                    <a:close/>
                  </a:path>
                </a:pathLst>
              </a:custGeom>
              <a:solidFill>
                <a:srgbClr val="BDBD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88">
                <a:extLst>
                  <a:ext uri="{FF2B5EF4-FFF2-40B4-BE49-F238E27FC236}">
                    <a16:creationId xmlns="" xmlns:a16="http://schemas.microsoft.com/office/drawing/2014/main" id="{41D903F2-A5BF-427C-A2C9-7E4D3519D40E}"/>
                  </a:ext>
                </a:extLst>
              </p:cNvPr>
              <p:cNvSpPr/>
              <p:nvPr/>
            </p:nvSpPr>
            <p:spPr bwMode="auto">
              <a:xfrm>
                <a:off x="3454401" y="5083175"/>
                <a:ext cx="103188" cy="252413"/>
              </a:xfrm>
              <a:custGeom>
                <a:avLst/>
                <a:gdLst>
                  <a:gd name="T0" fmla="*/ 7 w 65"/>
                  <a:gd name="T1" fmla="*/ 0 h 159"/>
                  <a:gd name="T2" fmla="*/ 7 w 65"/>
                  <a:gd name="T3" fmla="*/ 0 h 159"/>
                  <a:gd name="T4" fmla="*/ 65 w 65"/>
                  <a:gd name="T5" fmla="*/ 0 h 159"/>
                  <a:gd name="T6" fmla="*/ 65 w 65"/>
                  <a:gd name="T7" fmla="*/ 0 h 159"/>
                  <a:gd name="T8" fmla="*/ 48 w 65"/>
                  <a:gd name="T9" fmla="*/ 140 h 159"/>
                  <a:gd name="T10" fmla="*/ 48 w 65"/>
                  <a:gd name="T11" fmla="*/ 140 h 159"/>
                  <a:gd name="T12" fmla="*/ 47 w 65"/>
                  <a:gd name="T13" fmla="*/ 147 h 159"/>
                  <a:gd name="T14" fmla="*/ 42 w 65"/>
                  <a:gd name="T15" fmla="*/ 152 h 159"/>
                  <a:gd name="T16" fmla="*/ 38 w 65"/>
                  <a:gd name="T17" fmla="*/ 156 h 159"/>
                  <a:gd name="T18" fmla="*/ 33 w 65"/>
                  <a:gd name="T19" fmla="*/ 159 h 159"/>
                  <a:gd name="T20" fmla="*/ 33 w 65"/>
                  <a:gd name="T21" fmla="*/ 159 h 159"/>
                  <a:gd name="T22" fmla="*/ 0 w 65"/>
                  <a:gd name="T23" fmla="*/ 92 h 159"/>
                  <a:gd name="T24" fmla="*/ 0 w 65"/>
                  <a:gd name="T25" fmla="*/ 92 h 159"/>
                  <a:gd name="T26" fmla="*/ 7 w 65"/>
                  <a:gd name="T27" fmla="*/ 0 h 159"/>
                  <a:gd name="T28" fmla="*/ 7 w 65"/>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159">
                    <a:moveTo>
                      <a:pt x="7" y="0"/>
                    </a:moveTo>
                    <a:lnTo>
                      <a:pt x="7" y="0"/>
                    </a:lnTo>
                    <a:lnTo>
                      <a:pt x="65" y="0"/>
                    </a:lnTo>
                    <a:lnTo>
                      <a:pt x="65" y="0"/>
                    </a:lnTo>
                    <a:lnTo>
                      <a:pt x="48" y="140"/>
                    </a:lnTo>
                    <a:lnTo>
                      <a:pt x="48" y="140"/>
                    </a:lnTo>
                    <a:lnTo>
                      <a:pt x="47" y="147"/>
                    </a:lnTo>
                    <a:lnTo>
                      <a:pt x="42" y="152"/>
                    </a:lnTo>
                    <a:lnTo>
                      <a:pt x="38" y="156"/>
                    </a:lnTo>
                    <a:lnTo>
                      <a:pt x="33" y="159"/>
                    </a:lnTo>
                    <a:lnTo>
                      <a:pt x="33" y="159"/>
                    </a:lnTo>
                    <a:lnTo>
                      <a:pt x="0" y="92"/>
                    </a:lnTo>
                    <a:lnTo>
                      <a:pt x="0" y="92"/>
                    </a:lnTo>
                    <a:lnTo>
                      <a:pt x="7" y="0"/>
                    </a:lnTo>
                    <a:lnTo>
                      <a:pt x="7" y="0"/>
                    </a:lnTo>
                    <a:close/>
                  </a:path>
                </a:pathLst>
              </a:custGeom>
              <a:solidFill>
                <a:srgbClr val="BEBE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89">
                <a:extLst>
                  <a:ext uri="{FF2B5EF4-FFF2-40B4-BE49-F238E27FC236}">
                    <a16:creationId xmlns="" xmlns:a16="http://schemas.microsoft.com/office/drawing/2014/main" id="{148721ED-1E92-482D-8FA7-7929ABE6FED6}"/>
                  </a:ext>
                </a:extLst>
              </p:cNvPr>
              <p:cNvSpPr/>
              <p:nvPr/>
            </p:nvSpPr>
            <p:spPr bwMode="auto">
              <a:xfrm>
                <a:off x="3462338" y="5083175"/>
                <a:ext cx="95250" cy="252413"/>
              </a:xfrm>
              <a:custGeom>
                <a:avLst/>
                <a:gdLst>
                  <a:gd name="T0" fmla="*/ 6 w 60"/>
                  <a:gd name="T1" fmla="*/ 0 h 159"/>
                  <a:gd name="T2" fmla="*/ 6 w 60"/>
                  <a:gd name="T3" fmla="*/ 0 h 159"/>
                  <a:gd name="T4" fmla="*/ 60 w 60"/>
                  <a:gd name="T5" fmla="*/ 0 h 159"/>
                  <a:gd name="T6" fmla="*/ 60 w 60"/>
                  <a:gd name="T7" fmla="*/ 0 h 159"/>
                  <a:gd name="T8" fmla="*/ 43 w 60"/>
                  <a:gd name="T9" fmla="*/ 140 h 159"/>
                  <a:gd name="T10" fmla="*/ 43 w 60"/>
                  <a:gd name="T11" fmla="*/ 140 h 159"/>
                  <a:gd name="T12" fmla="*/ 42 w 60"/>
                  <a:gd name="T13" fmla="*/ 147 h 159"/>
                  <a:gd name="T14" fmla="*/ 39 w 60"/>
                  <a:gd name="T15" fmla="*/ 151 h 159"/>
                  <a:gd name="T16" fmla="*/ 33 w 60"/>
                  <a:gd name="T17" fmla="*/ 156 h 159"/>
                  <a:gd name="T18" fmla="*/ 29 w 60"/>
                  <a:gd name="T19" fmla="*/ 159 h 159"/>
                  <a:gd name="T20" fmla="*/ 29 w 60"/>
                  <a:gd name="T21" fmla="*/ 159 h 159"/>
                  <a:gd name="T22" fmla="*/ 0 w 60"/>
                  <a:gd name="T23" fmla="*/ 91 h 159"/>
                  <a:gd name="T24" fmla="*/ 0 w 60"/>
                  <a:gd name="T25" fmla="*/ 91 h 159"/>
                  <a:gd name="T26" fmla="*/ 6 w 60"/>
                  <a:gd name="T27" fmla="*/ 0 h 159"/>
                  <a:gd name="T28" fmla="*/ 6 w 60"/>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59">
                    <a:moveTo>
                      <a:pt x="6" y="0"/>
                    </a:moveTo>
                    <a:lnTo>
                      <a:pt x="6" y="0"/>
                    </a:lnTo>
                    <a:lnTo>
                      <a:pt x="60" y="0"/>
                    </a:lnTo>
                    <a:lnTo>
                      <a:pt x="60" y="0"/>
                    </a:lnTo>
                    <a:lnTo>
                      <a:pt x="43" y="140"/>
                    </a:lnTo>
                    <a:lnTo>
                      <a:pt x="43" y="140"/>
                    </a:lnTo>
                    <a:lnTo>
                      <a:pt x="42" y="147"/>
                    </a:lnTo>
                    <a:lnTo>
                      <a:pt x="39" y="151"/>
                    </a:lnTo>
                    <a:lnTo>
                      <a:pt x="33" y="156"/>
                    </a:lnTo>
                    <a:lnTo>
                      <a:pt x="29" y="159"/>
                    </a:lnTo>
                    <a:lnTo>
                      <a:pt x="29" y="159"/>
                    </a:lnTo>
                    <a:lnTo>
                      <a:pt x="0" y="91"/>
                    </a:lnTo>
                    <a:lnTo>
                      <a:pt x="0" y="91"/>
                    </a:lnTo>
                    <a:lnTo>
                      <a:pt x="6" y="0"/>
                    </a:lnTo>
                    <a:lnTo>
                      <a:pt x="6" y="0"/>
                    </a:lnTo>
                    <a:close/>
                  </a:path>
                </a:pathLst>
              </a:custGeom>
              <a:solidFill>
                <a:srgbClr val="BEBE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90">
                <a:extLst>
                  <a:ext uri="{FF2B5EF4-FFF2-40B4-BE49-F238E27FC236}">
                    <a16:creationId xmlns="" xmlns:a16="http://schemas.microsoft.com/office/drawing/2014/main" id="{437632FC-054A-4757-B503-DE44BC6DF6D5}"/>
                  </a:ext>
                </a:extLst>
              </p:cNvPr>
              <p:cNvSpPr/>
              <p:nvPr/>
            </p:nvSpPr>
            <p:spPr bwMode="auto">
              <a:xfrm>
                <a:off x="3468688" y="5083175"/>
                <a:ext cx="88900" cy="252413"/>
              </a:xfrm>
              <a:custGeom>
                <a:avLst/>
                <a:gdLst>
                  <a:gd name="T0" fmla="*/ 6 w 56"/>
                  <a:gd name="T1" fmla="*/ 0 h 159"/>
                  <a:gd name="T2" fmla="*/ 6 w 56"/>
                  <a:gd name="T3" fmla="*/ 0 h 159"/>
                  <a:gd name="T4" fmla="*/ 56 w 56"/>
                  <a:gd name="T5" fmla="*/ 0 h 159"/>
                  <a:gd name="T6" fmla="*/ 56 w 56"/>
                  <a:gd name="T7" fmla="*/ 0 h 159"/>
                  <a:gd name="T8" fmla="*/ 39 w 56"/>
                  <a:gd name="T9" fmla="*/ 140 h 159"/>
                  <a:gd name="T10" fmla="*/ 39 w 56"/>
                  <a:gd name="T11" fmla="*/ 140 h 159"/>
                  <a:gd name="T12" fmla="*/ 38 w 56"/>
                  <a:gd name="T13" fmla="*/ 147 h 159"/>
                  <a:gd name="T14" fmla="*/ 35 w 56"/>
                  <a:gd name="T15" fmla="*/ 151 h 159"/>
                  <a:gd name="T16" fmla="*/ 29 w 56"/>
                  <a:gd name="T17" fmla="*/ 156 h 159"/>
                  <a:gd name="T18" fmla="*/ 25 w 56"/>
                  <a:gd name="T19" fmla="*/ 159 h 159"/>
                  <a:gd name="T20" fmla="*/ 25 w 56"/>
                  <a:gd name="T21" fmla="*/ 159 h 159"/>
                  <a:gd name="T22" fmla="*/ 0 w 56"/>
                  <a:gd name="T23" fmla="*/ 91 h 159"/>
                  <a:gd name="T24" fmla="*/ 0 w 56"/>
                  <a:gd name="T25" fmla="*/ 91 h 159"/>
                  <a:gd name="T26" fmla="*/ 6 w 56"/>
                  <a:gd name="T27" fmla="*/ 0 h 159"/>
                  <a:gd name="T28" fmla="*/ 6 w 56"/>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9">
                    <a:moveTo>
                      <a:pt x="6" y="0"/>
                    </a:moveTo>
                    <a:lnTo>
                      <a:pt x="6" y="0"/>
                    </a:lnTo>
                    <a:lnTo>
                      <a:pt x="56" y="0"/>
                    </a:lnTo>
                    <a:lnTo>
                      <a:pt x="56" y="0"/>
                    </a:lnTo>
                    <a:lnTo>
                      <a:pt x="39" y="140"/>
                    </a:lnTo>
                    <a:lnTo>
                      <a:pt x="39" y="140"/>
                    </a:lnTo>
                    <a:lnTo>
                      <a:pt x="38" y="147"/>
                    </a:lnTo>
                    <a:lnTo>
                      <a:pt x="35" y="151"/>
                    </a:lnTo>
                    <a:lnTo>
                      <a:pt x="29" y="156"/>
                    </a:lnTo>
                    <a:lnTo>
                      <a:pt x="25" y="159"/>
                    </a:lnTo>
                    <a:lnTo>
                      <a:pt x="25" y="159"/>
                    </a:lnTo>
                    <a:lnTo>
                      <a:pt x="0" y="91"/>
                    </a:lnTo>
                    <a:lnTo>
                      <a:pt x="0" y="91"/>
                    </a:lnTo>
                    <a:lnTo>
                      <a:pt x="6" y="0"/>
                    </a:lnTo>
                    <a:lnTo>
                      <a:pt x="6" y="0"/>
                    </a:lnTo>
                    <a:close/>
                  </a:path>
                </a:pathLst>
              </a:custGeom>
              <a:solidFill>
                <a:srgbClr val="BFBF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91">
                <a:extLst>
                  <a:ext uri="{FF2B5EF4-FFF2-40B4-BE49-F238E27FC236}">
                    <a16:creationId xmlns="" xmlns:a16="http://schemas.microsoft.com/office/drawing/2014/main" id="{E07EC50D-05BB-4F41-AC65-2BA9D6433A3F}"/>
                  </a:ext>
                </a:extLst>
              </p:cNvPr>
              <p:cNvSpPr/>
              <p:nvPr/>
            </p:nvSpPr>
            <p:spPr bwMode="auto">
              <a:xfrm>
                <a:off x="3471863" y="5083175"/>
                <a:ext cx="85725" cy="252413"/>
              </a:xfrm>
              <a:custGeom>
                <a:avLst/>
                <a:gdLst>
                  <a:gd name="T0" fmla="*/ 7 w 54"/>
                  <a:gd name="T1" fmla="*/ 0 h 159"/>
                  <a:gd name="T2" fmla="*/ 7 w 54"/>
                  <a:gd name="T3" fmla="*/ 0 h 159"/>
                  <a:gd name="T4" fmla="*/ 54 w 54"/>
                  <a:gd name="T5" fmla="*/ 0 h 159"/>
                  <a:gd name="T6" fmla="*/ 54 w 54"/>
                  <a:gd name="T7" fmla="*/ 0 h 159"/>
                  <a:gd name="T8" fmla="*/ 37 w 54"/>
                  <a:gd name="T9" fmla="*/ 140 h 159"/>
                  <a:gd name="T10" fmla="*/ 37 w 54"/>
                  <a:gd name="T11" fmla="*/ 140 h 159"/>
                  <a:gd name="T12" fmla="*/ 36 w 54"/>
                  <a:gd name="T13" fmla="*/ 145 h 159"/>
                  <a:gd name="T14" fmla="*/ 33 w 54"/>
                  <a:gd name="T15" fmla="*/ 151 h 159"/>
                  <a:gd name="T16" fmla="*/ 29 w 54"/>
                  <a:gd name="T17" fmla="*/ 155 h 159"/>
                  <a:gd name="T18" fmla="*/ 23 w 54"/>
                  <a:gd name="T19" fmla="*/ 159 h 159"/>
                  <a:gd name="T20" fmla="*/ 23 w 54"/>
                  <a:gd name="T21" fmla="*/ 159 h 159"/>
                  <a:gd name="T22" fmla="*/ 0 w 54"/>
                  <a:gd name="T23" fmla="*/ 90 h 159"/>
                  <a:gd name="T24" fmla="*/ 0 w 54"/>
                  <a:gd name="T25" fmla="*/ 90 h 159"/>
                  <a:gd name="T26" fmla="*/ 7 w 54"/>
                  <a:gd name="T27" fmla="*/ 0 h 159"/>
                  <a:gd name="T28" fmla="*/ 7 w 54"/>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159">
                    <a:moveTo>
                      <a:pt x="7" y="0"/>
                    </a:moveTo>
                    <a:lnTo>
                      <a:pt x="7" y="0"/>
                    </a:lnTo>
                    <a:lnTo>
                      <a:pt x="54" y="0"/>
                    </a:lnTo>
                    <a:lnTo>
                      <a:pt x="54" y="0"/>
                    </a:lnTo>
                    <a:lnTo>
                      <a:pt x="37" y="140"/>
                    </a:lnTo>
                    <a:lnTo>
                      <a:pt x="37" y="140"/>
                    </a:lnTo>
                    <a:lnTo>
                      <a:pt x="36" y="145"/>
                    </a:lnTo>
                    <a:lnTo>
                      <a:pt x="33" y="151"/>
                    </a:lnTo>
                    <a:lnTo>
                      <a:pt x="29" y="155"/>
                    </a:lnTo>
                    <a:lnTo>
                      <a:pt x="23" y="159"/>
                    </a:lnTo>
                    <a:lnTo>
                      <a:pt x="23" y="159"/>
                    </a:lnTo>
                    <a:lnTo>
                      <a:pt x="0" y="90"/>
                    </a:lnTo>
                    <a:lnTo>
                      <a:pt x="0" y="90"/>
                    </a:lnTo>
                    <a:lnTo>
                      <a:pt x="7" y="0"/>
                    </a:lnTo>
                    <a:lnTo>
                      <a:pt x="7" y="0"/>
                    </a:lnTo>
                    <a:close/>
                  </a:path>
                </a:pathLst>
              </a:custGeom>
              <a:solidFill>
                <a:srgbClr val="BFBF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92">
                <a:extLst>
                  <a:ext uri="{FF2B5EF4-FFF2-40B4-BE49-F238E27FC236}">
                    <a16:creationId xmlns="" xmlns:a16="http://schemas.microsoft.com/office/drawing/2014/main" id="{48145949-DB18-479E-97F3-D0C0C6C7876D}"/>
                  </a:ext>
                </a:extLst>
              </p:cNvPr>
              <p:cNvSpPr/>
              <p:nvPr/>
            </p:nvSpPr>
            <p:spPr bwMode="auto">
              <a:xfrm>
                <a:off x="3478213" y="5083175"/>
                <a:ext cx="79375" cy="252413"/>
              </a:xfrm>
              <a:custGeom>
                <a:avLst/>
                <a:gdLst>
                  <a:gd name="T0" fmla="*/ 7 w 50"/>
                  <a:gd name="T1" fmla="*/ 0 h 159"/>
                  <a:gd name="T2" fmla="*/ 7 w 50"/>
                  <a:gd name="T3" fmla="*/ 0 h 159"/>
                  <a:gd name="T4" fmla="*/ 50 w 50"/>
                  <a:gd name="T5" fmla="*/ 0 h 159"/>
                  <a:gd name="T6" fmla="*/ 50 w 50"/>
                  <a:gd name="T7" fmla="*/ 0 h 159"/>
                  <a:gd name="T8" fmla="*/ 33 w 50"/>
                  <a:gd name="T9" fmla="*/ 140 h 159"/>
                  <a:gd name="T10" fmla="*/ 33 w 50"/>
                  <a:gd name="T11" fmla="*/ 140 h 159"/>
                  <a:gd name="T12" fmla="*/ 32 w 50"/>
                  <a:gd name="T13" fmla="*/ 145 h 159"/>
                  <a:gd name="T14" fmla="*/ 29 w 50"/>
                  <a:gd name="T15" fmla="*/ 151 h 159"/>
                  <a:gd name="T16" fmla="*/ 25 w 50"/>
                  <a:gd name="T17" fmla="*/ 155 h 159"/>
                  <a:gd name="T18" fmla="*/ 19 w 50"/>
                  <a:gd name="T19" fmla="*/ 159 h 159"/>
                  <a:gd name="T20" fmla="*/ 19 w 50"/>
                  <a:gd name="T21" fmla="*/ 159 h 159"/>
                  <a:gd name="T22" fmla="*/ 0 w 50"/>
                  <a:gd name="T23" fmla="*/ 88 h 159"/>
                  <a:gd name="T24" fmla="*/ 0 w 50"/>
                  <a:gd name="T25" fmla="*/ 88 h 159"/>
                  <a:gd name="T26" fmla="*/ 7 w 50"/>
                  <a:gd name="T27" fmla="*/ 0 h 159"/>
                  <a:gd name="T28" fmla="*/ 7 w 50"/>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159">
                    <a:moveTo>
                      <a:pt x="7" y="0"/>
                    </a:moveTo>
                    <a:lnTo>
                      <a:pt x="7" y="0"/>
                    </a:lnTo>
                    <a:lnTo>
                      <a:pt x="50" y="0"/>
                    </a:lnTo>
                    <a:lnTo>
                      <a:pt x="50" y="0"/>
                    </a:lnTo>
                    <a:lnTo>
                      <a:pt x="33" y="140"/>
                    </a:lnTo>
                    <a:lnTo>
                      <a:pt x="33" y="140"/>
                    </a:lnTo>
                    <a:lnTo>
                      <a:pt x="32" y="145"/>
                    </a:lnTo>
                    <a:lnTo>
                      <a:pt x="29" y="151"/>
                    </a:lnTo>
                    <a:lnTo>
                      <a:pt x="25" y="155"/>
                    </a:lnTo>
                    <a:lnTo>
                      <a:pt x="19" y="159"/>
                    </a:lnTo>
                    <a:lnTo>
                      <a:pt x="19" y="159"/>
                    </a:lnTo>
                    <a:lnTo>
                      <a:pt x="0" y="88"/>
                    </a:lnTo>
                    <a:lnTo>
                      <a:pt x="0" y="88"/>
                    </a:lnTo>
                    <a:lnTo>
                      <a:pt x="7" y="0"/>
                    </a:lnTo>
                    <a:lnTo>
                      <a:pt x="7" y="0"/>
                    </a:lnTo>
                    <a:close/>
                  </a:path>
                </a:pathLst>
              </a:custGeom>
              <a:solidFill>
                <a:srgbClr val="C0C0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93">
                <a:extLst>
                  <a:ext uri="{FF2B5EF4-FFF2-40B4-BE49-F238E27FC236}">
                    <a16:creationId xmlns="" xmlns:a16="http://schemas.microsoft.com/office/drawing/2014/main" id="{BEE26690-4E31-4B6F-A428-978CFB9A0BFA}"/>
                  </a:ext>
                </a:extLst>
              </p:cNvPr>
              <p:cNvSpPr/>
              <p:nvPr/>
            </p:nvSpPr>
            <p:spPr bwMode="auto">
              <a:xfrm>
                <a:off x="3484563" y="5083175"/>
                <a:ext cx="73025" cy="252413"/>
              </a:xfrm>
              <a:custGeom>
                <a:avLst/>
                <a:gdLst>
                  <a:gd name="T0" fmla="*/ 7 w 46"/>
                  <a:gd name="T1" fmla="*/ 0 h 159"/>
                  <a:gd name="T2" fmla="*/ 7 w 46"/>
                  <a:gd name="T3" fmla="*/ 0 h 159"/>
                  <a:gd name="T4" fmla="*/ 46 w 46"/>
                  <a:gd name="T5" fmla="*/ 0 h 159"/>
                  <a:gd name="T6" fmla="*/ 46 w 46"/>
                  <a:gd name="T7" fmla="*/ 0 h 159"/>
                  <a:gd name="T8" fmla="*/ 29 w 46"/>
                  <a:gd name="T9" fmla="*/ 140 h 159"/>
                  <a:gd name="T10" fmla="*/ 29 w 46"/>
                  <a:gd name="T11" fmla="*/ 140 h 159"/>
                  <a:gd name="T12" fmla="*/ 28 w 46"/>
                  <a:gd name="T13" fmla="*/ 145 h 159"/>
                  <a:gd name="T14" fmla="*/ 25 w 46"/>
                  <a:gd name="T15" fmla="*/ 151 h 159"/>
                  <a:gd name="T16" fmla="*/ 21 w 46"/>
                  <a:gd name="T17" fmla="*/ 155 h 159"/>
                  <a:gd name="T18" fmla="*/ 17 w 46"/>
                  <a:gd name="T19" fmla="*/ 159 h 159"/>
                  <a:gd name="T20" fmla="*/ 17 w 46"/>
                  <a:gd name="T21" fmla="*/ 159 h 159"/>
                  <a:gd name="T22" fmla="*/ 0 w 46"/>
                  <a:gd name="T23" fmla="*/ 87 h 159"/>
                  <a:gd name="T24" fmla="*/ 0 w 46"/>
                  <a:gd name="T25" fmla="*/ 87 h 159"/>
                  <a:gd name="T26" fmla="*/ 7 w 46"/>
                  <a:gd name="T27" fmla="*/ 0 h 159"/>
                  <a:gd name="T28" fmla="*/ 7 w 46"/>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159">
                    <a:moveTo>
                      <a:pt x="7" y="0"/>
                    </a:moveTo>
                    <a:lnTo>
                      <a:pt x="7" y="0"/>
                    </a:lnTo>
                    <a:lnTo>
                      <a:pt x="46" y="0"/>
                    </a:lnTo>
                    <a:lnTo>
                      <a:pt x="46" y="0"/>
                    </a:lnTo>
                    <a:lnTo>
                      <a:pt x="29" y="140"/>
                    </a:lnTo>
                    <a:lnTo>
                      <a:pt x="29" y="140"/>
                    </a:lnTo>
                    <a:lnTo>
                      <a:pt x="28" y="145"/>
                    </a:lnTo>
                    <a:lnTo>
                      <a:pt x="25" y="151"/>
                    </a:lnTo>
                    <a:lnTo>
                      <a:pt x="21" y="155"/>
                    </a:lnTo>
                    <a:lnTo>
                      <a:pt x="17" y="159"/>
                    </a:lnTo>
                    <a:lnTo>
                      <a:pt x="17" y="159"/>
                    </a:lnTo>
                    <a:lnTo>
                      <a:pt x="0" y="87"/>
                    </a:lnTo>
                    <a:lnTo>
                      <a:pt x="0" y="87"/>
                    </a:lnTo>
                    <a:lnTo>
                      <a:pt x="7" y="0"/>
                    </a:lnTo>
                    <a:lnTo>
                      <a:pt x="7" y="0"/>
                    </a:lnTo>
                    <a:close/>
                  </a:path>
                </a:pathLst>
              </a:custGeom>
              <a:solidFill>
                <a:srgbClr val="C1C1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94">
                <a:extLst>
                  <a:ext uri="{FF2B5EF4-FFF2-40B4-BE49-F238E27FC236}">
                    <a16:creationId xmlns="" xmlns:a16="http://schemas.microsoft.com/office/drawing/2014/main" id="{FEC3C6D4-C25B-4103-8569-53B4E885DCD2}"/>
                  </a:ext>
                </a:extLst>
              </p:cNvPr>
              <p:cNvSpPr/>
              <p:nvPr/>
            </p:nvSpPr>
            <p:spPr bwMode="auto">
              <a:xfrm>
                <a:off x="3492501" y="5083175"/>
                <a:ext cx="65088" cy="252413"/>
              </a:xfrm>
              <a:custGeom>
                <a:avLst/>
                <a:gdLst>
                  <a:gd name="T0" fmla="*/ 6 w 41"/>
                  <a:gd name="T1" fmla="*/ 0 h 159"/>
                  <a:gd name="T2" fmla="*/ 6 w 41"/>
                  <a:gd name="T3" fmla="*/ 0 h 159"/>
                  <a:gd name="T4" fmla="*/ 41 w 41"/>
                  <a:gd name="T5" fmla="*/ 0 h 159"/>
                  <a:gd name="T6" fmla="*/ 41 w 41"/>
                  <a:gd name="T7" fmla="*/ 0 h 159"/>
                  <a:gd name="T8" fmla="*/ 24 w 41"/>
                  <a:gd name="T9" fmla="*/ 140 h 159"/>
                  <a:gd name="T10" fmla="*/ 24 w 41"/>
                  <a:gd name="T11" fmla="*/ 140 h 159"/>
                  <a:gd name="T12" fmla="*/ 23 w 41"/>
                  <a:gd name="T13" fmla="*/ 145 h 159"/>
                  <a:gd name="T14" fmla="*/ 20 w 41"/>
                  <a:gd name="T15" fmla="*/ 151 h 159"/>
                  <a:gd name="T16" fmla="*/ 16 w 41"/>
                  <a:gd name="T17" fmla="*/ 155 h 159"/>
                  <a:gd name="T18" fmla="*/ 12 w 41"/>
                  <a:gd name="T19" fmla="*/ 159 h 159"/>
                  <a:gd name="T20" fmla="*/ 12 w 41"/>
                  <a:gd name="T21" fmla="*/ 159 h 159"/>
                  <a:gd name="T22" fmla="*/ 0 w 41"/>
                  <a:gd name="T23" fmla="*/ 86 h 159"/>
                  <a:gd name="T24" fmla="*/ 0 w 41"/>
                  <a:gd name="T25" fmla="*/ 86 h 159"/>
                  <a:gd name="T26" fmla="*/ 6 w 41"/>
                  <a:gd name="T27" fmla="*/ 0 h 159"/>
                  <a:gd name="T28" fmla="*/ 6 w 41"/>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159">
                    <a:moveTo>
                      <a:pt x="6" y="0"/>
                    </a:moveTo>
                    <a:lnTo>
                      <a:pt x="6" y="0"/>
                    </a:lnTo>
                    <a:lnTo>
                      <a:pt x="41" y="0"/>
                    </a:lnTo>
                    <a:lnTo>
                      <a:pt x="41" y="0"/>
                    </a:lnTo>
                    <a:lnTo>
                      <a:pt x="24" y="140"/>
                    </a:lnTo>
                    <a:lnTo>
                      <a:pt x="24" y="140"/>
                    </a:lnTo>
                    <a:lnTo>
                      <a:pt x="23" y="145"/>
                    </a:lnTo>
                    <a:lnTo>
                      <a:pt x="20" y="151"/>
                    </a:lnTo>
                    <a:lnTo>
                      <a:pt x="16" y="155"/>
                    </a:lnTo>
                    <a:lnTo>
                      <a:pt x="12" y="159"/>
                    </a:lnTo>
                    <a:lnTo>
                      <a:pt x="12" y="159"/>
                    </a:lnTo>
                    <a:lnTo>
                      <a:pt x="0" y="86"/>
                    </a:lnTo>
                    <a:lnTo>
                      <a:pt x="0" y="86"/>
                    </a:lnTo>
                    <a:lnTo>
                      <a:pt x="6" y="0"/>
                    </a:lnTo>
                    <a:lnTo>
                      <a:pt x="6" y="0"/>
                    </a:lnTo>
                    <a:close/>
                  </a:path>
                </a:pathLst>
              </a:custGeom>
              <a:solidFill>
                <a:srgbClr val="C1C1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95">
                <a:extLst>
                  <a:ext uri="{FF2B5EF4-FFF2-40B4-BE49-F238E27FC236}">
                    <a16:creationId xmlns="" xmlns:a16="http://schemas.microsoft.com/office/drawing/2014/main" id="{4C15871A-F50B-4998-83E6-C22125D91C2A}"/>
                  </a:ext>
                </a:extLst>
              </p:cNvPr>
              <p:cNvSpPr/>
              <p:nvPr/>
            </p:nvSpPr>
            <p:spPr bwMode="auto">
              <a:xfrm>
                <a:off x="3495676" y="5083175"/>
                <a:ext cx="61913" cy="252413"/>
              </a:xfrm>
              <a:custGeom>
                <a:avLst/>
                <a:gdLst>
                  <a:gd name="T0" fmla="*/ 8 w 39"/>
                  <a:gd name="T1" fmla="*/ 0 h 159"/>
                  <a:gd name="T2" fmla="*/ 8 w 39"/>
                  <a:gd name="T3" fmla="*/ 0 h 159"/>
                  <a:gd name="T4" fmla="*/ 39 w 39"/>
                  <a:gd name="T5" fmla="*/ 0 h 159"/>
                  <a:gd name="T6" fmla="*/ 39 w 39"/>
                  <a:gd name="T7" fmla="*/ 0 h 159"/>
                  <a:gd name="T8" fmla="*/ 22 w 39"/>
                  <a:gd name="T9" fmla="*/ 140 h 159"/>
                  <a:gd name="T10" fmla="*/ 22 w 39"/>
                  <a:gd name="T11" fmla="*/ 140 h 159"/>
                  <a:gd name="T12" fmla="*/ 21 w 39"/>
                  <a:gd name="T13" fmla="*/ 145 h 159"/>
                  <a:gd name="T14" fmla="*/ 18 w 39"/>
                  <a:gd name="T15" fmla="*/ 151 h 159"/>
                  <a:gd name="T16" fmla="*/ 14 w 39"/>
                  <a:gd name="T17" fmla="*/ 155 h 159"/>
                  <a:gd name="T18" fmla="*/ 10 w 39"/>
                  <a:gd name="T19" fmla="*/ 159 h 159"/>
                  <a:gd name="T20" fmla="*/ 10 w 39"/>
                  <a:gd name="T21" fmla="*/ 159 h 159"/>
                  <a:gd name="T22" fmla="*/ 0 w 39"/>
                  <a:gd name="T23" fmla="*/ 84 h 159"/>
                  <a:gd name="T24" fmla="*/ 0 w 39"/>
                  <a:gd name="T25" fmla="*/ 84 h 159"/>
                  <a:gd name="T26" fmla="*/ 8 w 39"/>
                  <a:gd name="T27" fmla="*/ 0 h 159"/>
                  <a:gd name="T28" fmla="*/ 8 w 39"/>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59">
                    <a:moveTo>
                      <a:pt x="8" y="0"/>
                    </a:moveTo>
                    <a:lnTo>
                      <a:pt x="8" y="0"/>
                    </a:lnTo>
                    <a:lnTo>
                      <a:pt x="39" y="0"/>
                    </a:lnTo>
                    <a:lnTo>
                      <a:pt x="39" y="0"/>
                    </a:lnTo>
                    <a:lnTo>
                      <a:pt x="22" y="140"/>
                    </a:lnTo>
                    <a:lnTo>
                      <a:pt x="22" y="140"/>
                    </a:lnTo>
                    <a:lnTo>
                      <a:pt x="21" y="145"/>
                    </a:lnTo>
                    <a:lnTo>
                      <a:pt x="18" y="151"/>
                    </a:lnTo>
                    <a:lnTo>
                      <a:pt x="14" y="155"/>
                    </a:lnTo>
                    <a:lnTo>
                      <a:pt x="10" y="159"/>
                    </a:lnTo>
                    <a:lnTo>
                      <a:pt x="10" y="159"/>
                    </a:lnTo>
                    <a:lnTo>
                      <a:pt x="0" y="84"/>
                    </a:lnTo>
                    <a:lnTo>
                      <a:pt x="0" y="84"/>
                    </a:lnTo>
                    <a:lnTo>
                      <a:pt x="8" y="0"/>
                    </a:lnTo>
                    <a:lnTo>
                      <a:pt x="8" y="0"/>
                    </a:lnTo>
                    <a:close/>
                  </a:path>
                </a:pathLst>
              </a:custGeom>
              <a:solidFill>
                <a:srgbClr val="C2C2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96">
                <a:extLst>
                  <a:ext uri="{FF2B5EF4-FFF2-40B4-BE49-F238E27FC236}">
                    <a16:creationId xmlns="" xmlns:a16="http://schemas.microsoft.com/office/drawing/2014/main" id="{4CE9F0FB-B26B-4D0E-98FB-2804D78AEB7B}"/>
                  </a:ext>
                </a:extLst>
              </p:cNvPr>
              <p:cNvSpPr/>
              <p:nvPr/>
            </p:nvSpPr>
            <p:spPr bwMode="auto">
              <a:xfrm>
                <a:off x="3502026" y="5083175"/>
                <a:ext cx="55563" cy="252413"/>
              </a:xfrm>
              <a:custGeom>
                <a:avLst/>
                <a:gdLst>
                  <a:gd name="T0" fmla="*/ 8 w 35"/>
                  <a:gd name="T1" fmla="*/ 0 h 159"/>
                  <a:gd name="T2" fmla="*/ 8 w 35"/>
                  <a:gd name="T3" fmla="*/ 0 h 159"/>
                  <a:gd name="T4" fmla="*/ 35 w 35"/>
                  <a:gd name="T5" fmla="*/ 0 h 159"/>
                  <a:gd name="T6" fmla="*/ 35 w 35"/>
                  <a:gd name="T7" fmla="*/ 0 h 159"/>
                  <a:gd name="T8" fmla="*/ 18 w 35"/>
                  <a:gd name="T9" fmla="*/ 140 h 159"/>
                  <a:gd name="T10" fmla="*/ 18 w 35"/>
                  <a:gd name="T11" fmla="*/ 140 h 159"/>
                  <a:gd name="T12" fmla="*/ 17 w 35"/>
                  <a:gd name="T13" fmla="*/ 145 h 159"/>
                  <a:gd name="T14" fmla="*/ 14 w 35"/>
                  <a:gd name="T15" fmla="*/ 151 h 159"/>
                  <a:gd name="T16" fmla="*/ 11 w 35"/>
                  <a:gd name="T17" fmla="*/ 155 h 159"/>
                  <a:gd name="T18" fmla="*/ 7 w 35"/>
                  <a:gd name="T19" fmla="*/ 159 h 159"/>
                  <a:gd name="T20" fmla="*/ 7 w 35"/>
                  <a:gd name="T21" fmla="*/ 159 h 159"/>
                  <a:gd name="T22" fmla="*/ 0 w 35"/>
                  <a:gd name="T23" fmla="*/ 84 h 159"/>
                  <a:gd name="T24" fmla="*/ 0 w 35"/>
                  <a:gd name="T25" fmla="*/ 84 h 159"/>
                  <a:gd name="T26" fmla="*/ 8 w 35"/>
                  <a:gd name="T27" fmla="*/ 0 h 159"/>
                  <a:gd name="T28" fmla="*/ 8 w 35"/>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159">
                    <a:moveTo>
                      <a:pt x="8" y="0"/>
                    </a:moveTo>
                    <a:lnTo>
                      <a:pt x="8" y="0"/>
                    </a:lnTo>
                    <a:lnTo>
                      <a:pt x="35" y="0"/>
                    </a:lnTo>
                    <a:lnTo>
                      <a:pt x="35" y="0"/>
                    </a:lnTo>
                    <a:lnTo>
                      <a:pt x="18" y="140"/>
                    </a:lnTo>
                    <a:lnTo>
                      <a:pt x="18" y="140"/>
                    </a:lnTo>
                    <a:lnTo>
                      <a:pt x="17" y="145"/>
                    </a:lnTo>
                    <a:lnTo>
                      <a:pt x="14" y="151"/>
                    </a:lnTo>
                    <a:lnTo>
                      <a:pt x="11" y="155"/>
                    </a:lnTo>
                    <a:lnTo>
                      <a:pt x="7" y="159"/>
                    </a:lnTo>
                    <a:lnTo>
                      <a:pt x="7" y="159"/>
                    </a:lnTo>
                    <a:lnTo>
                      <a:pt x="0" y="84"/>
                    </a:lnTo>
                    <a:lnTo>
                      <a:pt x="0" y="84"/>
                    </a:lnTo>
                    <a:lnTo>
                      <a:pt x="8" y="0"/>
                    </a:lnTo>
                    <a:lnTo>
                      <a:pt x="8" y="0"/>
                    </a:lnTo>
                    <a:close/>
                  </a:path>
                </a:pathLst>
              </a:custGeom>
              <a:solidFill>
                <a:srgbClr val="C3C3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97">
                <a:extLst>
                  <a:ext uri="{FF2B5EF4-FFF2-40B4-BE49-F238E27FC236}">
                    <a16:creationId xmlns="" xmlns:a16="http://schemas.microsoft.com/office/drawing/2014/main" id="{08EE0488-6D22-44F9-A734-DE4FCAD42172}"/>
                  </a:ext>
                </a:extLst>
              </p:cNvPr>
              <p:cNvSpPr/>
              <p:nvPr/>
            </p:nvSpPr>
            <p:spPr bwMode="auto">
              <a:xfrm>
                <a:off x="3508376" y="5083175"/>
                <a:ext cx="49213" cy="249238"/>
              </a:xfrm>
              <a:custGeom>
                <a:avLst/>
                <a:gdLst>
                  <a:gd name="T0" fmla="*/ 7 w 31"/>
                  <a:gd name="T1" fmla="*/ 0 h 157"/>
                  <a:gd name="T2" fmla="*/ 7 w 31"/>
                  <a:gd name="T3" fmla="*/ 0 h 157"/>
                  <a:gd name="T4" fmla="*/ 31 w 31"/>
                  <a:gd name="T5" fmla="*/ 0 h 157"/>
                  <a:gd name="T6" fmla="*/ 31 w 31"/>
                  <a:gd name="T7" fmla="*/ 0 h 157"/>
                  <a:gd name="T8" fmla="*/ 14 w 31"/>
                  <a:gd name="T9" fmla="*/ 140 h 157"/>
                  <a:gd name="T10" fmla="*/ 14 w 31"/>
                  <a:gd name="T11" fmla="*/ 140 h 157"/>
                  <a:gd name="T12" fmla="*/ 13 w 31"/>
                  <a:gd name="T13" fmla="*/ 145 h 157"/>
                  <a:gd name="T14" fmla="*/ 10 w 31"/>
                  <a:gd name="T15" fmla="*/ 151 h 157"/>
                  <a:gd name="T16" fmla="*/ 7 w 31"/>
                  <a:gd name="T17" fmla="*/ 155 h 157"/>
                  <a:gd name="T18" fmla="*/ 3 w 31"/>
                  <a:gd name="T19" fmla="*/ 157 h 157"/>
                  <a:gd name="T20" fmla="*/ 3 w 31"/>
                  <a:gd name="T21" fmla="*/ 157 h 157"/>
                  <a:gd name="T22" fmla="*/ 0 w 31"/>
                  <a:gd name="T23" fmla="*/ 83 h 157"/>
                  <a:gd name="T24" fmla="*/ 0 w 31"/>
                  <a:gd name="T25" fmla="*/ 83 h 157"/>
                  <a:gd name="T26" fmla="*/ 7 w 31"/>
                  <a:gd name="T27" fmla="*/ 0 h 157"/>
                  <a:gd name="T28" fmla="*/ 7 w 31"/>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57">
                    <a:moveTo>
                      <a:pt x="7" y="0"/>
                    </a:moveTo>
                    <a:lnTo>
                      <a:pt x="7" y="0"/>
                    </a:lnTo>
                    <a:lnTo>
                      <a:pt x="31" y="0"/>
                    </a:lnTo>
                    <a:lnTo>
                      <a:pt x="31" y="0"/>
                    </a:lnTo>
                    <a:lnTo>
                      <a:pt x="14" y="140"/>
                    </a:lnTo>
                    <a:lnTo>
                      <a:pt x="14" y="140"/>
                    </a:lnTo>
                    <a:lnTo>
                      <a:pt x="13" y="145"/>
                    </a:lnTo>
                    <a:lnTo>
                      <a:pt x="10" y="151"/>
                    </a:lnTo>
                    <a:lnTo>
                      <a:pt x="7" y="155"/>
                    </a:lnTo>
                    <a:lnTo>
                      <a:pt x="3" y="157"/>
                    </a:lnTo>
                    <a:lnTo>
                      <a:pt x="3" y="157"/>
                    </a:lnTo>
                    <a:lnTo>
                      <a:pt x="0" y="83"/>
                    </a:lnTo>
                    <a:lnTo>
                      <a:pt x="0" y="83"/>
                    </a:lnTo>
                    <a:lnTo>
                      <a:pt x="7" y="0"/>
                    </a:lnTo>
                    <a:lnTo>
                      <a:pt x="7" y="0"/>
                    </a:lnTo>
                    <a:close/>
                  </a:path>
                </a:pathLst>
              </a:custGeom>
              <a:solidFill>
                <a:srgbClr val="C3C3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98">
                <a:extLst>
                  <a:ext uri="{FF2B5EF4-FFF2-40B4-BE49-F238E27FC236}">
                    <a16:creationId xmlns="" xmlns:a16="http://schemas.microsoft.com/office/drawing/2014/main" id="{D6AB6399-78CB-468B-9780-AD2B12073287}"/>
                  </a:ext>
                </a:extLst>
              </p:cNvPr>
              <p:cNvSpPr/>
              <p:nvPr/>
            </p:nvSpPr>
            <p:spPr bwMode="auto">
              <a:xfrm>
                <a:off x="3513138" y="5083175"/>
                <a:ext cx="44450" cy="249238"/>
              </a:xfrm>
              <a:custGeom>
                <a:avLst/>
                <a:gdLst>
                  <a:gd name="T0" fmla="*/ 8 w 28"/>
                  <a:gd name="T1" fmla="*/ 0 h 157"/>
                  <a:gd name="T2" fmla="*/ 8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7 w 28"/>
                  <a:gd name="T15" fmla="*/ 151 h 157"/>
                  <a:gd name="T16" fmla="*/ 4 w 28"/>
                  <a:gd name="T17" fmla="*/ 155 h 157"/>
                  <a:gd name="T18" fmla="*/ 0 w 28"/>
                  <a:gd name="T19" fmla="*/ 157 h 157"/>
                  <a:gd name="T20" fmla="*/ 0 w 28"/>
                  <a:gd name="T21" fmla="*/ 157 h 157"/>
                  <a:gd name="T22" fmla="*/ 1 w 28"/>
                  <a:gd name="T23" fmla="*/ 82 h 157"/>
                  <a:gd name="T24" fmla="*/ 1 w 28"/>
                  <a:gd name="T25" fmla="*/ 82 h 157"/>
                  <a:gd name="T26" fmla="*/ 8 w 28"/>
                  <a:gd name="T27" fmla="*/ 0 h 157"/>
                  <a:gd name="T28" fmla="*/ 8 w 28"/>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8" y="0"/>
                    </a:moveTo>
                    <a:lnTo>
                      <a:pt x="8" y="0"/>
                    </a:lnTo>
                    <a:lnTo>
                      <a:pt x="28" y="0"/>
                    </a:lnTo>
                    <a:lnTo>
                      <a:pt x="28" y="0"/>
                    </a:lnTo>
                    <a:lnTo>
                      <a:pt x="11" y="140"/>
                    </a:lnTo>
                    <a:lnTo>
                      <a:pt x="11" y="140"/>
                    </a:lnTo>
                    <a:lnTo>
                      <a:pt x="10" y="145"/>
                    </a:lnTo>
                    <a:lnTo>
                      <a:pt x="7" y="151"/>
                    </a:lnTo>
                    <a:lnTo>
                      <a:pt x="4" y="155"/>
                    </a:lnTo>
                    <a:lnTo>
                      <a:pt x="0" y="157"/>
                    </a:lnTo>
                    <a:lnTo>
                      <a:pt x="0" y="157"/>
                    </a:lnTo>
                    <a:lnTo>
                      <a:pt x="1" y="82"/>
                    </a:lnTo>
                    <a:lnTo>
                      <a:pt x="1" y="82"/>
                    </a:lnTo>
                    <a:lnTo>
                      <a:pt x="8" y="0"/>
                    </a:lnTo>
                    <a:lnTo>
                      <a:pt x="8" y="0"/>
                    </a:lnTo>
                    <a:close/>
                  </a:path>
                </a:pathLst>
              </a:custGeom>
              <a:solidFill>
                <a:srgbClr val="C4C4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99">
                <a:extLst>
                  <a:ext uri="{FF2B5EF4-FFF2-40B4-BE49-F238E27FC236}">
                    <a16:creationId xmlns="" xmlns:a16="http://schemas.microsoft.com/office/drawing/2014/main" id="{DB2B29E6-2867-46AD-AD4A-6B29F65D77A3}"/>
                  </a:ext>
                </a:extLst>
              </p:cNvPr>
              <p:cNvSpPr/>
              <p:nvPr/>
            </p:nvSpPr>
            <p:spPr bwMode="auto">
              <a:xfrm>
                <a:off x="3513138" y="5083175"/>
                <a:ext cx="44450" cy="249238"/>
              </a:xfrm>
              <a:custGeom>
                <a:avLst/>
                <a:gdLst>
                  <a:gd name="T0" fmla="*/ 12 w 28"/>
                  <a:gd name="T1" fmla="*/ 0 h 157"/>
                  <a:gd name="T2" fmla="*/ 12 w 28"/>
                  <a:gd name="T3" fmla="*/ 0 h 157"/>
                  <a:gd name="T4" fmla="*/ 28 w 28"/>
                  <a:gd name="T5" fmla="*/ 0 h 157"/>
                  <a:gd name="T6" fmla="*/ 28 w 28"/>
                  <a:gd name="T7" fmla="*/ 0 h 157"/>
                  <a:gd name="T8" fmla="*/ 11 w 28"/>
                  <a:gd name="T9" fmla="*/ 140 h 157"/>
                  <a:gd name="T10" fmla="*/ 11 w 28"/>
                  <a:gd name="T11" fmla="*/ 140 h 157"/>
                  <a:gd name="T12" fmla="*/ 10 w 28"/>
                  <a:gd name="T13" fmla="*/ 145 h 157"/>
                  <a:gd name="T14" fmla="*/ 8 w 28"/>
                  <a:gd name="T15" fmla="*/ 149 h 157"/>
                  <a:gd name="T16" fmla="*/ 4 w 28"/>
                  <a:gd name="T17" fmla="*/ 155 h 157"/>
                  <a:gd name="T18" fmla="*/ 0 w 28"/>
                  <a:gd name="T19" fmla="*/ 157 h 157"/>
                  <a:gd name="T20" fmla="*/ 0 w 28"/>
                  <a:gd name="T21" fmla="*/ 157 h 157"/>
                  <a:gd name="T22" fmla="*/ 5 w 28"/>
                  <a:gd name="T23" fmla="*/ 80 h 157"/>
                  <a:gd name="T24" fmla="*/ 5 w 28"/>
                  <a:gd name="T25" fmla="*/ 80 h 157"/>
                  <a:gd name="T26" fmla="*/ 12 w 28"/>
                  <a:gd name="T27" fmla="*/ 0 h 157"/>
                  <a:gd name="T28" fmla="*/ 12 w 28"/>
                  <a:gd name="T29"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157">
                    <a:moveTo>
                      <a:pt x="12" y="0"/>
                    </a:moveTo>
                    <a:lnTo>
                      <a:pt x="12" y="0"/>
                    </a:lnTo>
                    <a:lnTo>
                      <a:pt x="28" y="0"/>
                    </a:lnTo>
                    <a:lnTo>
                      <a:pt x="28" y="0"/>
                    </a:lnTo>
                    <a:lnTo>
                      <a:pt x="11" y="140"/>
                    </a:lnTo>
                    <a:lnTo>
                      <a:pt x="11" y="140"/>
                    </a:lnTo>
                    <a:lnTo>
                      <a:pt x="10" y="145"/>
                    </a:lnTo>
                    <a:lnTo>
                      <a:pt x="8" y="149"/>
                    </a:lnTo>
                    <a:lnTo>
                      <a:pt x="4" y="155"/>
                    </a:lnTo>
                    <a:lnTo>
                      <a:pt x="0" y="157"/>
                    </a:lnTo>
                    <a:lnTo>
                      <a:pt x="0" y="157"/>
                    </a:lnTo>
                    <a:lnTo>
                      <a:pt x="5" y="80"/>
                    </a:lnTo>
                    <a:lnTo>
                      <a:pt x="5" y="80"/>
                    </a:lnTo>
                    <a:lnTo>
                      <a:pt x="12" y="0"/>
                    </a:lnTo>
                    <a:lnTo>
                      <a:pt x="12" y="0"/>
                    </a:lnTo>
                    <a:close/>
                  </a:path>
                </a:pathLst>
              </a:custGeom>
              <a:solidFill>
                <a:srgbClr val="C4C4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00">
                <a:extLst>
                  <a:ext uri="{FF2B5EF4-FFF2-40B4-BE49-F238E27FC236}">
                    <a16:creationId xmlns="" xmlns:a16="http://schemas.microsoft.com/office/drawing/2014/main" id="{8E7673D2-6CE1-4C6D-AC47-3D8463C9DC49}"/>
                  </a:ext>
                </a:extLst>
              </p:cNvPr>
              <p:cNvSpPr/>
              <p:nvPr/>
            </p:nvSpPr>
            <p:spPr bwMode="auto">
              <a:xfrm>
                <a:off x="3514726" y="5083175"/>
                <a:ext cx="42863" cy="249238"/>
              </a:xfrm>
              <a:custGeom>
                <a:avLst/>
                <a:gdLst>
                  <a:gd name="T0" fmla="*/ 15 w 27"/>
                  <a:gd name="T1" fmla="*/ 0 h 157"/>
                  <a:gd name="T2" fmla="*/ 27 w 27"/>
                  <a:gd name="T3" fmla="*/ 0 h 157"/>
                  <a:gd name="T4" fmla="*/ 10 w 27"/>
                  <a:gd name="T5" fmla="*/ 140 h 157"/>
                  <a:gd name="T6" fmla="*/ 10 w 27"/>
                  <a:gd name="T7" fmla="*/ 140 h 157"/>
                  <a:gd name="T8" fmla="*/ 9 w 27"/>
                  <a:gd name="T9" fmla="*/ 145 h 157"/>
                  <a:gd name="T10" fmla="*/ 7 w 27"/>
                  <a:gd name="T11" fmla="*/ 149 h 157"/>
                  <a:gd name="T12" fmla="*/ 3 w 27"/>
                  <a:gd name="T13" fmla="*/ 153 h 157"/>
                  <a:gd name="T14" fmla="*/ 0 w 27"/>
                  <a:gd name="T15" fmla="*/ 157 h 157"/>
                  <a:gd name="T16" fmla="*/ 15 w 27"/>
                  <a:gd name="T1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57">
                    <a:moveTo>
                      <a:pt x="15" y="0"/>
                    </a:moveTo>
                    <a:lnTo>
                      <a:pt x="27" y="0"/>
                    </a:lnTo>
                    <a:lnTo>
                      <a:pt x="10" y="140"/>
                    </a:lnTo>
                    <a:lnTo>
                      <a:pt x="10" y="140"/>
                    </a:lnTo>
                    <a:lnTo>
                      <a:pt x="9" y="145"/>
                    </a:lnTo>
                    <a:lnTo>
                      <a:pt x="7" y="149"/>
                    </a:lnTo>
                    <a:lnTo>
                      <a:pt x="3" y="153"/>
                    </a:lnTo>
                    <a:lnTo>
                      <a:pt x="0" y="157"/>
                    </a:lnTo>
                    <a:lnTo>
                      <a:pt x="15"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08">
                <a:extLst>
                  <a:ext uri="{FF2B5EF4-FFF2-40B4-BE49-F238E27FC236}">
                    <a16:creationId xmlns="" xmlns:a16="http://schemas.microsoft.com/office/drawing/2014/main" id="{466B2BAC-F007-4A6D-B654-F2976C5EE867}"/>
                  </a:ext>
                </a:extLst>
              </p:cNvPr>
              <p:cNvSpPr/>
              <p:nvPr/>
            </p:nvSpPr>
            <p:spPr bwMode="auto">
              <a:xfrm>
                <a:off x="2687638" y="4930775"/>
                <a:ext cx="47625" cy="55563"/>
              </a:xfrm>
              <a:custGeom>
                <a:avLst/>
                <a:gdLst>
                  <a:gd name="T0" fmla="*/ 30 w 30"/>
                  <a:gd name="T1" fmla="*/ 2 h 35"/>
                  <a:gd name="T2" fmla="*/ 30 w 30"/>
                  <a:gd name="T3" fmla="*/ 2 h 35"/>
                  <a:gd name="T4" fmla="*/ 27 w 30"/>
                  <a:gd name="T5" fmla="*/ 14 h 35"/>
                  <a:gd name="T6" fmla="*/ 23 w 30"/>
                  <a:gd name="T7" fmla="*/ 30 h 35"/>
                  <a:gd name="T8" fmla="*/ 23 w 30"/>
                  <a:gd name="T9" fmla="*/ 30 h 35"/>
                  <a:gd name="T10" fmla="*/ 20 w 30"/>
                  <a:gd name="T11" fmla="*/ 34 h 35"/>
                  <a:gd name="T12" fmla="*/ 19 w 30"/>
                  <a:gd name="T13" fmla="*/ 35 h 35"/>
                  <a:gd name="T14" fmla="*/ 16 w 30"/>
                  <a:gd name="T15" fmla="*/ 34 h 35"/>
                  <a:gd name="T16" fmla="*/ 14 w 30"/>
                  <a:gd name="T17" fmla="*/ 31 h 35"/>
                  <a:gd name="T18" fmla="*/ 11 w 30"/>
                  <a:gd name="T19" fmla="*/ 26 h 35"/>
                  <a:gd name="T20" fmla="*/ 0 w 30"/>
                  <a:gd name="T21" fmla="*/ 7 h 35"/>
                  <a:gd name="T22" fmla="*/ 0 w 30"/>
                  <a:gd name="T23" fmla="*/ 7 h 35"/>
                  <a:gd name="T24" fmla="*/ 3 w 30"/>
                  <a:gd name="T25" fmla="*/ 6 h 35"/>
                  <a:gd name="T26" fmla="*/ 8 w 30"/>
                  <a:gd name="T27" fmla="*/ 2 h 35"/>
                  <a:gd name="T28" fmla="*/ 12 w 30"/>
                  <a:gd name="T29" fmla="*/ 0 h 35"/>
                  <a:gd name="T30" fmla="*/ 18 w 30"/>
                  <a:gd name="T31" fmla="*/ 0 h 35"/>
                  <a:gd name="T32" fmla="*/ 23 w 30"/>
                  <a:gd name="T33" fmla="*/ 0 h 35"/>
                  <a:gd name="T34" fmla="*/ 30 w 30"/>
                  <a:gd name="T35" fmla="*/ 2 h 35"/>
                  <a:gd name="T36" fmla="*/ 30 w 30"/>
                  <a:gd name="T37"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5">
                    <a:moveTo>
                      <a:pt x="30" y="2"/>
                    </a:moveTo>
                    <a:lnTo>
                      <a:pt x="30" y="2"/>
                    </a:lnTo>
                    <a:lnTo>
                      <a:pt x="27" y="14"/>
                    </a:lnTo>
                    <a:lnTo>
                      <a:pt x="23" y="30"/>
                    </a:lnTo>
                    <a:lnTo>
                      <a:pt x="23" y="30"/>
                    </a:lnTo>
                    <a:lnTo>
                      <a:pt x="20" y="34"/>
                    </a:lnTo>
                    <a:lnTo>
                      <a:pt x="19" y="35"/>
                    </a:lnTo>
                    <a:lnTo>
                      <a:pt x="16" y="34"/>
                    </a:lnTo>
                    <a:lnTo>
                      <a:pt x="14" y="31"/>
                    </a:lnTo>
                    <a:lnTo>
                      <a:pt x="11" y="26"/>
                    </a:lnTo>
                    <a:lnTo>
                      <a:pt x="0" y="7"/>
                    </a:lnTo>
                    <a:lnTo>
                      <a:pt x="0" y="7"/>
                    </a:lnTo>
                    <a:lnTo>
                      <a:pt x="3" y="6"/>
                    </a:lnTo>
                    <a:lnTo>
                      <a:pt x="8" y="2"/>
                    </a:lnTo>
                    <a:lnTo>
                      <a:pt x="12" y="0"/>
                    </a:lnTo>
                    <a:lnTo>
                      <a:pt x="18" y="0"/>
                    </a:lnTo>
                    <a:lnTo>
                      <a:pt x="23" y="0"/>
                    </a:lnTo>
                    <a:lnTo>
                      <a:pt x="30" y="2"/>
                    </a:lnTo>
                    <a:lnTo>
                      <a:pt x="30" y="2"/>
                    </a:lnTo>
                    <a:close/>
                  </a:path>
                </a:pathLst>
              </a:custGeom>
              <a:solidFill>
                <a:srgbClr val="F24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8" name="组合 209">
              <a:extLst>
                <a:ext uri="{FF2B5EF4-FFF2-40B4-BE49-F238E27FC236}">
                  <a16:creationId xmlns="" xmlns:a16="http://schemas.microsoft.com/office/drawing/2014/main" id="{D17A5CB4-0259-45A5-A716-2CF5B6983618}"/>
                </a:ext>
              </a:extLst>
            </p:cNvPr>
            <p:cNvGrpSpPr/>
            <p:nvPr/>
          </p:nvGrpSpPr>
          <p:grpSpPr>
            <a:xfrm>
              <a:off x="4373165" y="3476114"/>
              <a:ext cx="152400" cy="451247"/>
              <a:chOff x="2555876" y="4340225"/>
              <a:chExt cx="203200" cy="601663"/>
            </a:xfrm>
            <a:solidFill>
              <a:schemeClr val="accent4"/>
            </a:solidFill>
          </p:grpSpPr>
          <p:sp>
            <p:nvSpPr>
              <p:cNvPr id="139" name="Freeform 105">
                <a:extLst>
                  <a:ext uri="{FF2B5EF4-FFF2-40B4-BE49-F238E27FC236}">
                    <a16:creationId xmlns="" xmlns:a16="http://schemas.microsoft.com/office/drawing/2014/main" id="{C0F9942A-366D-43CB-87FF-97204ADCA648}"/>
                  </a:ext>
                </a:extLst>
              </p:cNvPr>
              <p:cNvSpPr/>
              <p:nvPr/>
            </p:nvSpPr>
            <p:spPr bwMode="auto">
              <a:xfrm>
                <a:off x="2582863" y="4424363"/>
                <a:ext cx="176213" cy="517525"/>
              </a:xfrm>
              <a:custGeom>
                <a:avLst/>
                <a:gdLst>
                  <a:gd name="T0" fmla="*/ 35 w 111"/>
                  <a:gd name="T1" fmla="*/ 266 h 326"/>
                  <a:gd name="T2" fmla="*/ 66 w 111"/>
                  <a:gd name="T3" fmla="*/ 326 h 326"/>
                  <a:gd name="T4" fmla="*/ 94 w 111"/>
                  <a:gd name="T5" fmla="*/ 322 h 326"/>
                  <a:gd name="T6" fmla="*/ 111 w 111"/>
                  <a:gd name="T7" fmla="*/ 256 h 326"/>
                  <a:gd name="T8" fmla="*/ 76 w 111"/>
                  <a:gd name="T9" fmla="*/ 0 h 326"/>
                  <a:gd name="T10" fmla="*/ 0 w 111"/>
                  <a:gd name="T11" fmla="*/ 11 h 326"/>
                  <a:gd name="T12" fmla="*/ 35 w 111"/>
                  <a:gd name="T13" fmla="*/ 266 h 326"/>
                </a:gdLst>
                <a:ahLst/>
                <a:cxnLst>
                  <a:cxn ang="0">
                    <a:pos x="T0" y="T1"/>
                  </a:cxn>
                  <a:cxn ang="0">
                    <a:pos x="T2" y="T3"/>
                  </a:cxn>
                  <a:cxn ang="0">
                    <a:pos x="T4" y="T5"/>
                  </a:cxn>
                  <a:cxn ang="0">
                    <a:pos x="T6" y="T7"/>
                  </a:cxn>
                  <a:cxn ang="0">
                    <a:pos x="T8" y="T9"/>
                  </a:cxn>
                  <a:cxn ang="0">
                    <a:pos x="T10" y="T11"/>
                  </a:cxn>
                  <a:cxn ang="0">
                    <a:pos x="T12" y="T13"/>
                  </a:cxn>
                </a:cxnLst>
                <a:rect l="0" t="0" r="r" b="b"/>
                <a:pathLst>
                  <a:path w="111" h="326">
                    <a:moveTo>
                      <a:pt x="35" y="266"/>
                    </a:moveTo>
                    <a:lnTo>
                      <a:pt x="66" y="326"/>
                    </a:lnTo>
                    <a:lnTo>
                      <a:pt x="94" y="322"/>
                    </a:lnTo>
                    <a:lnTo>
                      <a:pt x="111" y="256"/>
                    </a:lnTo>
                    <a:lnTo>
                      <a:pt x="76" y="0"/>
                    </a:lnTo>
                    <a:lnTo>
                      <a:pt x="0" y="11"/>
                    </a:lnTo>
                    <a:lnTo>
                      <a:pt x="35" y="2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06">
                <a:extLst>
                  <a:ext uri="{FF2B5EF4-FFF2-40B4-BE49-F238E27FC236}">
                    <a16:creationId xmlns="" xmlns:a16="http://schemas.microsoft.com/office/drawing/2014/main" id="{D475AEC8-E9C8-4D5D-9B00-1E92E842003B}"/>
                  </a:ext>
                </a:extLst>
              </p:cNvPr>
              <p:cNvSpPr/>
              <p:nvPr/>
            </p:nvSpPr>
            <p:spPr bwMode="auto">
              <a:xfrm>
                <a:off x="2576513" y="4340225"/>
                <a:ext cx="127000" cy="146050"/>
              </a:xfrm>
              <a:custGeom>
                <a:avLst/>
                <a:gdLst>
                  <a:gd name="T0" fmla="*/ 4 w 80"/>
                  <a:gd name="T1" fmla="*/ 59 h 92"/>
                  <a:gd name="T2" fmla="*/ 4 w 80"/>
                  <a:gd name="T3" fmla="*/ 59 h 92"/>
                  <a:gd name="T4" fmla="*/ 5 w 80"/>
                  <a:gd name="T5" fmla="*/ 66 h 92"/>
                  <a:gd name="T6" fmla="*/ 9 w 80"/>
                  <a:gd name="T7" fmla="*/ 73 h 92"/>
                  <a:gd name="T8" fmla="*/ 13 w 80"/>
                  <a:gd name="T9" fmla="*/ 80 h 92"/>
                  <a:gd name="T10" fmla="*/ 19 w 80"/>
                  <a:gd name="T11" fmla="*/ 84 h 92"/>
                  <a:gd name="T12" fmla="*/ 24 w 80"/>
                  <a:gd name="T13" fmla="*/ 88 h 92"/>
                  <a:gd name="T14" fmla="*/ 31 w 80"/>
                  <a:gd name="T15" fmla="*/ 91 h 92"/>
                  <a:gd name="T16" fmla="*/ 39 w 80"/>
                  <a:gd name="T17" fmla="*/ 92 h 92"/>
                  <a:gd name="T18" fmla="*/ 46 w 80"/>
                  <a:gd name="T19" fmla="*/ 92 h 92"/>
                  <a:gd name="T20" fmla="*/ 47 w 80"/>
                  <a:gd name="T21" fmla="*/ 92 h 92"/>
                  <a:gd name="T22" fmla="*/ 47 w 80"/>
                  <a:gd name="T23" fmla="*/ 92 h 92"/>
                  <a:gd name="T24" fmla="*/ 55 w 80"/>
                  <a:gd name="T25" fmla="*/ 89 h 92"/>
                  <a:gd name="T26" fmla="*/ 62 w 80"/>
                  <a:gd name="T27" fmla="*/ 87 h 92"/>
                  <a:gd name="T28" fmla="*/ 67 w 80"/>
                  <a:gd name="T29" fmla="*/ 82 h 92"/>
                  <a:gd name="T30" fmla="*/ 71 w 80"/>
                  <a:gd name="T31" fmla="*/ 77 h 92"/>
                  <a:gd name="T32" fmla="*/ 75 w 80"/>
                  <a:gd name="T33" fmla="*/ 70 h 92"/>
                  <a:gd name="T34" fmla="*/ 78 w 80"/>
                  <a:gd name="T35" fmla="*/ 64 h 92"/>
                  <a:gd name="T36" fmla="*/ 80 w 80"/>
                  <a:gd name="T37" fmla="*/ 57 h 92"/>
                  <a:gd name="T38" fmla="*/ 80 w 80"/>
                  <a:gd name="T39" fmla="*/ 49 h 92"/>
                  <a:gd name="T40" fmla="*/ 75 w 80"/>
                  <a:gd name="T41" fmla="*/ 15 h 92"/>
                  <a:gd name="T42" fmla="*/ 75 w 80"/>
                  <a:gd name="T43" fmla="*/ 15 h 92"/>
                  <a:gd name="T44" fmla="*/ 73 w 80"/>
                  <a:gd name="T45" fmla="*/ 8 h 92"/>
                  <a:gd name="T46" fmla="*/ 70 w 80"/>
                  <a:gd name="T47" fmla="*/ 4 h 92"/>
                  <a:gd name="T48" fmla="*/ 66 w 80"/>
                  <a:gd name="T49" fmla="*/ 1 h 92"/>
                  <a:gd name="T50" fmla="*/ 62 w 80"/>
                  <a:gd name="T51" fmla="*/ 0 h 92"/>
                  <a:gd name="T52" fmla="*/ 50 w 80"/>
                  <a:gd name="T53" fmla="*/ 1 h 92"/>
                  <a:gd name="T54" fmla="*/ 35 w 80"/>
                  <a:gd name="T55" fmla="*/ 3 h 92"/>
                  <a:gd name="T56" fmla="*/ 35 w 80"/>
                  <a:gd name="T57" fmla="*/ 3 h 92"/>
                  <a:gd name="T58" fmla="*/ 35 w 80"/>
                  <a:gd name="T59" fmla="*/ 3 h 92"/>
                  <a:gd name="T60" fmla="*/ 20 w 80"/>
                  <a:gd name="T61" fmla="*/ 5 h 92"/>
                  <a:gd name="T62" fmla="*/ 8 w 80"/>
                  <a:gd name="T63" fmla="*/ 7 h 92"/>
                  <a:gd name="T64" fmla="*/ 4 w 80"/>
                  <a:gd name="T65" fmla="*/ 9 h 92"/>
                  <a:gd name="T66" fmla="*/ 1 w 80"/>
                  <a:gd name="T67" fmla="*/ 13 h 92"/>
                  <a:gd name="T68" fmla="*/ 0 w 80"/>
                  <a:gd name="T69" fmla="*/ 17 h 92"/>
                  <a:gd name="T70" fmla="*/ 0 w 80"/>
                  <a:gd name="T71" fmla="*/ 24 h 92"/>
                  <a:gd name="T72" fmla="*/ 4 w 80"/>
                  <a:gd name="T73" fmla="*/ 5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0" h="92">
                    <a:moveTo>
                      <a:pt x="4" y="59"/>
                    </a:moveTo>
                    <a:lnTo>
                      <a:pt x="4" y="59"/>
                    </a:lnTo>
                    <a:lnTo>
                      <a:pt x="5" y="66"/>
                    </a:lnTo>
                    <a:lnTo>
                      <a:pt x="9" y="73"/>
                    </a:lnTo>
                    <a:lnTo>
                      <a:pt x="13" y="80"/>
                    </a:lnTo>
                    <a:lnTo>
                      <a:pt x="19" y="84"/>
                    </a:lnTo>
                    <a:lnTo>
                      <a:pt x="24" y="88"/>
                    </a:lnTo>
                    <a:lnTo>
                      <a:pt x="31" y="91"/>
                    </a:lnTo>
                    <a:lnTo>
                      <a:pt x="39" y="92"/>
                    </a:lnTo>
                    <a:lnTo>
                      <a:pt x="46" y="92"/>
                    </a:lnTo>
                    <a:lnTo>
                      <a:pt x="47" y="92"/>
                    </a:lnTo>
                    <a:lnTo>
                      <a:pt x="47" y="92"/>
                    </a:lnTo>
                    <a:lnTo>
                      <a:pt x="55" y="89"/>
                    </a:lnTo>
                    <a:lnTo>
                      <a:pt x="62" y="87"/>
                    </a:lnTo>
                    <a:lnTo>
                      <a:pt x="67" y="82"/>
                    </a:lnTo>
                    <a:lnTo>
                      <a:pt x="71" y="77"/>
                    </a:lnTo>
                    <a:lnTo>
                      <a:pt x="75" y="70"/>
                    </a:lnTo>
                    <a:lnTo>
                      <a:pt x="78" y="64"/>
                    </a:lnTo>
                    <a:lnTo>
                      <a:pt x="80" y="57"/>
                    </a:lnTo>
                    <a:lnTo>
                      <a:pt x="80" y="49"/>
                    </a:lnTo>
                    <a:lnTo>
                      <a:pt x="75" y="15"/>
                    </a:lnTo>
                    <a:lnTo>
                      <a:pt x="75" y="15"/>
                    </a:lnTo>
                    <a:lnTo>
                      <a:pt x="73" y="8"/>
                    </a:lnTo>
                    <a:lnTo>
                      <a:pt x="70" y="4"/>
                    </a:lnTo>
                    <a:lnTo>
                      <a:pt x="66" y="1"/>
                    </a:lnTo>
                    <a:lnTo>
                      <a:pt x="62" y="0"/>
                    </a:lnTo>
                    <a:lnTo>
                      <a:pt x="50" y="1"/>
                    </a:lnTo>
                    <a:lnTo>
                      <a:pt x="35" y="3"/>
                    </a:lnTo>
                    <a:lnTo>
                      <a:pt x="35" y="3"/>
                    </a:lnTo>
                    <a:lnTo>
                      <a:pt x="35" y="3"/>
                    </a:lnTo>
                    <a:lnTo>
                      <a:pt x="20" y="5"/>
                    </a:lnTo>
                    <a:lnTo>
                      <a:pt x="8" y="7"/>
                    </a:lnTo>
                    <a:lnTo>
                      <a:pt x="4" y="9"/>
                    </a:lnTo>
                    <a:lnTo>
                      <a:pt x="1" y="13"/>
                    </a:lnTo>
                    <a:lnTo>
                      <a:pt x="0" y="17"/>
                    </a:lnTo>
                    <a:lnTo>
                      <a:pt x="0" y="24"/>
                    </a:lnTo>
                    <a:lnTo>
                      <a:pt x="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07">
                <a:extLst>
                  <a:ext uri="{FF2B5EF4-FFF2-40B4-BE49-F238E27FC236}">
                    <a16:creationId xmlns="" xmlns:a16="http://schemas.microsoft.com/office/drawing/2014/main" id="{9B6E7DE2-6DA6-489E-AB0C-FD7AA3AD7CC0}"/>
                  </a:ext>
                </a:extLst>
              </p:cNvPr>
              <p:cNvSpPr/>
              <p:nvPr/>
            </p:nvSpPr>
            <p:spPr bwMode="auto">
              <a:xfrm>
                <a:off x="2571751" y="4389438"/>
                <a:ext cx="150813" cy="144463"/>
              </a:xfrm>
              <a:custGeom>
                <a:avLst/>
                <a:gdLst>
                  <a:gd name="T0" fmla="*/ 11 w 95"/>
                  <a:gd name="T1" fmla="*/ 91 h 91"/>
                  <a:gd name="T2" fmla="*/ 95 w 95"/>
                  <a:gd name="T3" fmla="*/ 80 h 91"/>
                  <a:gd name="T4" fmla="*/ 84 w 95"/>
                  <a:gd name="T5" fmla="*/ 0 h 91"/>
                  <a:gd name="T6" fmla="*/ 0 w 95"/>
                  <a:gd name="T7" fmla="*/ 11 h 91"/>
                  <a:gd name="T8" fmla="*/ 11 w 95"/>
                  <a:gd name="T9" fmla="*/ 91 h 91"/>
                </a:gdLst>
                <a:ahLst/>
                <a:cxnLst>
                  <a:cxn ang="0">
                    <a:pos x="T0" y="T1"/>
                  </a:cxn>
                  <a:cxn ang="0">
                    <a:pos x="T2" y="T3"/>
                  </a:cxn>
                  <a:cxn ang="0">
                    <a:pos x="T4" y="T5"/>
                  </a:cxn>
                  <a:cxn ang="0">
                    <a:pos x="T6" y="T7"/>
                  </a:cxn>
                  <a:cxn ang="0">
                    <a:pos x="T8" y="T9"/>
                  </a:cxn>
                </a:cxnLst>
                <a:rect l="0" t="0" r="r" b="b"/>
                <a:pathLst>
                  <a:path w="95" h="91">
                    <a:moveTo>
                      <a:pt x="11" y="91"/>
                    </a:moveTo>
                    <a:lnTo>
                      <a:pt x="95" y="80"/>
                    </a:lnTo>
                    <a:lnTo>
                      <a:pt x="84" y="0"/>
                    </a:lnTo>
                    <a:lnTo>
                      <a:pt x="0" y="11"/>
                    </a:lnTo>
                    <a:lnTo>
                      <a:pt x="11" y="9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09">
                <a:extLst>
                  <a:ext uri="{FF2B5EF4-FFF2-40B4-BE49-F238E27FC236}">
                    <a16:creationId xmlns="" xmlns:a16="http://schemas.microsoft.com/office/drawing/2014/main" id="{DD681C13-4BCE-4E9F-822E-5C0A9803099D}"/>
                  </a:ext>
                </a:extLst>
              </p:cNvPr>
              <p:cNvSpPr/>
              <p:nvPr/>
            </p:nvSpPr>
            <p:spPr bwMode="auto">
              <a:xfrm>
                <a:off x="2555876" y="4430713"/>
                <a:ext cx="44450" cy="260350"/>
              </a:xfrm>
              <a:custGeom>
                <a:avLst/>
                <a:gdLst>
                  <a:gd name="T0" fmla="*/ 21 w 28"/>
                  <a:gd name="T1" fmla="*/ 0 h 164"/>
                  <a:gd name="T2" fmla="*/ 21 w 28"/>
                  <a:gd name="T3" fmla="*/ 0 h 164"/>
                  <a:gd name="T4" fmla="*/ 11 w 28"/>
                  <a:gd name="T5" fmla="*/ 7 h 164"/>
                  <a:gd name="T6" fmla="*/ 5 w 28"/>
                  <a:gd name="T7" fmla="*/ 13 h 164"/>
                  <a:gd name="T8" fmla="*/ 2 w 28"/>
                  <a:gd name="T9" fmla="*/ 17 h 164"/>
                  <a:gd name="T10" fmla="*/ 0 w 28"/>
                  <a:gd name="T11" fmla="*/ 20 h 164"/>
                  <a:gd name="T12" fmla="*/ 0 w 28"/>
                  <a:gd name="T13" fmla="*/ 20 h 164"/>
                  <a:gd name="T14" fmla="*/ 3 w 28"/>
                  <a:gd name="T15" fmla="*/ 44 h 164"/>
                  <a:gd name="T16" fmla="*/ 9 w 28"/>
                  <a:gd name="T17" fmla="*/ 90 h 164"/>
                  <a:gd name="T18" fmla="*/ 18 w 28"/>
                  <a:gd name="T19" fmla="*/ 154 h 164"/>
                  <a:gd name="T20" fmla="*/ 18 w 28"/>
                  <a:gd name="T21" fmla="*/ 154 h 164"/>
                  <a:gd name="T22" fmla="*/ 17 w 28"/>
                  <a:gd name="T23" fmla="*/ 155 h 164"/>
                  <a:gd name="T24" fmla="*/ 18 w 28"/>
                  <a:gd name="T25" fmla="*/ 160 h 164"/>
                  <a:gd name="T26" fmla="*/ 19 w 28"/>
                  <a:gd name="T27" fmla="*/ 161 h 164"/>
                  <a:gd name="T28" fmla="*/ 21 w 28"/>
                  <a:gd name="T29" fmla="*/ 162 h 164"/>
                  <a:gd name="T30" fmla="*/ 23 w 28"/>
                  <a:gd name="T31" fmla="*/ 164 h 164"/>
                  <a:gd name="T32" fmla="*/ 28 w 28"/>
                  <a:gd name="T33" fmla="*/ 164 h 164"/>
                  <a:gd name="T34" fmla="*/ 13 w 28"/>
                  <a:gd name="T35" fmla="*/ 58 h 164"/>
                  <a:gd name="T36" fmla="*/ 19 w 28"/>
                  <a:gd name="T37" fmla="*/ 44 h 164"/>
                  <a:gd name="T38" fmla="*/ 21 w 28"/>
                  <a:gd name="T39" fmla="*/ 0 h 164"/>
                  <a:gd name="T40" fmla="*/ 21 w 28"/>
                  <a:gd name="T4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64">
                    <a:moveTo>
                      <a:pt x="21" y="0"/>
                    </a:moveTo>
                    <a:lnTo>
                      <a:pt x="21" y="0"/>
                    </a:lnTo>
                    <a:lnTo>
                      <a:pt x="11" y="7"/>
                    </a:lnTo>
                    <a:lnTo>
                      <a:pt x="5" y="13"/>
                    </a:lnTo>
                    <a:lnTo>
                      <a:pt x="2" y="17"/>
                    </a:lnTo>
                    <a:lnTo>
                      <a:pt x="0" y="20"/>
                    </a:lnTo>
                    <a:lnTo>
                      <a:pt x="0" y="20"/>
                    </a:lnTo>
                    <a:lnTo>
                      <a:pt x="3" y="44"/>
                    </a:lnTo>
                    <a:lnTo>
                      <a:pt x="9" y="90"/>
                    </a:lnTo>
                    <a:lnTo>
                      <a:pt x="18" y="154"/>
                    </a:lnTo>
                    <a:lnTo>
                      <a:pt x="18" y="154"/>
                    </a:lnTo>
                    <a:lnTo>
                      <a:pt x="17" y="155"/>
                    </a:lnTo>
                    <a:lnTo>
                      <a:pt x="18" y="160"/>
                    </a:lnTo>
                    <a:lnTo>
                      <a:pt x="19" y="161"/>
                    </a:lnTo>
                    <a:lnTo>
                      <a:pt x="21" y="162"/>
                    </a:lnTo>
                    <a:lnTo>
                      <a:pt x="23" y="164"/>
                    </a:lnTo>
                    <a:lnTo>
                      <a:pt x="28" y="164"/>
                    </a:lnTo>
                    <a:lnTo>
                      <a:pt x="13" y="58"/>
                    </a:lnTo>
                    <a:lnTo>
                      <a:pt x="19" y="44"/>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43" name="组合 207">
              <a:extLst>
                <a:ext uri="{FF2B5EF4-FFF2-40B4-BE49-F238E27FC236}">
                  <a16:creationId xmlns="" xmlns:a16="http://schemas.microsoft.com/office/drawing/2014/main" id="{4827DCB2-EAF8-4B41-AC13-F63E2D8B47E2}"/>
                </a:ext>
              </a:extLst>
            </p:cNvPr>
            <p:cNvGrpSpPr/>
            <p:nvPr/>
          </p:nvGrpSpPr>
          <p:grpSpPr>
            <a:xfrm>
              <a:off x="4720828" y="3480876"/>
              <a:ext cx="597694" cy="459582"/>
              <a:chOff x="3019426" y="4346575"/>
              <a:chExt cx="796925" cy="612776"/>
            </a:xfrm>
            <a:solidFill>
              <a:schemeClr val="accent5"/>
            </a:solidFill>
          </p:grpSpPr>
          <p:sp>
            <p:nvSpPr>
              <p:cNvPr id="144" name="Freeform 110">
                <a:extLst>
                  <a:ext uri="{FF2B5EF4-FFF2-40B4-BE49-F238E27FC236}">
                    <a16:creationId xmlns="" xmlns:a16="http://schemas.microsoft.com/office/drawing/2014/main" id="{A9746DAE-70D9-4874-AA73-5C143019588F}"/>
                  </a:ext>
                </a:extLst>
              </p:cNvPr>
              <p:cNvSpPr/>
              <p:nvPr/>
            </p:nvSpPr>
            <p:spPr bwMode="auto">
              <a:xfrm>
                <a:off x="3040063" y="4346575"/>
                <a:ext cx="776288" cy="347663"/>
              </a:xfrm>
              <a:custGeom>
                <a:avLst/>
                <a:gdLst>
                  <a:gd name="T0" fmla="*/ 247 w 489"/>
                  <a:gd name="T1" fmla="*/ 219 h 219"/>
                  <a:gd name="T2" fmla="*/ 489 w 489"/>
                  <a:gd name="T3" fmla="*/ 110 h 219"/>
                  <a:gd name="T4" fmla="*/ 240 w 489"/>
                  <a:gd name="T5" fmla="*/ 0 h 219"/>
                  <a:gd name="T6" fmla="*/ 0 w 489"/>
                  <a:gd name="T7" fmla="*/ 107 h 219"/>
                  <a:gd name="T8" fmla="*/ 247 w 489"/>
                  <a:gd name="T9" fmla="*/ 219 h 219"/>
                </a:gdLst>
                <a:ahLst/>
                <a:cxnLst>
                  <a:cxn ang="0">
                    <a:pos x="T0" y="T1"/>
                  </a:cxn>
                  <a:cxn ang="0">
                    <a:pos x="T2" y="T3"/>
                  </a:cxn>
                  <a:cxn ang="0">
                    <a:pos x="T4" y="T5"/>
                  </a:cxn>
                  <a:cxn ang="0">
                    <a:pos x="T6" y="T7"/>
                  </a:cxn>
                  <a:cxn ang="0">
                    <a:pos x="T8" y="T9"/>
                  </a:cxn>
                </a:cxnLst>
                <a:rect l="0" t="0" r="r" b="b"/>
                <a:pathLst>
                  <a:path w="489" h="219">
                    <a:moveTo>
                      <a:pt x="247" y="219"/>
                    </a:moveTo>
                    <a:lnTo>
                      <a:pt x="489" y="110"/>
                    </a:lnTo>
                    <a:lnTo>
                      <a:pt x="240" y="0"/>
                    </a:lnTo>
                    <a:lnTo>
                      <a:pt x="0" y="107"/>
                    </a:lnTo>
                    <a:lnTo>
                      <a:pt x="247" y="2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Rectangle 111">
                <a:extLst>
                  <a:ext uri="{FF2B5EF4-FFF2-40B4-BE49-F238E27FC236}">
                    <a16:creationId xmlns="" xmlns:a16="http://schemas.microsoft.com/office/drawing/2014/main" id="{7E5D8C97-DFE5-4A0C-86E0-49ED4C35020B}"/>
                  </a:ext>
                </a:extLst>
              </p:cNvPr>
              <p:cNvSpPr>
                <a:spLocks noChangeArrowheads="1"/>
              </p:cNvSpPr>
              <p:nvPr/>
            </p:nvSpPr>
            <p:spPr bwMode="auto">
              <a:xfrm>
                <a:off x="3049588" y="4510088"/>
                <a:ext cx="22225" cy="255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6" name="Freeform 112">
                <a:extLst>
                  <a:ext uri="{FF2B5EF4-FFF2-40B4-BE49-F238E27FC236}">
                    <a16:creationId xmlns="" xmlns:a16="http://schemas.microsoft.com/office/drawing/2014/main" id="{7CCF719D-8FEF-410B-A283-50F794A6CA3C}"/>
                  </a:ext>
                </a:extLst>
              </p:cNvPr>
              <p:cNvSpPr/>
              <p:nvPr/>
            </p:nvSpPr>
            <p:spPr bwMode="auto">
              <a:xfrm>
                <a:off x="3022601" y="4735513"/>
                <a:ext cx="76200" cy="77788"/>
              </a:xfrm>
              <a:custGeom>
                <a:avLst/>
                <a:gdLst>
                  <a:gd name="T0" fmla="*/ 0 w 48"/>
                  <a:gd name="T1" fmla="*/ 24 h 49"/>
                  <a:gd name="T2" fmla="*/ 0 w 48"/>
                  <a:gd name="T3" fmla="*/ 24 h 49"/>
                  <a:gd name="T4" fmla="*/ 0 w 48"/>
                  <a:gd name="T5" fmla="*/ 20 h 49"/>
                  <a:gd name="T6" fmla="*/ 2 w 48"/>
                  <a:gd name="T7" fmla="*/ 15 h 49"/>
                  <a:gd name="T8" fmla="*/ 4 w 48"/>
                  <a:gd name="T9" fmla="*/ 11 h 49"/>
                  <a:gd name="T10" fmla="*/ 7 w 48"/>
                  <a:gd name="T11" fmla="*/ 8 h 49"/>
                  <a:gd name="T12" fmla="*/ 11 w 48"/>
                  <a:gd name="T13" fmla="*/ 4 h 49"/>
                  <a:gd name="T14" fmla="*/ 15 w 48"/>
                  <a:gd name="T15" fmla="*/ 3 h 49"/>
                  <a:gd name="T16" fmla="*/ 19 w 48"/>
                  <a:gd name="T17" fmla="*/ 1 h 49"/>
                  <a:gd name="T18" fmla="*/ 25 w 48"/>
                  <a:gd name="T19" fmla="*/ 0 h 49"/>
                  <a:gd name="T20" fmla="*/ 25 w 48"/>
                  <a:gd name="T21" fmla="*/ 0 h 49"/>
                  <a:gd name="T22" fmla="*/ 29 w 48"/>
                  <a:gd name="T23" fmla="*/ 1 h 49"/>
                  <a:gd name="T24" fmla="*/ 34 w 48"/>
                  <a:gd name="T25" fmla="*/ 3 h 49"/>
                  <a:gd name="T26" fmla="*/ 38 w 48"/>
                  <a:gd name="T27" fmla="*/ 4 h 49"/>
                  <a:gd name="T28" fmla="*/ 41 w 48"/>
                  <a:gd name="T29" fmla="*/ 8 h 49"/>
                  <a:gd name="T30" fmla="*/ 44 w 48"/>
                  <a:gd name="T31" fmla="*/ 11 h 49"/>
                  <a:gd name="T32" fmla="*/ 46 w 48"/>
                  <a:gd name="T33" fmla="*/ 15 h 49"/>
                  <a:gd name="T34" fmla="*/ 48 w 48"/>
                  <a:gd name="T35" fmla="*/ 20 h 49"/>
                  <a:gd name="T36" fmla="*/ 48 w 48"/>
                  <a:gd name="T37" fmla="*/ 24 h 49"/>
                  <a:gd name="T38" fmla="*/ 48 w 48"/>
                  <a:gd name="T39" fmla="*/ 24 h 49"/>
                  <a:gd name="T40" fmla="*/ 48 w 48"/>
                  <a:gd name="T41" fmla="*/ 30 h 49"/>
                  <a:gd name="T42" fmla="*/ 46 w 48"/>
                  <a:gd name="T43" fmla="*/ 34 h 49"/>
                  <a:gd name="T44" fmla="*/ 44 w 48"/>
                  <a:gd name="T45" fmla="*/ 38 h 49"/>
                  <a:gd name="T46" fmla="*/ 41 w 48"/>
                  <a:gd name="T47" fmla="*/ 42 h 49"/>
                  <a:gd name="T48" fmla="*/ 38 w 48"/>
                  <a:gd name="T49" fmla="*/ 45 h 49"/>
                  <a:gd name="T50" fmla="*/ 34 w 48"/>
                  <a:gd name="T51" fmla="*/ 47 h 49"/>
                  <a:gd name="T52" fmla="*/ 29 w 48"/>
                  <a:gd name="T53" fmla="*/ 49 h 49"/>
                  <a:gd name="T54" fmla="*/ 25 w 48"/>
                  <a:gd name="T55" fmla="*/ 49 h 49"/>
                  <a:gd name="T56" fmla="*/ 25 w 48"/>
                  <a:gd name="T57" fmla="*/ 49 h 49"/>
                  <a:gd name="T58" fmla="*/ 19 w 48"/>
                  <a:gd name="T59" fmla="*/ 49 h 49"/>
                  <a:gd name="T60" fmla="*/ 15 w 48"/>
                  <a:gd name="T61" fmla="*/ 47 h 49"/>
                  <a:gd name="T62" fmla="*/ 11 w 48"/>
                  <a:gd name="T63" fmla="*/ 45 h 49"/>
                  <a:gd name="T64" fmla="*/ 7 w 48"/>
                  <a:gd name="T65" fmla="*/ 42 h 49"/>
                  <a:gd name="T66" fmla="*/ 4 w 48"/>
                  <a:gd name="T67" fmla="*/ 38 h 49"/>
                  <a:gd name="T68" fmla="*/ 2 w 48"/>
                  <a:gd name="T69" fmla="*/ 34 h 49"/>
                  <a:gd name="T70" fmla="*/ 0 w 48"/>
                  <a:gd name="T71" fmla="*/ 30 h 49"/>
                  <a:gd name="T72" fmla="*/ 0 w 48"/>
                  <a:gd name="T73" fmla="*/ 24 h 49"/>
                  <a:gd name="T74" fmla="*/ 0 w 48"/>
                  <a:gd name="T75"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9">
                    <a:moveTo>
                      <a:pt x="0" y="24"/>
                    </a:moveTo>
                    <a:lnTo>
                      <a:pt x="0" y="24"/>
                    </a:lnTo>
                    <a:lnTo>
                      <a:pt x="0" y="20"/>
                    </a:lnTo>
                    <a:lnTo>
                      <a:pt x="2" y="15"/>
                    </a:lnTo>
                    <a:lnTo>
                      <a:pt x="4" y="11"/>
                    </a:lnTo>
                    <a:lnTo>
                      <a:pt x="7" y="8"/>
                    </a:lnTo>
                    <a:lnTo>
                      <a:pt x="11" y="4"/>
                    </a:lnTo>
                    <a:lnTo>
                      <a:pt x="15" y="3"/>
                    </a:lnTo>
                    <a:lnTo>
                      <a:pt x="19" y="1"/>
                    </a:lnTo>
                    <a:lnTo>
                      <a:pt x="25" y="0"/>
                    </a:lnTo>
                    <a:lnTo>
                      <a:pt x="25" y="0"/>
                    </a:lnTo>
                    <a:lnTo>
                      <a:pt x="29" y="1"/>
                    </a:lnTo>
                    <a:lnTo>
                      <a:pt x="34" y="3"/>
                    </a:lnTo>
                    <a:lnTo>
                      <a:pt x="38" y="4"/>
                    </a:lnTo>
                    <a:lnTo>
                      <a:pt x="41" y="8"/>
                    </a:lnTo>
                    <a:lnTo>
                      <a:pt x="44" y="11"/>
                    </a:lnTo>
                    <a:lnTo>
                      <a:pt x="46" y="15"/>
                    </a:lnTo>
                    <a:lnTo>
                      <a:pt x="48" y="20"/>
                    </a:lnTo>
                    <a:lnTo>
                      <a:pt x="48" y="24"/>
                    </a:lnTo>
                    <a:lnTo>
                      <a:pt x="48" y="24"/>
                    </a:lnTo>
                    <a:lnTo>
                      <a:pt x="48" y="30"/>
                    </a:lnTo>
                    <a:lnTo>
                      <a:pt x="46" y="34"/>
                    </a:lnTo>
                    <a:lnTo>
                      <a:pt x="44" y="38"/>
                    </a:lnTo>
                    <a:lnTo>
                      <a:pt x="41" y="42"/>
                    </a:lnTo>
                    <a:lnTo>
                      <a:pt x="38" y="45"/>
                    </a:lnTo>
                    <a:lnTo>
                      <a:pt x="34" y="47"/>
                    </a:lnTo>
                    <a:lnTo>
                      <a:pt x="29" y="49"/>
                    </a:lnTo>
                    <a:lnTo>
                      <a:pt x="25" y="49"/>
                    </a:lnTo>
                    <a:lnTo>
                      <a:pt x="25" y="49"/>
                    </a:lnTo>
                    <a:lnTo>
                      <a:pt x="19" y="49"/>
                    </a:lnTo>
                    <a:lnTo>
                      <a:pt x="15" y="47"/>
                    </a:lnTo>
                    <a:lnTo>
                      <a:pt x="11" y="45"/>
                    </a:lnTo>
                    <a:lnTo>
                      <a:pt x="7" y="42"/>
                    </a:lnTo>
                    <a:lnTo>
                      <a:pt x="4" y="38"/>
                    </a:lnTo>
                    <a:lnTo>
                      <a:pt x="2" y="34"/>
                    </a:lnTo>
                    <a:lnTo>
                      <a:pt x="0" y="30"/>
                    </a:lnTo>
                    <a:lnTo>
                      <a:pt x="0" y="24"/>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13">
                <a:extLst>
                  <a:ext uri="{FF2B5EF4-FFF2-40B4-BE49-F238E27FC236}">
                    <a16:creationId xmlns="" xmlns:a16="http://schemas.microsoft.com/office/drawing/2014/main" id="{212BF44A-30BE-4DEE-9838-7890469DCAB4}"/>
                  </a:ext>
                </a:extLst>
              </p:cNvPr>
              <p:cNvSpPr/>
              <p:nvPr/>
            </p:nvSpPr>
            <p:spPr bwMode="auto">
              <a:xfrm>
                <a:off x="3052763" y="4778375"/>
                <a:ext cx="46038" cy="169863"/>
              </a:xfrm>
              <a:custGeom>
                <a:avLst/>
                <a:gdLst>
                  <a:gd name="T0" fmla="*/ 17 w 29"/>
                  <a:gd name="T1" fmla="*/ 5 h 107"/>
                  <a:gd name="T2" fmla="*/ 17 w 29"/>
                  <a:gd name="T3" fmla="*/ 5 h 107"/>
                  <a:gd name="T4" fmla="*/ 19 w 29"/>
                  <a:gd name="T5" fmla="*/ 12 h 107"/>
                  <a:gd name="T6" fmla="*/ 22 w 29"/>
                  <a:gd name="T7" fmla="*/ 22 h 107"/>
                  <a:gd name="T8" fmla="*/ 25 w 29"/>
                  <a:gd name="T9" fmla="*/ 33 h 107"/>
                  <a:gd name="T10" fmla="*/ 27 w 29"/>
                  <a:gd name="T11" fmla="*/ 47 h 107"/>
                  <a:gd name="T12" fmla="*/ 29 w 29"/>
                  <a:gd name="T13" fmla="*/ 65 h 107"/>
                  <a:gd name="T14" fmla="*/ 29 w 29"/>
                  <a:gd name="T15" fmla="*/ 84 h 107"/>
                  <a:gd name="T16" fmla="*/ 27 w 29"/>
                  <a:gd name="T17" fmla="*/ 107 h 107"/>
                  <a:gd name="T18" fmla="*/ 0 w 29"/>
                  <a:gd name="T19" fmla="*/ 107 h 107"/>
                  <a:gd name="T20" fmla="*/ 0 w 29"/>
                  <a:gd name="T21" fmla="*/ 0 h 107"/>
                  <a:gd name="T22" fmla="*/ 0 w 29"/>
                  <a:gd name="T23" fmla="*/ 0 h 107"/>
                  <a:gd name="T24" fmla="*/ 8 w 29"/>
                  <a:gd name="T25" fmla="*/ 4 h 107"/>
                  <a:gd name="T26" fmla="*/ 14 w 29"/>
                  <a:gd name="T27" fmla="*/ 5 h 107"/>
                  <a:gd name="T28" fmla="*/ 15 w 29"/>
                  <a:gd name="T29" fmla="*/ 5 h 107"/>
                  <a:gd name="T30" fmla="*/ 17 w 29"/>
                  <a:gd name="T31" fmla="*/ 5 h 107"/>
                  <a:gd name="T32" fmla="*/ 17 w 29"/>
                  <a:gd name="T33"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07">
                    <a:moveTo>
                      <a:pt x="17" y="5"/>
                    </a:moveTo>
                    <a:lnTo>
                      <a:pt x="17" y="5"/>
                    </a:lnTo>
                    <a:lnTo>
                      <a:pt x="19" y="12"/>
                    </a:lnTo>
                    <a:lnTo>
                      <a:pt x="22" y="22"/>
                    </a:lnTo>
                    <a:lnTo>
                      <a:pt x="25" y="33"/>
                    </a:lnTo>
                    <a:lnTo>
                      <a:pt x="27" y="47"/>
                    </a:lnTo>
                    <a:lnTo>
                      <a:pt x="29" y="65"/>
                    </a:lnTo>
                    <a:lnTo>
                      <a:pt x="29" y="84"/>
                    </a:lnTo>
                    <a:lnTo>
                      <a:pt x="27" y="107"/>
                    </a:lnTo>
                    <a:lnTo>
                      <a:pt x="0" y="107"/>
                    </a:lnTo>
                    <a:lnTo>
                      <a:pt x="0" y="0"/>
                    </a:lnTo>
                    <a:lnTo>
                      <a:pt x="0" y="0"/>
                    </a:lnTo>
                    <a:lnTo>
                      <a:pt x="8" y="4"/>
                    </a:lnTo>
                    <a:lnTo>
                      <a:pt x="14" y="5"/>
                    </a:lnTo>
                    <a:lnTo>
                      <a:pt x="15" y="5"/>
                    </a:lnTo>
                    <a:lnTo>
                      <a:pt x="17" y="5"/>
                    </a:lnTo>
                    <a:lnTo>
                      <a:pt x="17"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14">
                <a:extLst>
                  <a:ext uri="{FF2B5EF4-FFF2-40B4-BE49-F238E27FC236}">
                    <a16:creationId xmlns="" xmlns:a16="http://schemas.microsoft.com/office/drawing/2014/main" id="{9836143D-D3AF-48B5-A7C4-A87F7447C3BD}"/>
                  </a:ext>
                </a:extLst>
              </p:cNvPr>
              <p:cNvSpPr/>
              <p:nvPr/>
            </p:nvSpPr>
            <p:spPr bwMode="auto">
              <a:xfrm>
                <a:off x="3019426" y="4778375"/>
                <a:ext cx="46038" cy="169863"/>
              </a:xfrm>
              <a:custGeom>
                <a:avLst/>
                <a:gdLst>
                  <a:gd name="T0" fmla="*/ 13 w 29"/>
                  <a:gd name="T1" fmla="*/ 5 h 107"/>
                  <a:gd name="T2" fmla="*/ 13 w 29"/>
                  <a:gd name="T3" fmla="*/ 5 h 107"/>
                  <a:gd name="T4" fmla="*/ 10 w 29"/>
                  <a:gd name="T5" fmla="*/ 12 h 107"/>
                  <a:gd name="T6" fmla="*/ 4 w 29"/>
                  <a:gd name="T7" fmla="*/ 33 h 107"/>
                  <a:gd name="T8" fmla="*/ 2 w 29"/>
                  <a:gd name="T9" fmla="*/ 47 h 107"/>
                  <a:gd name="T10" fmla="*/ 0 w 29"/>
                  <a:gd name="T11" fmla="*/ 65 h 107"/>
                  <a:gd name="T12" fmla="*/ 0 w 29"/>
                  <a:gd name="T13" fmla="*/ 84 h 107"/>
                  <a:gd name="T14" fmla="*/ 1 w 29"/>
                  <a:gd name="T15" fmla="*/ 107 h 107"/>
                  <a:gd name="T16" fmla="*/ 29 w 29"/>
                  <a:gd name="T17" fmla="*/ 107 h 107"/>
                  <a:gd name="T18" fmla="*/ 29 w 29"/>
                  <a:gd name="T19" fmla="*/ 0 h 107"/>
                  <a:gd name="T20" fmla="*/ 29 w 29"/>
                  <a:gd name="T21" fmla="*/ 0 h 107"/>
                  <a:gd name="T22" fmla="*/ 21 w 29"/>
                  <a:gd name="T23" fmla="*/ 4 h 107"/>
                  <a:gd name="T24" fmla="*/ 16 w 29"/>
                  <a:gd name="T25" fmla="*/ 5 h 107"/>
                  <a:gd name="T26" fmla="*/ 13 w 29"/>
                  <a:gd name="T27" fmla="*/ 5 h 107"/>
                  <a:gd name="T28" fmla="*/ 13 w 29"/>
                  <a:gd name="T29" fmla="*/ 5 h 107"/>
                  <a:gd name="T30" fmla="*/ 13 w 29"/>
                  <a:gd name="T31"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07">
                    <a:moveTo>
                      <a:pt x="13" y="5"/>
                    </a:moveTo>
                    <a:lnTo>
                      <a:pt x="13" y="5"/>
                    </a:lnTo>
                    <a:lnTo>
                      <a:pt x="10" y="12"/>
                    </a:lnTo>
                    <a:lnTo>
                      <a:pt x="4" y="33"/>
                    </a:lnTo>
                    <a:lnTo>
                      <a:pt x="2" y="47"/>
                    </a:lnTo>
                    <a:lnTo>
                      <a:pt x="0" y="65"/>
                    </a:lnTo>
                    <a:lnTo>
                      <a:pt x="0" y="84"/>
                    </a:lnTo>
                    <a:lnTo>
                      <a:pt x="1" y="107"/>
                    </a:lnTo>
                    <a:lnTo>
                      <a:pt x="29" y="107"/>
                    </a:lnTo>
                    <a:lnTo>
                      <a:pt x="29" y="0"/>
                    </a:lnTo>
                    <a:lnTo>
                      <a:pt x="29" y="0"/>
                    </a:lnTo>
                    <a:lnTo>
                      <a:pt x="21" y="4"/>
                    </a:lnTo>
                    <a:lnTo>
                      <a:pt x="16" y="5"/>
                    </a:lnTo>
                    <a:lnTo>
                      <a:pt x="13" y="5"/>
                    </a:lnTo>
                    <a:lnTo>
                      <a:pt x="13" y="5"/>
                    </a:lnTo>
                    <a:lnTo>
                      <a:pt x="13"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15">
                <a:extLst>
                  <a:ext uri="{FF2B5EF4-FFF2-40B4-BE49-F238E27FC236}">
                    <a16:creationId xmlns="" xmlns:a16="http://schemas.microsoft.com/office/drawing/2014/main" id="{61094F24-396D-4F32-963B-9F595378ACA3}"/>
                  </a:ext>
                </a:extLst>
              </p:cNvPr>
              <p:cNvSpPr/>
              <p:nvPr/>
            </p:nvSpPr>
            <p:spPr bwMode="auto">
              <a:xfrm>
                <a:off x="3211513" y="4624388"/>
                <a:ext cx="449263" cy="334963"/>
              </a:xfrm>
              <a:custGeom>
                <a:avLst/>
                <a:gdLst>
                  <a:gd name="T0" fmla="*/ 0 w 283"/>
                  <a:gd name="T1" fmla="*/ 0 h 211"/>
                  <a:gd name="T2" fmla="*/ 0 w 283"/>
                  <a:gd name="T3" fmla="*/ 0 h 211"/>
                  <a:gd name="T4" fmla="*/ 63 w 283"/>
                  <a:gd name="T5" fmla="*/ 29 h 211"/>
                  <a:gd name="T6" fmla="*/ 143 w 283"/>
                  <a:gd name="T7" fmla="*/ 67 h 211"/>
                  <a:gd name="T8" fmla="*/ 143 w 283"/>
                  <a:gd name="T9" fmla="*/ 67 h 211"/>
                  <a:gd name="T10" fmla="*/ 221 w 283"/>
                  <a:gd name="T11" fmla="*/ 29 h 211"/>
                  <a:gd name="T12" fmla="*/ 283 w 283"/>
                  <a:gd name="T13" fmla="*/ 0 h 211"/>
                  <a:gd name="T14" fmla="*/ 283 w 283"/>
                  <a:gd name="T15" fmla="*/ 163 h 211"/>
                  <a:gd name="T16" fmla="*/ 283 w 283"/>
                  <a:gd name="T17" fmla="*/ 163 h 211"/>
                  <a:gd name="T18" fmla="*/ 277 w 283"/>
                  <a:gd name="T19" fmla="*/ 170 h 211"/>
                  <a:gd name="T20" fmla="*/ 267 w 283"/>
                  <a:gd name="T21" fmla="*/ 177 h 211"/>
                  <a:gd name="T22" fmla="*/ 259 w 283"/>
                  <a:gd name="T23" fmla="*/ 182 h 211"/>
                  <a:gd name="T24" fmla="*/ 250 w 283"/>
                  <a:gd name="T25" fmla="*/ 188 h 211"/>
                  <a:gd name="T26" fmla="*/ 229 w 283"/>
                  <a:gd name="T27" fmla="*/ 196 h 211"/>
                  <a:gd name="T28" fmla="*/ 209 w 283"/>
                  <a:gd name="T29" fmla="*/ 201 h 211"/>
                  <a:gd name="T30" fmla="*/ 190 w 283"/>
                  <a:gd name="T31" fmla="*/ 205 h 211"/>
                  <a:gd name="T32" fmla="*/ 172 w 283"/>
                  <a:gd name="T33" fmla="*/ 208 h 211"/>
                  <a:gd name="T34" fmla="*/ 147 w 283"/>
                  <a:gd name="T35" fmla="*/ 211 h 211"/>
                  <a:gd name="T36" fmla="*/ 147 w 283"/>
                  <a:gd name="T37" fmla="*/ 211 h 211"/>
                  <a:gd name="T38" fmla="*/ 147 w 283"/>
                  <a:gd name="T39" fmla="*/ 211 h 211"/>
                  <a:gd name="T40" fmla="*/ 143 w 283"/>
                  <a:gd name="T41" fmla="*/ 211 h 211"/>
                  <a:gd name="T42" fmla="*/ 143 w 283"/>
                  <a:gd name="T43" fmla="*/ 211 h 211"/>
                  <a:gd name="T44" fmla="*/ 139 w 283"/>
                  <a:gd name="T45" fmla="*/ 211 h 211"/>
                  <a:gd name="T46" fmla="*/ 139 w 283"/>
                  <a:gd name="T47" fmla="*/ 211 h 211"/>
                  <a:gd name="T48" fmla="*/ 139 w 283"/>
                  <a:gd name="T49" fmla="*/ 211 h 211"/>
                  <a:gd name="T50" fmla="*/ 113 w 283"/>
                  <a:gd name="T51" fmla="*/ 208 h 211"/>
                  <a:gd name="T52" fmla="*/ 94 w 283"/>
                  <a:gd name="T53" fmla="*/ 205 h 211"/>
                  <a:gd name="T54" fmla="*/ 75 w 283"/>
                  <a:gd name="T55" fmla="*/ 201 h 211"/>
                  <a:gd name="T56" fmla="*/ 55 w 283"/>
                  <a:gd name="T57" fmla="*/ 196 h 211"/>
                  <a:gd name="T58" fmla="*/ 36 w 283"/>
                  <a:gd name="T59" fmla="*/ 188 h 211"/>
                  <a:gd name="T60" fmla="*/ 26 w 283"/>
                  <a:gd name="T61" fmla="*/ 182 h 211"/>
                  <a:gd name="T62" fmla="*/ 17 w 283"/>
                  <a:gd name="T63" fmla="*/ 177 h 211"/>
                  <a:gd name="T64" fmla="*/ 9 w 283"/>
                  <a:gd name="T65" fmla="*/ 170 h 211"/>
                  <a:gd name="T66" fmla="*/ 0 w 283"/>
                  <a:gd name="T67" fmla="*/ 163 h 211"/>
                  <a:gd name="T68" fmla="*/ 0 w 283"/>
                  <a:gd name="T6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3" h="211">
                    <a:moveTo>
                      <a:pt x="0" y="0"/>
                    </a:moveTo>
                    <a:lnTo>
                      <a:pt x="0" y="0"/>
                    </a:lnTo>
                    <a:lnTo>
                      <a:pt x="63" y="29"/>
                    </a:lnTo>
                    <a:lnTo>
                      <a:pt x="143" y="67"/>
                    </a:lnTo>
                    <a:lnTo>
                      <a:pt x="143" y="67"/>
                    </a:lnTo>
                    <a:lnTo>
                      <a:pt x="221" y="29"/>
                    </a:lnTo>
                    <a:lnTo>
                      <a:pt x="283" y="0"/>
                    </a:lnTo>
                    <a:lnTo>
                      <a:pt x="283" y="163"/>
                    </a:lnTo>
                    <a:lnTo>
                      <a:pt x="283" y="163"/>
                    </a:lnTo>
                    <a:lnTo>
                      <a:pt x="277" y="170"/>
                    </a:lnTo>
                    <a:lnTo>
                      <a:pt x="267" y="177"/>
                    </a:lnTo>
                    <a:lnTo>
                      <a:pt x="259" y="182"/>
                    </a:lnTo>
                    <a:lnTo>
                      <a:pt x="250" y="188"/>
                    </a:lnTo>
                    <a:lnTo>
                      <a:pt x="229" y="196"/>
                    </a:lnTo>
                    <a:lnTo>
                      <a:pt x="209" y="201"/>
                    </a:lnTo>
                    <a:lnTo>
                      <a:pt x="190" y="205"/>
                    </a:lnTo>
                    <a:lnTo>
                      <a:pt x="172" y="208"/>
                    </a:lnTo>
                    <a:lnTo>
                      <a:pt x="147" y="211"/>
                    </a:lnTo>
                    <a:lnTo>
                      <a:pt x="147" y="211"/>
                    </a:lnTo>
                    <a:lnTo>
                      <a:pt x="147" y="211"/>
                    </a:lnTo>
                    <a:lnTo>
                      <a:pt x="143" y="211"/>
                    </a:lnTo>
                    <a:lnTo>
                      <a:pt x="143" y="211"/>
                    </a:lnTo>
                    <a:lnTo>
                      <a:pt x="139" y="211"/>
                    </a:lnTo>
                    <a:lnTo>
                      <a:pt x="139" y="211"/>
                    </a:lnTo>
                    <a:lnTo>
                      <a:pt x="139" y="211"/>
                    </a:lnTo>
                    <a:lnTo>
                      <a:pt x="113" y="208"/>
                    </a:lnTo>
                    <a:lnTo>
                      <a:pt x="94" y="205"/>
                    </a:lnTo>
                    <a:lnTo>
                      <a:pt x="75" y="201"/>
                    </a:lnTo>
                    <a:lnTo>
                      <a:pt x="55" y="196"/>
                    </a:lnTo>
                    <a:lnTo>
                      <a:pt x="36" y="188"/>
                    </a:lnTo>
                    <a:lnTo>
                      <a:pt x="26" y="182"/>
                    </a:lnTo>
                    <a:lnTo>
                      <a:pt x="17" y="177"/>
                    </a:lnTo>
                    <a:lnTo>
                      <a:pt x="9" y="170"/>
                    </a:lnTo>
                    <a:lnTo>
                      <a:pt x="0" y="163"/>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50" name="Freeform 116">
              <a:extLst>
                <a:ext uri="{FF2B5EF4-FFF2-40B4-BE49-F238E27FC236}">
                  <a16:creationId xmlns="" xmlns:a16="http://schemas.microsoft.com/office/drawing/2014/main" id="{9C1EF75B-7F8F-47A9-B260-088001FFFBD9}"/>
                </a:ext>
              </a:extLst>
            </p:cNvPr>
            <p:cNvSpPr>
              <a:spLocks noEditPoints="1"/>
            </p:cNvSpPr>
            <p:nvPr/>
          </p:nvSpPr>
          <p:spPr bwMode="auto">
            <a:xfrm>
              <a:off x="5479256" y="1885439"/>
              <a:ext cx="294085" cy="369094"/>
            </a:xfrm>
            <a:custGeom>
              <a:avLst/>
              <a:gdLst>
                <a:gd name="T0" fmla="*/ 82 w 247"/>
                <a:gd name="T1" fmla="*/ 150 h 310"/>
                <a:gd name="T2" fmla="*/ 87 w 247"/>
                <a:gd name="T3" fmla="*/ 132 h 310"/>
                <a:gd name="T4" fmla="*/ 87 w 247"/>
                <a:gd name="T5" fmla="*/ 59 h 310"/>
                <a:gd name="T6" fmla="*/ 79 w 247"/>
                <a:gd name="T7" fmla="*/ 50 h 310"/>
                <a:gd name="T8" fmla="*/ 80 w 247"/>
                <a:gd name="T9" fmla="*/ 17 h 310"/>
                <a:gd name="T10" fmla="*/ 80 w 247"/>
                <a:gd name="T11" fmla="*/ 13 h 310"/>
                <a:gd name="T12" fmla="*/ 92 w 247"/>
                <a:gd name="T13" fmla="*/ 5 h 310"/>
                <a:gd name="T14" fmla="*/ 125 w 247"/>
                <a:gd name="T15" fmla="*/ 0 h 310"/>
                <a:gd name="T16" fmla="*/ 162 w 247"/>
                <a:gd name="T17" fmla="*/ 6 h 310"/>
                <a:gd name="T18" fmla="*/ 168 w 247"/>
                <a:gd name="T19" fmla="*/ 16 h 310"/>
                <a:gd name="T20" fmla="*/ 170 w 247"/>
                <a:gd name="T21" fmla="*/ 17 h 310"/>
                <a:gd name="T22" fmla="*/ 168 w 247"/>
                <a:gd name="T23" fmla="*/ 50 h 310"/>
                <a:gd name="T24" fmla="*/ 162 w 247"/>
                <a:gd name="T25" fmla="*/ 58 h 310"/>
                <a:gd name="T26" fmla="*/ 156 w 247"/>
                <a:gd name="T27" fmla="*/ 132 h 310"/>
                <a:gd name="T28" fmla="*/ 157 w 247"/>
                <a:gd name="T29" fmla="*/ 140 h 310"/>
                <a:gd name="T30" fmla="*/ 166 w 247"/>
                <a:gd name="T31" fmla="*/ 150 h 310"/>
                <a:gd name="T32" fmla="*/ 190 w 247"/>
                <a:gd name="T33" fmla="*/ 171 h 310"/>
                <a:gd name="T34" fmla="*/ 231 w 247"/>
                <a:gd name="T35" fmla="*/ 222 h 310"/>
                <a:gd name="T36" fmla="*/ 246 w 247"/>
                <a:gd name="T37" fmla="*/ 253 h 310"/>
                <a:gd name="T38" fmla="*/ 243 w 247"/>
                <a:gd name="T39" fmla="*/ 278 h 310"/>
                <a:gd name="T40" fmla="*/ 236 w 247"/>
                <a:gd name="T41" fmla="*/ 285 h 310"/>
                <a:gd name="T42" fmla="*/ 187 w 247"/>
                <a:gd name="T43" fmla="*/ 304 h 310"/>
                <a:gd name="T44" fmla="*/ 141 w 247"/>
                <a:gd name="T45" fmla="*/ 310 h 310"/>
                <a:gd name="T46" fmla="*/ 113 w 247"/>
                <a:gd name="T47" fmla="*/ 310 h 310"/>
                <a:gd name="T48" fmla="*/ 51 w 247"/>
                <a:gd name="T49" fmla="*/ 303 h 310"/>
                <a:gd name="T50" fmla="*/ 63 w 247"/>
                <a:gd name="T51" fmla="*/ 285 h 310"/>
                <a:gd name="T52" fmla="*/ 83 w 247"/>
                <a:gd name="T53" fmla="*/ 287 h 310"/>
                <a:gd name="T54" fmla="*/ 61 w 247"/>
                <a:gd name="T55" fmla="*/ 280 h 310"/>
                <a:gd name="T56" fmla="*/ 51 w 247"/>
                <a:gd name="T57" fmla="*/ 211 h 310"/>
                <a:gd name="T58" fmla="*/ 76 w 247"/>
                <a:gd name="T59" fmla="*/ 180 h 310"/>
                <a:gd name="T60" fmla="*/ 51 w 247"/>
                <a:gd name="T61" fmla="*/ 203 h 310"/>
                <a:gd name="T62" fmla="*/ 68 w 247"/>
                <a:gd name="T63" fmla="*/ 159 h 310"/>
                <a:gd name="T64" fmla="*/ 51 w 247"/>
                <a:gd name="T65" fmla="*/ 303 h 310"/>
                <a:gd name="T66" fmla="*/ 30 w 247"/>
                <a:gd name="T67" fmla="*/ 296 h 310"/>
                <a:gd name="T68" fmla="*/ 11 w 247"/>
                <a:gd name="T69" fmla="*/ 285 h 310"/>
                <a:gd name="T70" fmla="*/ 2 w 247"/>
                <a:gd name="T71" fmla="*/ 270 h 310"/>
                <a:gd name="T72" fmla="*/ 3 w 247"/>
                <a:gd name="T73" fmla="*/ 251 h 310"/>
                <a:gd name="T74" fmla="*/ 27 w 247"/>
                <a:gd name="T75" fmla="*/ 205 h 310"/>
                <a:gd name="T76" fmla="*/ 51 w 247"/>
                <a:gd name="T77" fmla="*/ 203 h 310"/>
                <a:gd name="T78" fmla="*/ 27 w 247"/>
                <a:gd name="T79" fmla="*/ 228 h 310"/>
                <a:gd name="T80" fmla="*/ 18 w 247"/>
                <a:gd name="T81" fmla="*/ 249 h 310"/>
                <a:gd name="T82" fmla="*/ 18 w 247"/>
                <a:gd name="T83" fmla="*/ 261 h 310"/>
                <a:gd name="T84" fmla="*/ 27 w 247"/>
                <a:gd name="T85" fmla="*/ 273 h 310"/>
                <a:gd name="T86" fmla="*/ 51 w 247"/>
                <a:gd name="T87" fmla="*/ 303 h 310"/>
                <a:gd name="T88" fmla="*/ 51 w 247"/>
                <a:gd name="T89" fmla="*/ 211 h 310"/>
                <a:gd name="T90" fmla="*/ 34 w 247"/>
                <a:gd name="T91" fmla="*/ 243 h 310"/>
                <a:gd name="T92" fmla="*/ 36 w 247"/>
                <a:gd name="T93" fmla="*/ 259 h 310"/>
                <a:gd name="T94" fmla="*/ 51 w 247"/>
                <a:gd name="T95" fmla="*/ 27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 h="310">
                  <a:moveTo>
                    <a:pt x="80" y="150"/>
                  </a:moveTo>
                  <a:lnTo>
                    <a:pt x="80" y="150"/>
                  </a:lnTo>
                  <a:lnTo>
                    <a:pt x="82" y="150"/>
                  </a:lnTo>
                  <a:lnTo>
                    <a:pt x="84" y="146"/>
                  </a:lnTo>
                  <a:lnTo>
                    <a:pt x="86" y="140"/>
                  </a:lnTo>
                  <a:lnTo>
                    <a:pt x="87" y="132"/>
                  </a:lnTo>
                  <a:lnTo>
                    <a:pt x="87" y="132"/>
                  </a:lnTo>
                  <a:lnTo>
                    <a:pt x="87" y="59"/>
                  </a:lnTo>
                  <a:lnTo>
                    <a:pt x="87" y="59"/>
                  </a:lnTo>
                  <a:lnTo>
                    <a:pt x="82" y="55"/>
                  </a:lnTo>
                  <a:lnTo>
                    <a:pt x="80" y="50"/>
                  </a:lnTo>
                  <a:lnTo>
                    <a:pt x="79" y="50"/>
                  </a:lnTo>
                  <a:lnTo>
                    <a:pt x="79" y="17"/>
                  </a:lnTo>
                  <a:lnTo>
                    <a:pt x="80" y="17"/>
                  </a:lnTo>
                  <a:lnTo>
                    <a:pt x="80" y="17"/>
                  </a:lnTo>
                  <a:lnTo>
                    <a:pt x="80" y="16"/>
                  </a:lnTo>
                  <a:lnTo>
                    <a:pt x="80" y="16"/>
                  </a:lnTo>
                  <a:lnTo>
                    <a:pt x="80" y="13"/>
                  </a:lnTo>
                  <a:lnTo>
                    <a:pt x="83" y="10"/>
                  </a:lnTo>
                  <a:lnTo>
                    <a:pt x="87" y="6"/>
                  </a:lnTo>
                  <a:lnTo>
                    <a:pt x="92" y="5"/>
                  </a:lnTo>
                  <a:lnTo>
                    <a:pt x="107" y="1"/>
                  </a:lnTo>
                  <a:lnTo>
                    <a:pt x="125" y="0"/>
                  </a:lnTo>
                  <a:lnTo>
                    <a:pt x="125" y="0"/>
                  </a:lnTo>
                  <a:lnTo>
                    <a:pt x="141" y="1"/>
                  </a:lnTo>
                  <a:lnTo>
                    <a:pt x="156" y="5"/>
                  </a:lnTo>
                  <a:lnTo>
                    <a:pt x="162" y="6"/>
                  </a:lnTo>
                  <a:lnTo>
                    <a:pt x="166" y="10"/>
                  </a:lnTo>
                  <a:lnTo>
                    <a:pt x="168" y="13"/>
                  </a:lnTo>
                  <a:lnTo>
                    <a:pt x="168" y="16"/>
                  </a:lnTo>
                  <a:lnTo>
                    <a:pt x="168" y="16"/>
                  </a:lnTo>
                  <a:lnTo>
                    <a:pt x="168" y="17"/>
                  </a:lnTo>
                  <a:lnTo>
                    <a:pt x="170" y="17"/>
                  </a:lnTo>
                  <a:lnTo>
                    <a:pt x="170" y="50"/>
                  </a:lnTo>
                  <a:lnTo>
                    <a:pt x="168" y="50"/>
                  </a:lnTo>
                  <a:lnTo>
                    <a:pt x="168" y="50"/>
                  </a:lnTo>
                  <a:lnTo>
                    <a:pt x="168" y="52"/>
                  </a:lnTo>
                  <a:lnTo>
                    <a:pt x="166" y="55"/>
                  </a:lnTo>
                  <a:lnTo>
                    <a:pt x="162" y="58"/>
                  </a:lnTo>
                  <a:lnTo>
                    <a:pt x="156" y="59"/>
                  </a:lnTo>
                  <a:lnTo>
                    <a:pt x="156" y="59"/>
                  </a:lnTo>
                  <a:lnTo>
                    <a:pt x="156" y="132"/>
                  </a:lnTo>
                  <a:lnTo>
                    <a:pt x="156" y="132"/>
                  </a:lnTo>
                  <a:lnTo>
                    <a:pt x="156" y="136"/>
                  </a:lnTo>
                  <a:lnTo>
                    <a:pt x="157" y="140"/>
                  </a:lnTo>
                  <a:lnTo>
                    <a:pt x="160" y="146"/>
                  </a:lnTo>
                  <a:lnTo>
                    <a:pt x="164" y="150"/>
                  </a:lnTo>
                  <a:lnTo>
                    <a:pt x="166" y="150"/>
                  </a:lnTo>
                  <a:lnTo>
                    <a:pt x="166" y="150"/>
                  </a:lnTo>
                  <a:lnTo>
                    <a:pt x="175" y="158"/>
                  </a:lnTo>
                  <a:lnTo>
                    <a:pt x="190" y="171"/>
                  </a:lnTo>
                  <a:lnTo>
                    <a:pt x="206" y="189"/>
                  </a:lnTo>
                  <a:lnTo>
                    <a:pt x="222" y="211"/>
                  </a:lnTo>
                  <a:lnTo>
                    <a:pt x="231" y="222"/>
                  </a:lnTo>
                  <a:lnTo>
                    <a:pt x="236" y="232"/>
                  </a:lnTo>
                  <a:lnTo>
                    <a:pt x="241" y="243"/>
                  </a:lnTo>
                  <a:lnTo>
                    <a:pt x="246" y="253"/>
                  </a:lnTo>
                  <a:lnTo>
                    <a:pt x="247" y="262"/>
                  </a:lnTo>
                  <a:lnTo>
                    <a:pt x="246" y="272"/>
                  </a:lnTo>
                  <a:lnTo>
                    <a:pt x="243" y="278"/>
                  </a:lnTo>
                  <a:lnTo>
                    <a:pt x="240" y="282"/>
                  </a:lnTo>
                  <a:lnTo>
                    <a:pt x="236" y="285"/>
                  </a:lnTo>
                  <a:lnTo>
                    <a:pt x="236" y="285"/>
                  </a:lnTo>
                  <a:lnTo>
                    <a:pt x="221" y="293"/>
                  </a:lnTo>
                  <a:lnTo>
                    <a:pt x="205" y="300"/>
                  </a:lnTo>
                  <a:lnTo>
                    <a:pt x="187" y="304"/>
                  </a:lnTo>
                  <a:lnTo>
                    <a:pt x="171" y="307"/>
                  </a:lnTo>
                  <a:lnTo>
                    <a:pt x="155" y="310"/>
                  </a:lnTo>
                  <a:lnTo>
                    <a:pt x="141" y="310"/>
                  </a:lnTo>
                  <a:lnTo>
                    <a:pt x="124" y="310"/>
                  </a:lnTo>
                  <a:lnTo>
                    <a:pt x="124" y="310"/>
                  </a:lnTo>
                  <a:lnTo>
                    <a:pt x="113" y="310"/>
                  </a:lnTo>
                  <a:lnTo>
                    <a:pt x="95" y="310"/>
                  </a:lnTo>
                  <a:lnTo>
                    <a:pt x="74" y="307"/>
                  </a:lnTo>
                  <a:lnTo>
                    <a:pt x="51" y="303"/>
                  </a:lnTo>
                  <a:lnTo>
                    <a:pt x="51" y="282"/>
                  </a:lnTo>
                  <a:lnTo>
                    <a:pt x="51" y="282"/>
                  </a:lnTo>
                  <a:lnTo>
                    <a:pt x="63" y="285"/>
                  </a:lnTo>
                  <a:lnTo>
                    <a:pt x="72" y="287"/>
                  </a:lnTo>
                  <a:lnTo>
                    <a:pt x="83" y="287"/>
                  </a:lnTo>
                  <a:lnTo>
                    <a:pt x="83" y="287"/>
                  </a:lnTo>
                  <a:lnTo>
                    <a:pt x="83" y="287"/>
                  </a:lnTo>
                  <a:lnTo>
                    <a:pt x="72" y="284"/>
                  </a:lnTo>
                  <a:lnTo>
                    <a:pt x="61" y="280"/>
                  </a:lnTo>
                  <a:lnTo>
                    <a:pt x="51" y="274"/>
                  </a:lnTo>
                  <a:lnTo>
                    <a:pt x="51" y="211"/>
                  </a:lnTo>
                  <a:lnTo>
                    <a:pt x="51" y="211"/>
                  </a:lnTo>
                  <a:lnTo>
                    <a:pt x="60" y="199"/>
                  </a:lnTo>
                  <a:lnTo>
                    <a:pt x="68" y="189"/>
                  </a:lnTo>
                  <a:lnTo>
                    <a:pt x="76" y="180"/>
                  </a:lnTo>
                  <a:lnTo>
                    <a:pt x="76" y="180"/>
                  </a:lnTo>
                  <a:lnTo>
                    <a:pt x="68" y="186"/>
                  </a:lnTo>
                  <a:lnTo>
                    <a:pt x="51" y="203"/>
                  </a:lnTo>
                  <a:lnTo>
                    <a:pt x="51" y="178"/>
                  </a:lnTo>
                  <a:lnTo>
                    <a:pt x="51" y="178"/>
                  </a:lnTo>
                  <a:lnTo>
                    <a:pt x="68" y="159"/>
                  </a:lnTo>
                  <a:lnTo>
                    <a:pt x="80" y="150"/>
                  </a:lnTo>
                  <a:lnTo>
                    <a:pt x="80" y="150"/>
                  </a:lnTo>
                  <a:close/>
                  <a:moveTo>
                    <a:pt x="51" y="303"/>
                  </a:moveTo>
                  <a:lnTo>
                    <a:pt x="51" y="303"/>
                  </a:lnTo>
                  <a:lnTo>
                    <a:pt x="40" y="299"/>
                  </a:lnTo>
                  <a:lnTo>
                    <a:pt x="30" y="296"/>
                  </a:lnTo>
                  <a:lnTo>
                    <a:pt x="21" y="291"/>
                  </a:lnTo>
                  <a:lnTo>
                    <a:pt x="11" y="285"/>
                  </a:lnTo>
                  <a:lnTo>
                    <a:pt x="11" y="285"/>
                  </a:lnTo>
                  <a:lnTo>
                    <a:pt x="6" y="281"/>
                  </a:lnTo>
                  <a:lnTo>
                    <a:pt x="3" y="276"/>
                  </a:lnTo>
                  <a:lnTo>
                    <a:pt x="2" y="270"/>
                  </a:lnTo>
                  <a:lnTo>
                    <a:pt x="0" y="265"/>
                  </a:lnTo>
                  <a:lnTo>
                    <a:pt x="0" y="258"/>
                  </a:lnTo>
                  <a:lnTo>
                    <a:pt x="3" y="251"/>
                  </a:lnTo>
                  <a:lnTo>
                    <a:pt x="9" y="236"/>
                  </a:lnTo>
                  <a:lnTo>
                    <a:pt x="17" y="222"/>
                  </a:lnTo>
                  <a:lnTo>
                    <a:pt x="27" y="205"/>
                  </a:lnTo>
                  <a:lnTo>
                    <a:pt x="38" y="192"/>
                  </a:lnTo>
                  <a:lnTo>
                    <a:pt x="51" y="178"/>
                  </a:lnTo>
                  <a:lnTo>
                    <a:pt x="51" y="203"/>
                  </a:lnTo>
                  <a:lnTo>
                    <a:pt x="51" y="203"/>
                  </a:lnTo>
                  <a:lnTo>
                    <a:pt x="38" y="215"/>
                  </a:lnTo>
                  <a:lnTo>
                    <a:pt x="27" y="228"/>
                  </a:lnTo>
                  <a:lnTo>
                    <a:pt x="23" y="235"/>
                  </a:lnTo>
                  <a:lnTo>
                    <a:pt x="21" y="242"/>
                  </a:lnTo>
                  <a:lnTo>
                    <a:pt x="18" y="249"/>
                  </a:lnTo>
                  <a:lnTo>
                    <a:pt x="18" y="255"/>
                  </a:lnTo>
                  <a:lnTo>
                    <a:pt x="18" y="255"/>
                  </a:lnTo>
                  <a:lnTo>
                    <a:pt x="18" y="261"/>
                  </a:lnTo>
                  <a:lnTo>
                    <a:pt x="21" y="266"/>
                  </a:lnTo>
                  <a:lnTo>
                    <a:pt x="23" y="270"/>
                  </a:lnTo>
                  <a:lnTo>
                    <a:pt x="27" y="273"/>
                  </a:lnTo>
                  <a:lnTo>
                    <a:pt x="38" y="278"/>
                  </a:lnTo>
                  <a:lnTo>
                    <a:pt x="51" y="282"/>
                  </a:lnTo>
                  <a:lnTo>
                    <a:pt x="51" y="303"/>
                  </a:lnTo>
                  <a:lnTo>
                    <a:pt x="51" y="303"/>
                  </a:lnTo>
                  <a:close/>
                  <a:moveTo>
                    <a:pt x="51" y="211"/>
                  </a:moveTo>
                  <a:lnTo>
                    <a:pt x="51" y="211"/>
                  </a:lnTo>
                  <a:lnTo>
                    <a:pt x="44" y="222"/>
                  </a:lnTo>
                  <a:lnTo>
                    <a:pt x="38" y="232"/>
                  </a:lnTo>
                  <a:lnTo>
                    <a:pt x="34" y="243"/>
                  </a:lnTo>
                  <a:lnTo>
                    <a:pt x="33" y="253"/>
                  </a:lnTo>
                  <a:lnTo>
                    <a:pt x="33" y="253"/>
                  </a:lnTo>
                  <a:lnTo>
                    <a:pt x="36" y="259"/>
                  </a:lnTo>
                  <a:lnTo>
                    <a:pt x="38" y="265"/>
                  </a:lnTo>
                  <a:lnTo>
                    <a:pt x="44" y="270"/>
                  </a:lnTo>
                  <a:lnTo>
                    <a:pt x="51" y="274"/>
                  </a:lnTo>
                  <a:lnTo>
                    <a:pt x="51" y="211"/>
                  </a:lnTo>
                  <a:close/>
                </a:path>
              </a:pathLst>
            </a:custGeom>
            <a:solidFill>
              <a:schemeClr val="accent1"/>
            </a:solidFill>
            <a:ln>
              <a:noFill/>
            </a:ln>
          </p:spPr>
          <p:txBody>
            <a:bodyPr vert="horz" wrap="square" lIns="68580" tIns="34290" rIns="68580" bIns="34290" numCol="1" anchor="t" anchorCtr="0" compatLnSpc="1"/>
            <a:lstStyle/>
            <a:p>
              <a:endParaRPr lang="zh-CN" altLang="en-US"/>
            </a:p>
          </p:txBody>
        </p:sp>
        <p:grpSp>
          <p:nvGrpSpPr>
            <p:cNvPr id="151" name="组合 201">
              <a:extLst>
                <a:ext uri="{FF2B5EF4-FFF2-40B4-BE49-F238E27FC236}">
                  <a16:creationId xmlns="" xmlns:a16="http://schemas.microsoft.com/office/drawing/2014/main" id="{713E6736-F581-4362-9A71-6000A5EAD430}"/>
                </a:ext>
              </a:extLst>
            </p:cNvPr>
            <p:cNvGrpSpPr/>
            <p:nvPr/>
          </p:nvGrpSpPr>
          <p:grpSpPr>
            <a:xfrm>
              <a:off x="4039791" y="1505630"/>
              <a:ext cx="451247" cy="451247"/>
              <a:chOff x="2111376" y="1712913"/>
              <a:chExt cx="601663" cy="601663"/>
            </a:xfrm>
            <a:solidFill>
              <a:schemeClr val="accent5"/>
            </a:solidFill>
          </p:grpSpPr>
          <p:sp>
            <p:nvSpPr>
              <p:cNvPr id="152" name="Freeform 121">
                <a:extLst>
                  <a:ext uri="{FF2B5EF4-FFF2-40B4-BE49-F238E27FC236}">
                    <a16:creationId xmlns="" xmlns:a16="http://schemas.microsoft.com/office/drawing/2014/main" id="{FD279A0E-9086-4179-9B74-5CD297E8EADB}"/>
                  </a:ext>
                </a:extLst>
              </p:cNvPr>
              <p:cNvSpPr>
                <a:spLocks noEditPoints="1"/>
              </p:cNvSpPr>
              <p:nvPr/>
            </p:nvSpPr>
            <p:spPr bwMode="auto">
              <a:xfrm>
                <a:off x="2300288" y="1712913"/>
                <a:ext cx="223838" cy="601663"/>
              </a:xfrm>
              <a:custGeom>
                <a:avLst/>
                <a:gdLst>
                  <a:gd name="T0" fmla="*/ 71 w 141"/>
                  <a:gd name="T1" fmla="*/ 0 h 379"/>
                  <a:gd name="T2" fmla="*/ 84 w 141"/>
                  <a:gd name="T3" fmla="*/ 4 h 379"/>
                  <a:gd name="T4" fmla="*/ 98 w 141"/>
                  <a:gd name="T5" fmla="*/ 15 h 379"/>
                  <a:gd name="T6" fmla="*/ 110 w 141"/>
                  <a:gd name="T7" fmla="*/ 33 h 379"/>
                  <a:gd name="T8" fmla="*/ 119 w 141"/>
                  <a:gd name="T9" fmla="*/ 56 h 379"/>
                  <a:gd name="T10" fmla="*/ 136 w 141"/>
                  <a:gd name="T11" fmla="*/ 117 h 379"/>
                  <a:gd name="T12" fmla="*/ 141 w 141"/>
                  <a:gd name="T13" fmla="*/ 190 h 379"/>
                  <a:gd name="T14" fmla="*/ 140 w 141"/>
                  <a:gd name="T15" fmla="*/ 228 h 379"/>
                  <a:gd name="T16" fmla="*/ 129 w 141"/>
                  <a:gd name="T17" fmla="*/ 295 h 379"/>
                  <a:gd name="T18" fmla="*/ 115 w 141"/>
                  <a:gd name="T19" fmla="*/ 336 h 379"/>
                  <a:gd name="T20" fmla="*/ 105 w 141"/>
                  <a:gd name="T21" fmla="*/ 356 h 379"/>
                  <a:gd name="T22" fmla="*/ 91 w 141"/>
                  <a:gd name="T23" fmla="*/ 371 h 379"/>
                  <a:gd name="T24" fmla="*/ 77 w 141"/>
                  <a:gd name="T25" fmla="*/ 378 h 379"/>
                  <a:gd name="T26" fmla="*/ 71 w 141"/>
                  <a:gd name="T27" fmla="*/ 379 h 379"/>
                  <a:gd name="T28" fmla="*/ 71 w 141"/>
                  <a:gd name="T29" fmla="*/ 348 h 379"/>
                  <a:gd name="T30" fmla="*/ 71 w 141"/>
                  <a:gd name="T31" fmla="*/ 348 h 379"/>
                  <a:gd name="T32" fmla="*/ 83 w 141"/>
                  <a:gd name="T33" fmla="*/ 346 h 379"/>
                  <a:gd name="T34" fmla="*/ 94 w 141"/>
                  <a:gd name="T35" fmla="*/ 336 h 379"/>
                  <a:gd name="T36" fmla="*/ 103 w 141"/>
                  <a:gd name="T37" fmla="*/ 321 h 379"/>
                  <a:gd name="T38" fmla="*/ 119 w 141"/>
                  <a:gd name="T39" fmla="*/ 279 h 379"/>
                  <a:gd name="T40" fmla="*/ 128 w 141"/>
                  <a:gd name="T41" fmla="*/ 222 h 379"/>
                  <a:gd name="T42" fmla="*/ 129 w 141"/>
                  <a:gd name="T43" fmla="*/ 190 h 379"/>
                  <a:gd name="T44" fmla="*/ 125 w 141"/>
                  <a:gd name="T45" fmla="*/ 128 h 379"/>
                  <a:gd name="T46" fmla="*/ 113 w 141"/>
                  <a:gd name="T47" fmla="*/ 77 h 379"/>
                  <a:gd name="T48" fmla="*/ 99 w 141"/>
                  <a:gd name="T49" fmla="*/ 50 h 379"/>
                  <a:gd name="T50" fmla="*/ 88 w 141"/>
                  <a:gd name="T51" fmla="*/ 38 h 379"/>
                  <a:gd name="T52" fmla="*/ 76 w 141"/>
                  <a:gd name="T53" fmla="*/ 31 h 379"/>
                  <a:gd name="T54" fmla="*/ 71 w 141"/>
                  <a:gd name="T55" fmla="*/ 31 h 379"/>
                  <a:gd name="T56" fmla="*/ 71 w 141"/>
                  <a:gd name="T57" fmla="*/ 0 h 379"/>
                  <a:gd name="T58" fmla="*/ 71 w 141"/>
                  <a:gd name="T59" fmla="*/ 379 h 379"/>
                  <a:gd name="T60" fmla="*/ 57 w 141"/>
                  <a:gd name="T61" fmla="*/ 375 h 379"/>
                  <a:gd name="T62" fmla="*/ 44 w 141"/>
                  <a:gd name="T63" fmla="*/ 365 h 379"/>
                  <a:gd name="T64" fmla="*/ 31 w 141"/>
                  <a:gd name="T65" fmla="*/ 347 h 379"/>
                  <a:gd name="T66" fmla="*/ 22 w 141"/>
                  <a:gd name="T67" fmla="*/ 324 h 379"/>
                  <a:gd name="T68" fmla="*/ 7 w 141"/>
                  <a:gd name="T69" fmla="*/ 264 h 379"/>
                  <a:gd name="T70" fmla="*/ 0 w 141"/>
                  <a:gd name="T71" fmla="*/ 190 h 379"/>
                  <a:gd name="T72" fmla="*/ 3 w 141"/>
                  <a:gd name="T73" fmla="*/ 152 h 379"/>
                  <a:gd name="T74" fmla="*/ 12 w 141"/>
                  <a:gd name="T75" fmla="*/ 84 h 379"/>
                  <a:gd name="T76" fmla="*/ 26 w 141"/>
                  <a:gd name="T77" fmla="*/ 44 h 379"/>
                  <a:gd name="T78" fmla="*/ 37 w 141"/>
                  <a:gd name="T79" fmla="*/ 23 h 379"/>
                  <a:gd name="T80" fmla="*/ 50 w 141"/>
                  <a:gd name="T81" fmla="*/ 8 h 379"/>
                  <a:gd name="T82" fmla="*/ 64 w 141"/>
                  <a:gd name="T83" fmla="*/ 2 h 379"/>
                  <a:gd name="T84" fmla="*/ 71 w 141"/>
                  <a:gd name="T85" fmla="*/ 31 h 379"/>
                  <a:gd name="T86" fmla="*/ 65 w 141"/>
                  <a:gd name="T87" fmla="*/ 31 h 379"/>
                  <a:gd name="T88" fmla="*/ 53 w 141"/>
                  <a:gd name="T89" fmla="*/ 38 h 379"/>
                  <a:gd name="T90" fmla="*/ 42 w 141"/>
                  <a:gd name="T91" fmla="*/ 50 h 379"/>
                  <a:gd name="T92" fmla="*/ 29 w 141"/>
                  <a:gd name="T93" fmla="*/ 77 h 379"/>
                  <a:gd name="T94" fmla="*/ 17 w 141"/>
                  <a:gd name="T95" fmla="*/ 128 h 379"/>
                  <a:gd name="T96" fmla="*/ 12 w 141"/>
                  <a:gd name="T97" fmla="*/ 190 h 379"/>
                  <a:gd name="T98" fmla="*/ 14 w 141"/>
                  <a:gd name="T99" fmla="*/ 222 h 379"/>
                  <a:gd name="T100" fmla="*/ 22 w 141"/>
                  <a:gd name="T101" fmla="*/ 279 h 379"/>
                  <a:gd name="T102" fmla="*/ 38 w 141"/>
                  <a:gd name="T103" fmla="*/ 321 h 379"/>
                  <a:gd name="T104" fmla="*/ 48 w 141"/>
                  <a:gd name="T105" fmla="*/ 336 h 379"/>
                  <a:gd name="T106" fmla="*/ 59 w 141"/>
                  <a:gd name="T107" fmla="*/ 346 h 379"/>
                  <a:gd name="T108" fmla="*/ 71 w 141"/>
                  <a:gd name="T109" fmla="*/ 34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379">
                    <a:moveTo>
                      <a:pt x="71" y="0"/>
                    </a:moveTo>
                    <a:lnTo>
                      <a:pt x="71" y="0"/>
                    </a:lnTo>
                    <a:lnTo>
                      <a:pt x="77" y="2"/>
                    </a:lnTo>
                    <a:lnTo>
                      <a:pt x="84" y="4"/>
                    </a:lnTo>
                    <a:lnTo>
                      <a:pt x="91" y="8"/>
                    </a:lnTo>
                    <a:lnTo>
                      <a:pt x="98" y="15"/>
                    </a:lnTo>
                    <a:lnTo>
                      <a:pt x="105" y="23"/>
                    </a:lnTo>
                    <a:lnTo>
                      <a:pt x="110" y="33"/>
                    </a:lnTo>
                    <a:lnTo>
                      <a:pt x="115" y="44"/>
                    </a:lnTo>
                    <a:lnTo>
                      <a:pt x="119" y="56"/>
                    </a:lnTo>
                    <a:lnTo>
                      <a:pt x="129" y="84"/>
                    </a:lnTo>
                    <a:lnTo>
                      <a:pt x="136" y="117"/>
                    </a:lnTo>
                    <a:lnTo>
                      <a:pt x="140" y="152"/>
                    </a:lnTo>
                    <a:lnTo>
                      <a:pt x="141" y="190"/>
                    </a:lnTo>
                    <a:lnTo>
                      <a:pt x="141" y="190"/>
                    </a:lnTo>
                    <a:lnTo>
                      <a:pt x="140" y="228"/>
                    </a:lnTo>
                    <a:lnTo>
                      <a:pt x="136" y="264"/>
                    </a:lnTo>
                    <a:lnTo>
                      <a:pt x="129" y="295"/>
                    </a:lnTo>
                    <a:lnTo>
                      <a:pt x="119" y="324"/>
                    </a:lnTo>
                    <a:lnTo>
                      <a:pt x="115" y="336"/>
                    </a:lnTo>
                    <a:lnTo>
                      <a:pt x="110" y="347"/>
                    </a:lnTo>
                    <a:lnTo>
                      <a:pt x="105" y="356"/>
                    </a:lnTo>
                    <a:lnTo>
                      <a:pt x="98" y="365"/>
                    </a:lnTo>
                    <a:lnTo>
                      <a:pt x="91" y="371"/>
                    </a:lnTo>
                    <a:lnTo>
                      <a:pt x="84" y="375"/>
                    </a:lnTo>
                    <a:lnTo>
                      <a:pt x="77" y="378"/>
                    </a:lnTo>
                    <a:lnTo>
                      <a:pt x="71" y="379"/>
                    </a:lnTo>
                    <a:lnTo>
                      <a:pt x="71" y="379"/>
                    </a:lnTo>
                    <a:lnTo>
                      <a:pt x="71" y="348"/>
                    </a:lnTo>
                    <a:lnTo>
                      <a:pt x="71" y="348"/>
                    </a:lnTo>
                    <a:lnTo>
                      <a:pt x="71" y="348"/>
                    </a:lnTo>
                    <a:lnTo>
                      <a:pt x="71" y="348"/>
                    </a:lnTo>
                    <a:lnTo>
                      <a:pt x="76" y="348"/>
                    </a:lnTo>
                    <a:lnTo>
                      <a:pt x="83" y="346"/>
                    </a:lnTo>
                    <a:lnTo>
                      <a:pt x="88" y="342"/>
                    </a:lnTo>
                    <a:lnTo>
                      <a:pt x="94" y="336"/>
                    </a:lnTo>
                    <a:lnTo>
                      <a:pt x="99" y="329"/>
                    </a:lnTo>
                    <a:lnTo>
                      <a:pt x="103" y="321"/>
                    </a:lnTo>
                    <a:lnTo>
                      <a:pt x="113" y="302"/>
                    </a:lnTo>
                    <a:lnTo>
                      <a:pt x="119" y="279"/>
                    </a:lnTo>
                    <a:lnTo>
                      <a:pt x="125" y="252"/>
                    </a:lnTo>
                    <a:lnTo>
                      <a:pt x="128" y="222"/>
                    </a:lnTo>
                    <a:lnTo>
                      <a:pt x="129" y="190"/>
                    </a:lnTo>
                    <a:lnTo>
                      <a:pt x="129" y="190"/>
                    </a:lnTo>
                    <a:lnTo>
                      <a:pt x="128" y="157"/>
                    </a:lnTo>
                    <a:lnTo>
                      <a:pt x="125" y="128"/>
                    </a:lnTo>
                    <a:lnTo>
                      <a:pt x="119" y="102"/>
                    </a:lnTo>
                    <a:lnTo>
                      <a:pt x="113" y="77"/>
                    </a:lnTo>
                    <a:lnTo>
                      <a:pt x="103" y="59"/>
                    </a:lnTo>
                    <a:lnTo>
                      <a:pt x="99" y="50"/>
                    </a:lnTo>
                    <a:lnTo>
                      <a:pt x="94" y="44"/>
                    </a:lnTo>
                    <a:lnTo>
                      <a:pt x="88" y="38"/>
                    </a:lnTo>
                    <a:lnTo>
                      <a:pt x="83" y="34"/>
                    </a:lnTo>
                    <a:lnTo>
                      <a:pt x="76" y="31"/>
                    </a:lnTo>
                    <a:lnTo>
                      <a:pt x="71" y="31"/>
                    </a:lnTo>
                    <a:lnTo>
                      <a:pt x="71" y="31"/>
                    </a:lnTo>
                    <a:lnTo>
                      <a:pt x="71" y="0"/>
                    </a:lnTo>
                    <a:lnTo>
                      <a:pt x="71" y="0"/>
                    </a:lnTo>
                    <a:close/>
                    <a:moveTo>
                      <a:pt x="71" y="379"/>
                    </a:moveTo>
                    <a:lnTo>
                      <a:pt x="71" y="379"/>
                    </a:lnTo>
                    <a:lnTo>
                      <a:pt x="64" y="378"/>
                    </a:lnTo>
                    <a:lnTo>
                      <a:pt x="57" y="375"/>
                    </a:lnTo>
                    <a:lnTo>
                      <a:pt x="50" y="371"/>
                    </a:lnTo>
                    <a:lnTo>
                      <a:pt x="44" y="365"/>
                    </a:lnTo>
                    <a:lnTo>
                      <a:pt x="37" y="356"/>
                    </a:lnTo>
                    <a:lnTo>
                      <a:pt x="31" y="347"/>
                    </a:lnTo>
                    <a:lnTo>
                      <a:pt x="26" y="336"/>
                    </a:lnTo>
                    <a:lnTo>
                      <a:pt x="22" y="324"/>
                    </a:lnTo>
                    <a:lnTo>
                      <a:pt x="12" y="295"/>
                    </a:lnTo>
                    <a:lnTo>
                      <a:pt x="7" y="264"/>
                    </a:lnTo>
                    <a:lnTo>
                      <a:pt x="3" y="228"/>
                    </a:lnTo>
                    <a:lnTo>
                      <a:pt x="0" y="190"/>
                    </a:lnTo>
                    <a:lnTo>
                      <a:pt x="0" y="190"/>
                    </a:lnTo>
                    <a:lnTo>
                      <a:pt x="3" y="152"/>
                    </a:lnTo>
                    <a:lnTo>
                      <a:pt x="7" y="117"/>
                    </a:lnTo>
                    <a:lnTo>
                      <a:pt x="12" y="84"/>
                    </a:lnTo>
                    <a:lnTo>
                      <a:pt x="22" y="56"/>
                    </a:lnTo>
                    <a:lnTo>
                      <a:pt x="26" y="44"/>
                    </a:lnTo>
                    <a:lnTo>
                      <a:pt x="31" y="33"/>
                    </a:lnTo>
                    <a:lnTo>
                      <a:pt x="37" y="23"/>
                    </a:lnTo>
                    <a:lnTo>
                      <a:pt x="44" y="15"/>
                    </a:lnTo>
                    <a:lnTo>
                      <a:pt x="50" y="8"/>
                    </a:lnTo>
                    <a:lnTo>
                      <a:pt x="57" y="4"/>
                    </a:lnTo>
                    <a:lnTo>
                      <a:pt x="64" y="2"/>
                    </a:lnTo>
                    <a:lnTo>
                      <a:pt x="71" y="0"/>
                    </a:lnTo>
                    <a:lnTo>
                      <a:pt x="71" y="31"/>
                    </a:lnTo>
                    <a:lnTo>
                      <a:pt x="71" y="31"/>
                    </a:lnTo>
                    <a:lnTo>
                      <a:pt x="65" y="31"/>
                    </a:lnTo>
                    <a:lnTo>
                      <a:pt x="59" y="34"/>
                    </a:lnTo>
                    <a:lnTo>
                      <a:pt x="53" y="38"/>
                    </a:lnTo>
                    <a:lnTo>
                      <a:pt x="48" y="44"/>
                    </a:lnTo>
                    <a:lnTo>
                      <a:pt x="42" y="50"/>
                    </a:lnTo>
                    <a:lnTo>
                      <a:pt x="38" y="59"/>
                    </a:lnTo>
                    <a:lnTo>
                      <a:pt x="29" y="77"/>
                    </a:lnTo>
                    <a:lnTo>
                      <a:pt x="22" y="102"/>
                    </a:lnTo>
                    <a:lnTo>
                      <a:pt x="17" y="128"/>
                    </a:lnTo>
                    <a:lnTo>
                      <a:pt x="14" y="157"/>
                    </a:lnTo>
                    <a:lnTo>
                      <a:pt x="12" y="190"/>
                    </a:lnTo>
                    <a:lnTo>
                      <a:pt x="12" y="190"/>
                    </a:lnTo>
                    <a:lnTo>
                      <a:pt x="14" y="222"/>
                    </a:lnTo>
                    <a:lnTo>
                      <a:pt x="17" y="252"/>
                    </a:lnTo>
                    <a:lnTo>
                      <a:pt x="22" y="279"/>
                    </a:lnTo>
                    <a:lnTo>
                      <a:pt x="29" y="302"/>
                    </a:lnTo>
                    <a:lnTo>
                      <a:pt x="38" y="321"/>
                    </a:lnTo>
                    <a:lnTo>
                      <a:pt x="42" y="329"/>
                    </a:lnTo>
                    <a:lnTo>
                      <a:pt x="48" y="336"/>
                    </a:lnTo>
                    <a:lnTo>
                      <a:pt x="53" y="342"/>
                    </a:lnTo>
                    <a:lnTo>
                      <a:pt x="59" y="346"/>
                    </a:lnTo>
                    <a:lnTo>
                      <a:pt x="65" y="348"/>
                    </a:lnTo>
                    <a:lnTo>
                      <a:pt x="71" y="348"/>
                    </a:lnTo>
                    <a:lnTo>
                      <a:pt x="71" y="3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22">
                <a:extLst>
                  <a:ext uri="{FF2B5EF4-FFF2-40B4-BE49-F238E27FC236}">
                    <a16:creationId xmlns="" xmlns:a16="http://schemas.microsoft.com/office/drawing/2014/main" id="{A9ADCD8A-4EB9-47A7-8639-8AAD62493429}"/>
                  </a:ext>
                </a:extLst>
              </p:cNvPr>
              <p:cNvSpPr>
                <a:spLocks noEditPoints="1"/>
              </p:cNvSpPr>
              <p:nvPr/>
            </p:nvSpPr>
            <p:spPr bwMode="auto">
              <a:xfrm>
                <a:off x="2111376" y="1905000"/>
                <a:ext cx="601663" cy="220663"/>
              </a:xfrm>
              <a:custGeom>
                <a:avLst/>
                <a:gdLst>
                  <a:gd name="T0" fmla="*/ 190 w 379"/>
                  <a:gd name="T1" fmla="*/ 0 h 139"/>
                  <a:gd name="T2" fmla="*/ 228 w 379"/>
                  <a:gd name="T3" fmla="*/ 1 h 139"/>
                  <a:gd name="T4" fmla="*/ 295 w 379"/>
                  <a:gd name="T5" fmla="*/ 11 h 139"/>
                  <a:gd name="T6" fmla="*/ 336 w 379"/>
                  <a:gd name="T7" fmla="*/ 24 h 139"/>
                  <a:gd name="T8" fmla="*/ 356 w 379"/>
                  <a:gd name="T9" fmla="*/ 35 h 139"/>
                  <a:gd name="T10" fmla="*/ 371 w 379"/>
                  <a:gd name="T11" fmla="*/ 49 h 139"/>
                  <a:gd name="T12" fmla="*/ 378 w 379"/>
                  <a:gd name="T13" fmla="*/ 62 h 139"/>
                  <a:gd name="T14" fmla="*/ 379 w 379"/>
                  <a:gd name="T15" fmla="*/ 69 h 139"/>
                  <a:gd name="T16" fmla="*/ 375 w 379"/>
                  <a:gd name="T17" fmla="*/ 82 h 139"/>
                  <a:gd name="T18" fmla="*/ 364 w 379"/>
                  <a:gd name="T19" fmla="*/ 96 h 139"/>
                  <a:gd name="T20" fmla="*/ 347 w 379"/>
                  <a:gd name="T21" fmla="*/ 108 h 139"/>
                  <a:gd name="T22" fmla="*/ 324 w 379"/>
                  <a:gd name="T23" fmla="*/ 119 h 139"/>
                  <a:gd name="T24" fmla="*/ 264 w 379"/>
                  <a:gd name="T25" fmla="*/ 134 h 139"/>
                  <a:gd name="T26" fmla="*/ 190 w 379"/>
                  <a:gd name="T27" fmla="*/ 139 h 139"/>
                  <a:gd name="T28" fmla="*/ 190 w 379"/>
                  <a:gd name="T29" fmla="*/ 127 h 139"/>
                  <a:gd name="T30" fmla="*/ 190 w 379"/>
                  <a:gd name="T31" fmla="*/ 127 h 139"/>
                  <a:gd name="T32" fmla="*/ 252 w 379"/>
                  <a:gd name="T33" fmla="*/ 123 h 139"/>
                  <a:gd name="T34" fmla="*/ 302 w 379"/>
                  <a:gd name="T35" fmla="*/ 111 h 139"/>
                  <a:gd name="T36" fmla="*/ 329 w 379"/>
                  <a:gd name="T37" fmla="*/ 97 h 139"/>
                  <a:gd name="T38" fmla="*/ 341 w 379"/>
                  <a:gd name="T39" fmla="*/ 86 h 139"/>
                  <a:gd name="T40" fmla="*/ 348 w 379"/>
                  <a:gd name="T41" fmla="*/ 74 h 139"/>
                  <a:gd name="T42" fmla="*/ 348 w 379"/>
                  <a:gd name="T43" fmla="*/ 69 h 139"/>
                  <a:gd name="T44" fmla="*/ 348 w 379"/>
                  <a:gd name="T45" fmla="*/ 63 h 139"/>
                  <a:gd name="T46" fmla="*/ 341 w 379"/>
                  <a:gd name="T47" fmla="*/ 51 h 139"/>
                  <a:gd name="T48" fmla="*/ 329 w 379"/>
                  <a:gd name="T49" fmla="*/ 40 h 139"/>
                  <a:gd name="T50" fmla="*/ 302 w 379"/>
                  <a:gd name="T51" fmla="*/ 28 h 139"/>
                  <a:gd name="T52" fmla="*/ 252 w 379"/>
                  <a:gd name="T53" fmla="*/ 15 h 139"/>
                  <a:gd name="T54" fmla="*/ 190 w 379"/>
                  <a:gd name="T55" fmla="*/ 11 h 139"/>
                  <a:gd name="T56" fmla="*/ 190 w 379"/>
                  <a:gd name="T57" fmla="*/ 0 h 139"/>
                  <a:gd name="T58" fmla="*/ 0 w 379"/>
                  <a:gd name="T59" fmla="*/ 69 h 139"/>
                  <a:gd name="T60" fmla="*/ 4 w 379"/>
                  <a:gd name="T61" fmla="*/ 55 h 139"/>
                  <a:gd name="T62" fmla="*/ 15 w 379"/>
                  <a:gd name="T63" fmla="*/ 42 h 139"/>
                  <a:gd name="T64" fmla="*/ 33 w 379"/>
                  <a:gd name="T65" fmla="*/ 30 h 139"/>
                  <a:gd name="T66" fmla="*/ 56 w 379"/>
                  <a:gd name="T67" fmla="*/ 20 h 139"/>
                  <a:gd name="T68" fmla="*/ 117 w 379"/>
                  <a:gd name="T69" fmla="*/ 5 h 139"/>
                  <a:gd name="T70" fmla="*/ 190 w 379"/>
                  <a:gd name="T71" fmla="*/ 0 h 139"/>
                  <a:gd name="T72" fmla="*/ 190 w 379"/>
                  <a:gd name="T73" fmla="*/ 11 h 139"/>
                  <a:gd name="T74" fmla="*/ 127 w 379"/>
                  <a:gd name="T75" fmla="*/ 15 h 139"/>
                  <a:gd name="T76" fmla="*/ 77 w 379"/>
                  <a:gd name="T77" fmla="*/ 28 h 139"/>
                  <a:gd name="T78" fmla="*/ 50 w 379"/>
                  <a:gd name="T79" fmla="*/ 40 h 139"/>
                  <a:gd name="T80" fmla="*/ 38 w 379"/>
                  <a:gd name="T81" fmla="*/ 51 h 139"/>
                  <a:gd name="T82" fmla="*/ 31 w 379"/>
                  <a:gd name="T83" fmla="*/ 63 h 139"/>
                  <a:gd name="T84" fmla="*/ 31 w 379"/>
                  <a:gd name="T85" fmla="*/ 69 h 139"/>
                  <a:gd name="T86" fmla="*/ 34 w 379"/>
                  <a:gd name="T87" fmla="*/ 81 h 139"/>
                  <a:gd name="T88" fmla="*/ 43 w 379"/>
                  <a:gd name="T89" fmla="*/ 92 h 139"/>
                  <a:gd name="T90" fmla="*/ 58 w 379"/>
                  <a:gd name="T91" fmla="*/ 101 h 139"/>
                  <a:gd name="T92" fmla="*/ 102 w 379"/>
                  <a:gd name="T93" fmla="*/ 118 h 139"/>
                  <a:gd name="T94" fmla="*/ 157 w 379"/>
                  <a:gd name="T95" fmla="*/ 126 h 139"/>
                  <a:gd name="T96" fmla="*/ 190 w 379"/>
                  <a:gd name="T97" fmla="*/ 139 h 139"/>
                  <a:gd name="T98" fmla="*/ 152 w 379"/>
                  <a:gd name="T99" fmla="*/ 138 h 139"/>
                  <a:gd name="T100" fmla="*/ 84 w 379"/>
                  <a:gd name="T101" fmla="*/ 127 h 139"/>
                  <a:gd name="T102" fmla="*/ 43 w 379"/>
                  <a:gd name="T103" fmla="*/ 114 h 139"/>
                  <a:gd name="T104" fmla="*/ 23 w 379"/>
                  <a:gd name="T105" fmla="*/ 103 h 139"/>
                  <a:gd name="T106" fmla="*/ 8 w 379"/>
                  <a:gd name="T107" fmla="*/ 89 h 139"/>
                  <a:gd name="T108" fmla="*/ 1 w 379"/>
                  <a:gd name="T109" fmla="*/ 76 h 139"/>
                  <a:gd name="T110" fmla="*/ 0 w 379"/>
                  <a:gd name="T111" fmla="*/ 6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9" h="139">
                    <a:moveTo>
                      <a:pt x="190" y="0"/>
                    </a:moveTo>
                    <a:lnTo>
                      <a:pt x="190" y="0"/>
                    </a:lnTo>
                    <a:lnTo>
                      <a:pt x="190" y="0"/>
                    </a:lnTo>
                    <a:lnTo>
                      <a:pt x="228" y="1"/>
                    </a:lnTo>
                    <a:lnTo>
                      <a:pt x="264" y="5"/>
                    </a:lnTo>
                    <a:lnTo>
                      <a:pt x="295" y="11"/>
                    </a:lnTo>
                    <a:lnTo>
                      <a:pt x="324" y="20"/>
                    </a:lnTo>
                    <a:lnTo>
                      <a:pt x="336" y="24"/>
                    </a:lnTo>
                    <a:lnTo>
                      <a:pt x="347" y="30"/>
                    </a:lnTo>
                    <a:lnTo>
                      <a:pt x="356" y="35"/>
                    </a:lnTo>
                    <a:lnTo>
                      <a:pt x="364" y="42"/>
                    </a:lnTo>
                    <a:lnTo>
                      <a:pt x="371" y="49"/>
                    </a:lnTo>
                    <a:lnTo>
                      <a:pt x="375" y="55"/>
                    </a:lnTo>
                    <a:lnTo>
                      <a:pt x="378" y="62"/>
                    </a:lnTo>
                    <a:lnTo>
                      <a:pt x="379" y="69"/>
                    </a:lnTo>
                    <a:lnTo>
                      <a:pt x="379" y="69"/>
                    </a:lnTo>
                    <a:lnTo>
                      <a:pt x="378" y="76"/>
                    </a:lnTo>
                    <a:lnTo>
                      <a:pt x="375" y="82"/>
                    </a:lnTo>
                    <a:lnTo>
                      <a:pt x="371" y="89"/>
                    </a:lnTo>
                    <a:lnTo>
                      <a:pt x="364" y="96"/>
                    </a:lnTo>
                    <a:lnTo>
                      <a:pt x="356" y="103"/>
                    </a:lnTo>
                    <a:lnTo>
                      <a:pt x="347" y="108"/>
                    </a:lnTo>
                    <a:lnTo>
                      <a:pt x="336" y="114"/>
                    </a:lnTo>
                    <a:lnTo>
                      <a:pt x="324" y="119"/>
                    </a:lnTo>
                    <a:lnTo>
                      <a:pt x="295" y="127"/>
                    </a:lnTo>
                    <a:lnTo>
                      <a:pt x="264" y="134"/>
                    </a:lnTo>
                    <a:lnTo>
                      <a:pt x="228" y="138"/>
                    </a:lnTo>
                    <a:lnTo>
                      <a:pt x="190" y="139"/>
                    </a:lnTo>
                    <a:lnTo>
                      <a:pt x="190" y="139"/>
                    </a:lnTo>
                    <a:lnTo>
                      <a:pt x="190" y="127"/>
                    </a:lnTo>
                    <a:lnTo>
                      <a:pt x="190" y="127"/>
                    </a:lnTo>
                    <a:lnTo>
                      <a:pt x="190" y="127"/>
                    </a:lnTo>
                    <a:lnTo>
                      <a:pt x="222" y="126"/>
                    </a:lnTo>
                    <a:lnTo>
                      <a:pt x="252" y="123"/>
                    </a:lnTo>
                    <a:lnTo>
                      <a:pt x="279" y="118"/>
                    </a:lnTo>
                    <a:lnTo>
                      <a:pt x="302" y="111"/>
                    </a:lnTo>
                    <a:lnTo>
                      <a:pt x="321" y="101"/>
                    </a:lnTo>
                    <a:lnTo>
                      <a:pt x="329" y="97"/>
                    </a:lnTo>
                    <a:lnTo>
                      <a:pt x="336" y="92"/>
                    </a:lnTo>
                    <a:lnTo>
                      <a:pt x="341" y="86"/>
                    </a:lnTo>
                    <a:lnTo>
                      <a:pt x="345" y="81"/>
                    </a:lnTo>
                    <a:lnTo>
                      <a:pt x="348" y="74"/>
                    </a:lnTo>
                    <a:lnTo>
                      <a:pt x="348" y="69"/>
                    </a:lnTo>
                    <a:lnTo>
                      <a:pt x="348" y="69"/>
                    </a:lnTo>
                    <a:lnTo>
                      <a:pt x="348" y="69"/>
                    </a:lnTo>
                    <a:lnTo>
                      <a:pt x="348" y="63"/>
                    </a:lnTo>
                    <a:lnTo>
                      <a:pt x="345" y="57"/>
                    </a:lnTo>
                    <a:lnTo>
                      <a:pt x="341" y="51"/>
                    </a:lnTo>
                    <a:lnTo>
                      <a:pt x="336" y="46"/>
                    </a:lnTo>
                    <a:lnTo>
                      <a:pt x="329" y="40"/>
                    </a:lnTo>
                    <a:lnTo>
                      <a:pt x="321" y="36"/>
                    </a:lnTo>
                    <a:lnTo>
                      <a:pt x="302" y="28"/>
                    </a:lnTo>
                    <a:lnTo>
                      <a:pt x="279" y="20"/>
                    </a:lnTo>
                    <a:lnTo>
                      <a:pt x="252" y="15"/>
                    </a:lnTo>
                    <a:lnTo>
                      <a:pt x="222" y="12"/>
                    </a:lnTo>
                    <a:lnTo>
                      <a:pt x="190" y="11"/>
                    </a:lnTo>
                    <a:lnTo>
                      <a:pt x="190" y="11"/>
                    </a:lnTo>
                    <a:lnTo>
                      <a:pt x="190" y="0"/>
                    </a:lnTo>
                    <a:close/>
                    <a:moveTo>
                      <a:pt x="0" y="69"/>
                    </a:moveTo>
                    <a:lnTo>
                      <a:pt x="0" y="69"/>
                    </a:lnTo>
                    <a:lnTo>
                      <a:pt x="1" y="62"/>
                    </a:lnTo>
                    <a:lnTo>
                      <a:pt x="4" y="55"/>
                    </a:lnTo>
                    <a:lnTo>
                      <a:pt x="8" y="49"/>
                    </a:lnTo>
                    <a:lnTo>
                      <a:pt x="15" y="42"/>
                    </a:lnTo>
                    <a:lnTo>
                      <a:pt x="23" y="36"/>
                    </a:lnTo>
                    <a:lnTo>
                      <a:pt x="33" y="30"/>
                    </a:lnTo>
                    <a:lnTo>
                      <a:pt x="43" y="24"/>
                    </a:lnTo>
                    <a:lnTo>
                      <a:pt x="56" y="20"/>
                    </a:lnTo>
                    <a:lnTo>
                      <a:pt x="84" y="11"/>
                    </a:lnTo>
                    <a:lnTo>
                      <a:pt x="117" y="5"/>
                    </a:lnTo>
                    <a:lnTo>
                      <a:pt x="152" y="1"/>
                    </a:lnTo>
                    <a:lnTo>
                      <a:pt x="190" y="0"/>
                    </a:lnTo>
                    <a:lnTo>
                      <a:pt x="190" y="11"/>
                    </a:lnTo>
                    <a:lnTo>
                      <a:pt x="190" y="11"/>
                    </a:lnTo>
                    <a:lnTo>
                      <a:pt x="157" y="12"/>
                    </a:lnTo>
                    <a:lnTo>
                      <a:pt x="127" y="15"/>
                    </a:lnTo>
                    <a:lnTo>
                      <a:pt x="102" y="20"/>
                    </a:lnTo>
                    <a:lnTo>
                      <a:pt x="77" y="28"/>
                    </a:lnTo>
                    <a:lnTo>
                      <a:pt x="58" y="36"/>
                    </a:lnTo>
                    <a:lnTo>
                      <a:pt x="50" y="40"/>
                    </a:lnTo>
                    <a:lnTo>
                      <a:pt x="43" y="46"/>
                    </a:lnTo>
                    <a:lnTo>
                      <a:pt x="38" y="51"/>
                    </a:lnTo>
                    <a:lnTo>
                      <a:pt x="34" y="57"/>
                    </a:lnTo>
                    <a:lnTo>
                      <a:pt x="31" y="63"/>
                    </a:lnTo>
                    <a:lnTo>
                      <a:pt x="31" y="69"/>
                    </a:lnTo>
                    <a:lnTo>
                      <a:pt x="31" y="69"/>
                    </a:lnTo>
                    <a:lnTo>
                      <a:pt x="31" y="74"/>
                    </a:lnTo>
                    <a:lnTo>
                      <a:pt x="34" y="81"/>
                    </a:lnTo>
                    <a:lnTo>
                      <a:pt x="38" y="86"/>
                    </a:lnTo>
                    <a:lnTo>
                      <a:pt x="43" y="92"/>
                    </a:lnTo>
                    <a:lnTo>
                      <a:pt x="50" y="97"/>
                    </a:lnTo>
                    <a:lnTo>
                      <a:pt x="58" y="101"/>
                    </a:lnTo>
                    <a:lnTo>
                      <a:pt x="77" y="111"/>
                    </a:lnTo>
                    <a:lnTo>
                      <a:pt x="102" y="118"/>
                    </a:lnTo>
                    <a:lnTo>
                      <a:pt x="127" y="123"/>
                    </a:lnTo>
                    <a:lnTo>
                      <a:pt x="157" y="126"/>
                    </a:lnTo>
                    <a:lnTo>
                      <a:pt x="190" y="127"/>
                    </a:lnTo>
                    <a:lnTo>
                      <a:pt x="190" y="139"/>
                    </a:lnTo>
                    <a:lnTo>
                      <a:pt x="190" y="139"/>
                    </a:lnTo>
                    <a:lnTo>
                      <a:pt x="152" y="138"/>
                    </a:lnTo>
                    <a:lnTo>
                      <a:pt x="117" y="134"/>
                    </a:lnTo>
                    <a:lnTo>
                      <a:pt x="84" y="127"/>
                    </a:lnTo>
                    <a:lnTo>
                      <a:pt x="56" y="119"/>
                    </a:lnTo>
                    <a:lnTo>
                      <a:pt x="43" y="114"/>
                    </a:lnTo>
                    <a:lnTo>
                      <a:pt x="33" y="108"/>
                    </a:lnTo>
                    <a:lnTo>
                      <a:pt x="23" y="103"/>
                    </a:lnTo>
                    <a:lnTo>
                      <a:pt x="15" y="96"/>
                    </a:lnTo>
                    <a:lnTo>
                      <a:pt x="8" y="89"/>
                    </a:lnTo>
                    <a:lnTo>
                      <a:pt x="4" y="82"/>
                    </a:lnTo>
                    <a:lnTo>
                      <a:pt x="1" y="76"/>
                    </a:lnTo>
                    <a:lnTo>
                      <a:pt x="0" y="69"/>
                    </a:lnTo>
                    <a:lnTo>
                      <a:pt x="0"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23">
                <a:extLst>
                  <a:ext uri="{FF2B5EF4-FFF2-40B4-BE49-F238E27FC236}">
                    <a16:creationId xmlns="" xmlns:a16="http://schemas.microsoft.com/office/drawing/2014/main" id="{394147BB-20C9-4523-8BAC-4A12CD723611}"/>
                  </a:ext>
                </a:extLst>
              </p:cNvPr>
              <p:cNvSpPr>
                <a:spLocks noEditPoints="1"/>
              </p:cNvSpPr>
              <p:nvPr/>
            </p:nvSpPr>
            <p:spPr bwMode="auto">
              <a:xfrm>
                <a:off x="2187576" y="1789113"/>
                <a:ext cx="450850" cy="452438"/>
              </a:xfrm>
              <a:custGeom>
                <a:avLst/>
                <a:gdLst>
                  <a:gd name="T0" fmla="*/ 142 w 284"/>
                  <a:gd name="T1" fmla="*/ 50 h 285"/>
                  <a:gd name="T2" fmla="*/ 190 w 284"/>
                  <a:gd name="T3" fmla="*/ 93 h 285"/>
                  <a:gd name="T4" fmla="*/ 218 w 284"/>
                  <a:gd name="T5" fmla="*/ 120 h 285"/>
                  <a:gd name="T6" fmla="*/ 258 w 284"/>
                  <a:gd name="T7" fmla="*/ 176 h 285"/>
                  <a:gd name="T8" fmla="*/ 277 w 284"/>
                  <a:gd name="T9" fmla="*/ 214 h 285"/>
                  <a:gd name="T10" fmla="*/ 283 w 284"/>
                  <a:gd name="T11" fmla="*/ 237 h 285"/>
                  <a:gd name="T12" fmla="*/ 284 w 284"/>
                  <a:gd name="T13" fmla="*/ 256 h 285"/>
                  <a:gd name="T14" fmla="*/ 280 w 284"/>
                  <a:gd name="T15" fmla="*/ 271 h 285"/>
                  <a:gd name="T16" fmla="*/ 276 w 284"/>
                  <a:gd name="T17" fmla="*/ 276 h 285"/>
                  <a:gd name="T18" fmla="*/ 266 w 284"/>
                  <a:gd name="T19" fmla="*/ 283 h 285"/>
                  <a:gd name="T20" fmla="*/ 254 w 284"/>
                  <a:gd name="T21" fmla="*/ 285 h 285"/>
                  <a:gd name="T22" fmla="*/ 223 w 284"/>
                  <a:gd name="T23" fmla="*/ 280 h 285"/>
                  <a:gd name="T24" fmla="*/ 184 w 284"/>
                  <a:gd name="T25" fmla="*/ 262 h 285"/>
                  <a:gd name="T26" fmla="*/ 142 w 284"/>
                  <a:gd name="T27" fmla="*/ 235 h 285"/>
                  <a:gd name="T28" fmla="*/ 142 w 284"/>
                  <a:gd name="T29" fmla="*/ 219 h 285"/>
                  <a:gd name="T30" fmla="*/ 177 w 284"/>
                  <a:gd name="T31" fmla="*/ 243 h 285"/>
                  <a:gd name="T32" fmla="*/ 209 w 284"/>
                  <a:gd name="T33" fmla="*/ 257 h 285"/>
                  <a:gd name="T34" fmla="*/ 235 w 284"/>
                  <a:gd name="T35" fmla="*/ 261 h 285"/>
                  <a:gd name="T36" fmla="*/ 246 w 284"/>
                  <a:gd name="T37" fmla="*/ 260 h 285"/>
                  <a:gd name="T38" fmla="*/ 254 w 284"/>
                  <a:gd name="T39" fmla="*/ 254 h 285"/>
                  <a:gd name="T40" fmla="*/ 254 w 284"/>
                  <a:gd name="T41" fmla="*/ 254 h 285"/>
                  <a:gd name="T42" fmla="*/ 260 w 284"/>
                  <a:gd name="T43" fmla="*/ 243 h 285"/>
                  <a:gd name="T44" fmla="*/ 261 w 284"/>
                  <a:gd name="T45" fmla="*/ 230 h 285"/>
                  <a:gd name="T46" fmla="*/ 258 w 284"/>
                  <a:gd name="T47" fmla="*/ 212 h 285"/>
                  <a:gd name="T48" fmla="*/ 239 w 284"/>
                  <a:gd name="T49" fmla="*/ 170 h 285"/>
                  <a:gd name="T50" fmla="*/ 205 w 284"/>
                  <a:gd name="T51" fmla="*/ 124 h 285"/>
                  <a:gd name="T52" fmla="*/ 184 w 284"/>
                  <a:gd name="T53" fmla="*/ 101 h 285"/>
                  <a:gd name="T54" fmla="*/ 142 w 284"/>
                  <a:gd name="T55" fmla="*/ 65 h 285"/>
                  <a:gd name="T56" fmla="*/ 8 w 284"/>
                  <a:gd name="T57" fmla="*/ 8 h 285"/>
                  <a:gd name="T58" fmla="*/ 12 w 284"/>
                  <a:gd name="T59" fmla="*/ 5 h 285"/>
                  <a:gd name="T60" fmla="*/ 23 w 284"/>
                  <a:gd name="T61" fmla="*/ 0 h 285"/>
                  <a:gd name="T62" fmla="*/ 44 w 284"/>
                  <a:gd name="T63" fmla="*/ 0 h 285"/>
                  <a:gd name="T64" fmla="*/ 79 w 284"/>
                  <a:gd name="T65" fmla="*/ 11 h 285"/>
                  <a:gd name="T66" fmla="*/ 120 w 284"/>
                  <a:gd name="T67" fmla="*/ 34 h 285"/>
                  <a:gd name="T68" fmla="*/ 142 w 284"/>
                  <a:gd name="T69" fmla="*/ 65 h 285"/>
                  <a:gd name="T70" fmla="*/ 124 w 284"/>
                  <a:gd name="T71" fmla="*/ 51 h 285"/>
                  <a:gd name="T72" fmla="*/ 89 w 284"/>
                  <a:gd name="T73" fmla="*/ 32 h 285"/>
                  <a:gd name="T74" fmla="*/ 60 w 284"/>
                  <a:gd name="T75" fmla="*/ 23 h 285"/>
                  <a:gd name="T76" fmla="*/ 43 w 284"/>
                  <a:gd name="T77" fmla="*/ 23 h 285"/>
                  <a:gd name="T78" fmla="*/ 33 w 284"/>
                  <a:gd name="T79" fmla="*/ 27 h 285"/>
                  <a:gd name="T80" fmla="*/ 29 w 284"/>
                  <a:gd name="T81" fmla="*/ 29 h 285"/>
                  <a:gd name="T82" fmla="*/ 24 w 284"/>
                  <a:gd name="T83" fmla="*/ 40 h 285"/>
                  <a:gd name="T84" fmla="*/ 23 w 284"/>
                  <a:gd name="T85" fmla="*/ 55 h 285"/>
                  <a:gd name="T86" fmla="*/ 25 w 284"/>
                  <a:gd name="T87" fmla="*/ 71 h 285"/>
                  <a:gd name="T88" fmla="*/ 44 w 284"/>
                  <a:gd name="T89" fmla="*/ 113 h 285"/>
                  <a:gd name="T90" fmla="*/ 78 w 284"/>
                  <a:gd name="T91" fmla="*/ 159 h 285"/>
                  <a:gd name="T92" fmla="*/ 100 w 284"/>
                  <a:gd name="T93" fmla="*/ 184 h 285"/>
                  <a:gd name="T94" fmla="*/ 142 w 284"/>
                  <a:gd name="T95" fmla="*/ 219 h 285"/>
                  <a:gd name="T96" fmla="*/ 142 w 284"/>
                  <a:gd name="T97" fmla="*/ 235 h 285"/>
                  <a:gd name="T98" fmla="*/ 93 w 284"/>
                  <a:gd name="T99" fmla="*/ 192 h 285"/>
                  <a:gd name="T100" fmla="*/ 66 w 284"/>
                  <a:gd name="T101" fmla="*/ 164 h 285"/>
                  <a:gd name="T102" fmla="*/ 25 w 284"/>
                  <a:gd name="T103" fmla="*/ 108 h 285"/>
                  <a:gd name="T104" fmla="*/ 6 w 284"/>
                  <a:gd name="T105" fmla="*/ 70 h 285"/>
                  <a:gd name="T106" fmla="*/ 1 w 284"/>
                  <a:gd name="T107" fmla="*/ 47 h 285"/>
                  <a:gd name="T108" fmla="*/ 0 w 284"/>
                  <a:gd name="T109" fmla="*/ 28 h 285"/>
                  <a:gd name="T110" fmla="*/ 4 w 284"/>
                  <a:gd name="T111" fmla="*/ 13 h 285"/>
                  <a:gd name="T112" fmla="*/ 8 w 284"/>
                  <a:gd name="T113" fmla="*/ 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6" y="70"/>
                    </a:lnTo>
                    <a:lnTo>
                      <a:pt x="190" y="93"/>
                    </a:lnTo>
                    <a:lnTo>
                      <a:pt x="190" y="93"/>
                    </a:lnTo>
                    <a:lnTo>
                      <a:pt x="218" y="120"/>
                    </a:lnTo>
                    <a:lnTo>
                      <a:pt x="239" y="149"/>
                    </a:lnTo>
                    <a:lnTo>
                      <a:pt x="258" y="176"/>
                    </a:lnTo>
                    <a:lnTo>
                      <a:pt x="272" y="201"/>
                    </a:lnTo>
                    <a:lnTo>
                      <a:pt x="277" y="214"/>
                    </a:lnTo>
                    <a:lnTo>
                      <a:pt x="280" y="226"/>
                    </a:lnTo>
                    <a:lnTo>
                      <a:pt x="283" y="237"/>
                    </a:lnTo>
                    <a:lnTo>
                      <a:pt x="284" y="246"/>
                    </a:lnTo>
                    <a:lnTo>
                      <a:pt x="284" y="256"/>
                    </a:lnTo>
                    <a:lnTo>
                      <a:pt x="283" y="264"/>
                    </a:lnTo>
                    <a:lnTo>
                      <a:pt x="280" y="271"/>
                    </a:lnTo>
                    <a:lnTo>
                      <a:pt x="276" y="276"/>
                    </a:lnTo>
                    <a:lnTo>
                      <a:pt x="276" y="276"/>
                    </a:lnTo>
                    <a:lnTo>
                      <a:pt x="272" y="280"/>
                    </a:lnTo>
                    <a:lnTo>
                      <a:pt x="266" y="283"/>
                    </a:lnTo>
                    <a:lnTo>
                      <a:pt x="261" y="284"/>
                    </a:lnTo>
                    <a:lnTo>
                      <a:pt x="254" y="285"/>
                    </a:lnTo>
                    <a:lnTo>
                      <a:pt x="239" y="284"/>
                    </a:lnTo>
                    <a:lnTo>
                      <a:pt x="223" y="280"/>
                    </a:lnTo>
                    <a:lnTo>
                      <a:pt x="204" y="273"/>
                    </a:lnTo>
                    <a:lnTo>
                      <a:pt x="184" y="262"/>
                    </a:lnTo>
                    <a:lnTo>
                      <a:pt x="163" y="250"/>
                    </a:lnTo>
                    <a:lnTo>
                      <a:pt x="142" y="235"/>
                    </a:lnTo>
                    <a:lnTo>
                      <a:pt x="142" y="219"/>
                    </a:lnTo>
                    <a:lnTo>
                      <a:pt x="142" y="219"/>
                    </a:lnTo>
                    <a:lnTo>
                      <a:pt x="159" y="233"/>
                    </a:lnTo>
                    <a:lnTo>
                      <a:pt x="177" y="243"/>
                    </a:lnTo>
                    <a:lnTo>
                      <a:pt x="195" y="252"/>
                    </a:lnTo>
                    <a:lnTo>
                      <a:pt x="209" y="257"/>
                    </a:lnTo>
                    <a:lnTo>
                      <a:pt x="223" y="261"/>
                    </a:lnTo>
                    <a:lnTo>
                      <a:pt x="235" y="261"/>
                    </a:lnTo>
                    <a:lnTo>
                      <a:pt x="241" y="261"/>
                    </a:lnTo>
                    <a:lnTo>
                      <a:pt x="246" y="260"/>
                    </a:lnTo>
                    <a:lnTo>
                      <a:pt x="250" y="257"/>
                    </a:lnTo>
                    <a:lnTo>
                      <a:pt x="254" y="254"/>
                    </a:lnTo>
                    <a:lnTo>
                      <a:pt x="254" y="254"/>
                    </a:lnTo>
                    <a:lnTo>
                      <a:pt x="254" y="254"/>
                    </a:lnTo>
                    <a:lnTo>
                      <a:pt x="258" y="249"/>
                    </a:lnTo>
                    <a:lnTo>
                      <a:pt x="260" y="243"/>
                    </a:lnTo>
                    <a:lnTo>
                      <a:pt x="261" y="237"/>
                    </a:lnTo>
                    <a:lnTo>
                      <a:pt x="261" y="230"/>
                    </a:lnTo>
                    <a:lnTo>
                      <a:pt x="260" y="220"/>
                    </a:lnTo>
                    <a:lnTo>
                      <a:pt x="258" y="212"/>
                    </a:lnTo>
                    <a:lnTo>
                      <a:pt x="250" y="192"/>
                    </a:lnTo>
                    <a:lnTo>
                      <a:pt x="239" y="170"/>
                    </a:lnTo>
                    <a:lnTo>
                      <a:pt x="223" y="147"/>
                    </a:lnTo>
                    <a:lnTo>
                      <a:pt x="205" y="124"/>
                    </a:lnTo>
                    <a:lnTo>
                      <a:pt x="184" y="101"/>
                    </a:lnTo>
                    <a:lnTo>
                      <a:pt x="184" y="101"/>
                    </a:lnTo>
                    <a:lnTo>
                      <a:pt x="162" y="81"/>
                    </a:lnTo>
                    <a:lnTo>
                      <a:pt x="142" y="65"/>
                    </a:lnTo>
                    <a:lnTo>
                      <a:pt x="142" y="50"/>
                    </a:lnTo>
                    <a:close/>
                    <a:moveTo>
                      <a:pt x="8" y="8"/>
                    </a:moveTo>
                    <a:lnTo>
                      <a:pt x="8" y="8"/>
                    </a:lnTo>
                    <a:lnTo>
                      <a:pt x="12" y="5"/>
                    </a:lnTo>
                    <a:lnTo>
                      <a:pt x="17" y="2"/>
                    </a:lnTo>
                    <a:lnTo>
                      <a:pt x="23" y="0"/>
                    </a:lnTo>
                    <a:lnTo>
                      <a:pt x="29" y="0"/>
                    </a:lnTo>
                    <a:lnTo>
                      <a:pt x="44" y="0"/>
                    </a:lnTo>
                    <a:lnTo>
                      <a:pt x="60" y="4"/>
                    </a:lnTo>
                    <a:lnTo>
                      <a:pt x="79" y="11"/>
                    </a:lnTo>
                    <a:lnTo>
                      <a:pt x="100" y="21"/>
                    </a:lnTo>
                    <a:lnTo>
                      <a:pt x="120" y="34"/>
                    </a:lnTo>
                    <a:lnTo>
                      <a:pt x="142" y="50"/>
                    </a:lnTo>
                    <a:lnTo>
                      <a:pt x="142" y="65"/>
                    </a:lnTo>
                    <a:lnTo>
                      <a:pt x="142" y="65"/>
                    </a:lnTo>
                    <a:lnTo>
                      <a:pt x="124" y="51"/>
                    </a:lnTo>
                    <a:lnTo>
                      <a:pt x="107" y="40"/>
                    </a:lnTo>
                    <a:lnTo>
                      <a:pt x="89" y="32"/>
                    </a:lnTo>
                    <a:lnTo>
                      <a:pt x="74" y="27"/>
                    </a:lnTo>
                    <a:lnTo>
                      <a:pt x="60" y="23"/>
                    </a:lnTo>
                    <a:lnTo>
                      <a:pt x="48" y="23"/>
                    </a:lnTo>
                    <a:lnTo>
                      <a:pt x="43" y="23"/>
                    </a:lnTo>
                    <a:lnTo>
                      <a:pt x="37" y="24"/>
                    </a:lnTo>
                    <a:lnTo>
                      <a:pt x="33" y="27"/>
                    </a:lnTo>
                    <a:lnTo>
                      <a:pt x="29" y="29"/>
                    </a:lnTo>
                    <a:lnTo>
                      <a:pt x="29" y="29"/>
                    </a:lnTo>
                    <a:lnTo>
                      <a:pt x="25" y="35"/>
                    </a:lnTo>
                    <a:lnTo>
                      <a:pt x="24" y="40"/>
                    </a:lnTo>
                    <a:lnTo>
                      <a:pt x="23" y="47"/>
                    </a:lnTo>
                    <a:lnTo>
                      <a:pt x="23" y="55"/>
                    </a:lnTo>
                    <a:lnTo>
                      <a:pt x="24" y="63"/>
                    </a:lnTo>
                    <a:lnTo>
                      <a:pt x="25" y="71"/>
                    </a:lnTo>
                    <a:lnTo>
                      <a:pt x="33" y="92"/>
                    </a:lnTo>
                    <a:lnTo>
                      <a:pt x="44" y="113"/>
                    </a:lnTo>
                    <a:lnTo>
                      <a:pt x="60" y="136"/>
                    </a:lnTo>
                    <a:lnTo>
                      <a:pt x="78" y="159"/>
                    </a:lnTo>
                    <a:lnTo>
                      <a:pt x="100" y="184"/>
                    </a:lnTo>
                    <a:lnTo>
                      <a:pt x="100" y="184"/>
                    </a:lnTo>
                    <a:lnTo>
                      <a:pt x="121" y="203"/>
                    </a:lnTo>
                    <a:lnTo>
                      <a:pt x="142" y="219"/>
                    </a:lnTo>
                    <a:lnTo>
                      <a:pt x="142" y="235"/>
                    </a:lnTo>
                    <a:lnTo>
                      <a:pt x="142" y="235"/>
                    </a:lnTo>
                    <a:lnTo>
                      <a:pt x="117" y="215"/>
                    </a:lnTo>
                    <a:lnTo>
                      <a:pt x="93" y="192"/>
                    </a:lnTo>
                    <a:lnTo>
                      <a:pt x="93" y="192"/>
                    </a:lnTo>
                    <a:lnTo>
                      <a:pt x="66" y="164"/>
                    </a:lnTo>
                    <a:lnTo>
                      <a:pt x="44" y="135"/>
                    </a:lnTo>
                    <a:lnTo>
                      <a:pt x="25" y="108"/>
                    </a:lnTo>
                    <a:lnTo>
                      <a:pt x="12" y="82"/>
                    </a:lnTo>
                    <a:lnTo>
                      <a:pt x="6" y="70"/>
                    </a:lnTo>
                    <a:lnTo>
                      <a:pt x="4" y="58"/>
                    </a:lnTo>
                    <a:lnTo>
                      <a:pt x="1" y="47"/>
                    </a:lnTo>
                    <a:lnTo>
                      <a:pt x="0" y="38"/>
                    </a:lnTo>
                    <a:lnTo>
                      <a:pt x="0" y="28"/>
                    </a:lnTo>
                    <a:lnTo>
                      <a:pt x="1" y="20"/>
                    </a:lnTo>
                    <a:lnTo>
                      <a:pt x="4" y="13"/>
                    </a:lnTo>
                    <a:lnTo>
                      <a:pt x="8" y="8"/>
                    </a:ln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4">
                <a:extLst>
                  <a:ext uri="{FF2B5EF4-FFF2-40B4-BE49-F238E27FC236}">
                    <a16:creationId xmlns="" xmlns:a16="http://schemas.microsoft.com/office/drawing/2014/main" id="{667BDC15-356B-4B6D-96B9-B203CDB2B748}"/>
                  </a:ext>
                </a:extLst>
              </p:cNvPr>
              <p:cNvSpPr>
                <a:spLocks noEditPoints="1"/>
              </p:cNvSpPr>
              <p:nvPr/>
            </p:nvSpPr>
            <p:spPr bwMode="auto">
              <a:xfrm>
                <a:off x="2187576" y="1789113"/>
                <a:ext cx="450850" cy="452438"/>
              </a:xfrm>
              <a:custGeom>
                <a:avLst/>
                <a:gdLst>
                  <a:gd name="T0" fmla="*/ 142 w 284"/>
                  <a:gd name="T1" fmla="*/ 50 h 285"/>
                  <a:gd name="T2" fmla="*/ 184 w 284"/>
                  <a:gd name="T3" fmla="*/ 21 h 285"/>
                  <a:gd name="T4" fmla="*/ 223 w 284"/>
                  <a:gd name="T5" fmla="*/ 4 h 285"/>
                  <a:gd name="T6" fmla="*/ 254 w 284"/>
                  <a:gd name="T7" fmla="*/ 0 h 285"/>
                  <a:gd name="T8" fmla="*/ 266 w 284"/>
                  <a:gd name="T9" fmla="*/ 2 h 285"/>
                  <a:gd name="T10" fmla="*/ 276 w 284"/>
                  <a:gd name="T11" fmla="*/ 8 h 285"/>
                  <a:gd name="T12" fmla="*/ 280 w 284"/>
                  <a:gd name="T13" fmla="*/ 13 h 285"/>
                  <a:gd name="T14" fmla="*/ 284 w 284"/>
                  <a:gd name="T15" fmla="*/ 28 h 285"/>
                  <a:gd name="T16" fmla="*/ 283 w 284"/>
                  <a:gd name="T17" fmla="*/ 47 h 285"/>
                  <a:gd name="T18" fmla="*/ 277 w 284"/>
                  <a:gd name="T19" fmla="*/ 70 h 285"/>
                  <a:gd name="T20" fmla="*/ 258 w 284"/>
                  <a:gd name="T21" fmla="*/ 108 h 285"/>
                  <a:gd name="T22" fmla="*/ 218 w 284"/>
                  <a:gd name="T23" fmla="*/ 164 h 285"/>
                  <a:gd name="T24" fmla="*/ 190 w 284"/>
                  <a:gd name="T25" fmla="*/ 192 h 285"/>
                  <a:gd name="T26" fmla="*/ 142 w 284"/>
                  <a:gd name="T27" fmla="*/ 235 h 285"/>
                  <a:gd name="T28" fmla="*/ 142 w 284"/>
                  <a:gd name="T29" fmla="*/ 219 h 285"/>
                  <a:gd name="T30" fmla="*/ 184 w 284"/>
                  <a:gd name="T31" fmla="*/ 184 h 285"/>
                  <a:gd name="T32" fmla="*/ 205 w 284"/>
                  <a:gd name="T33" fmla="*/ 159 h 285"/>
                  <a:gd name="T34" fmla="*/ 239 w 284"/>
                  <a:gd name="T35" fmla="*/ 113 h 285"/>
                  <a:gd name="T36" fmla="*/ 258 w 284"/>
                  <a:gd name="T37" fmla="*/ 71 h 285"/>
                  <a:gd name="T38" fmla="*/ 261 w 284"/>
                  <a:gd name="T39" fmla="*/ 55 h 285"/>
                  <a:gd name="T40" fmla="*/ 260 w 284"/>
                  <a:gd name="T41" fmla="*/ 40 h 285"/>
                  <a:gd name="T42" fmla="*/ 254 w 284"/>
                  <a:gd name="T43" fmla="*/ 29 h 285"/>
                  <a:gd name="T44" fmla="*/ 254 w 284"/>
                  <a:gd name="T45" fmla="*/ 29 h 285"/>
                  <a:gd name="T46" fmla="*/ 246 w 284"/>
                  <a:gd name="T47" fmla="*/ 24 h 285"/>
                  <a:gd name="T48" fmla="*/ 235 w 284"/>
                  <a:gd name="T49" fmla="*/ 23 h 285"/>
                  <a:gd name="T50" fmla="*/ 209 w 284"/>
                  <a:gd name="T51" fmla="*/ 27 h 285"/>
                  <a:gd name="T52" fmla="*/ 177 w 284"/>
                  <a:gd name="T53" fmla="*/ 40 h 285"/>
                  <a:gd name="T54" fmla="*/ 142 w 284"/>
                  <a:gd name="T55" fmla="*/ 65 h 285"/>
                  <a:gd name="T56" fmla="*/ 8 w 284"/>
                  <a:gd name="T57" fmla="*/ 276 h 285"/>
                  <a:gd name="T58" fmla="*/ 4 w 284"/>
                  <a:gd name="T59" fmla="*/ 271 h 285"/>
                  <a:gd name="T60" fmla="*/ 0 w 284"/>
                  <a:gd name="T61" fmla="*/ 256 h 285"/>
                  <a:gd name="T62" fmla="*/ 1 w 284"/>
                  <a:gd name="T63" fmla="*/ 237 h 285"/>
                  <a:gd name="T64" fmla="*/ 6 w 284"/>
                  <a:gd name="T65" fmla="*/ 214 h 285"/>
                  <a:gd name="T66" fmla="*/ 25 w 284"/>
                  <a:gd name="T67" fmla="*/ 176 h 285"/>
                  <a:gd name="T68" fmla="*/ 66 w 284"/>
                  <a:gd name="T69" fmla="*/ 120 h 285"/>
                  <a:gd name="T70" fmla="*/ 93 w 284"/>
                  <a:gd name="T71" fmla="*/ 93 h 285"/>
                  <a:gd name="T72" fmla="*/ 142 w 284"/>
                  <a:gd name="T73" fmla="*/ 50 h 285"/>
                  <a:gd name="T74" fmla="*/ 142 w 284"/>
                  <a:gd name="T75" fmla="*/ 65 h 285"/>
                  <a:gd name="T76" fmla="*/ 100 w 284"/>
                  <a:gd name="T77" fmla="*/ 101 h 285"/>
                  <a:gd name="T78" fmla="*/ 78 w 284"/>
                  <a:gd name="T79" fmla="*/ 124 h 285"/>
                  <a:gd name="T80" fmla="*/ 44 w 284"/>
                  <a:gd name="T81" fmla="*/ 170 h 285"/>
                  <a:gd name="T82" fmla="*/ 25 w 284"/>
                  <a:gd name="T83" fmla="*/ 212 h 285"/>
                  <a:gd name="T84" fmla="*/ 23 w 284"/>
                  <a:gd name="T85" fmla="*/ 230 h 285"/>
                  <a:gd name="T86" fmla="*/ 24 w 284"/>
                  <a:gd name="T87" fmla="*/ 243 h 285"/>
                  <a:gd name="T88" fmla="*/ 29 w 284"/>
                  <a:gd name="T89" fmla="*/ 254 h 285"/>
                  <a:gd name="T90" fmla="*/ 33 w 284"/>
                  <a:gd name="T91" fmla="*/ 257 h 285"/>
                  <a:gd name="T92" fmla="*/ 43 w 284"/>
                  <a:gd name="T93" fmla="*/ 261 h 285"/>
                  <a:gd name="T94" fmla="*/ 60 w 284"/>
                  <a:gd name="T95" fmla="*/ 261 h 285"/>
                  <a:gd name="T96" fmla="*/ 89 w 284"/>
                  <a:gd name="T97" fmla="*/ 252 h 285"/>
                  <a:gd name="T98" fmla="*/ 124 w 284"/>
                  <a:gd name="T99" fmla="*/ 233 h 285"/>
                  <a:gd name="T100" fmla="*/ 142 w 284"/>
                  <a:gd name="T101" fmla="*/ 235 h 285"/>
                  <a:gd name="T102" fmla="*/ 120 w 284"/>
                  <a:gd name="T103" fmla="*/ 250 h 285"/>
                  <a:gd name="T104" fmla="*/ 79 w 284"/>
                  <a:gd name="T105" fmla="*/ 273 h 285"/>
                  <a:gd name="T106" fmla="*/ 44 w 284"/>
                  <a:gd name="T107" fmla="*/ 284 h 285"/>
                  <a:gd name="T108" fmla="*/ 23 w 284"/>
                  <a:gd name="T109" fmla="*/ 284 h 285"/>
                  <a:gd name="T110" fmla="*/ 12 w 284"/>
                  <a:gd name="T111" fmla="*/ 280 h 285"/>
                  <a:gd name="T112" fmla="*/ 8 w 284"/>
                  <a:gd name="T113" fmla="*/ 27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285">
                    <a:moveTo>
                      <a:pt x="142" y="50"/>
                    </a:moveTo>
                    <a:lnTo>
                      <a:pt x="142" y="50"/>
                    </a:lnTo>
                    <a:lnTo>
                      <a:pt x="163" y="34"/>
                    </a:lnTo>
                    <a:lnTo>
                      <a:pt x="184" y="21"/>
                    </a:lnTo>
                    <a:lnTo>
                      <a:pt x="204" y="11"/>
                    </a:lnTo>
                    <a:lnTo>
                      <a:pt x="223" y="4"/>
                    </a:lnTo>
                    <a:lnTo>
                      <a:pt x="239" y="0"/>
                    </a:lnTo>
                    <a:lnTo>
                      <a:pt x="254" y="0"/>
                    </a:lnTo>
                    <a:lnTo>
                      <a:pt x="261" y="0"/>
                    </a:lnTo>
                    <a:lnTo>
                      <a:pt x="266" y="2"/>
                    </a:lnTo>
                    <a:lnTo>
                      <a:pt x="272" y="4"/>
                    </a:lnTo>
                    <a:lnTo>
                      <a:pt x="276" y="8"/>
                    </a:lnTo>
                    <a:lnTo>
                      <a:pt x="276" y="8"/>
                    </a:lnTo>
                    <a:lnTo>
                      <a:pt x="280" y="13"/>
                    </a:lnTo>
                    <a:lnTo>
                      <a:pt x="283" y="20"/>
                    </a:lnTo>
                    <a:lnTo>
                      <a:pt x="284" y="28"/>
                    </a:lnTo>
                    <a:lnTo>
                      <a:pt x="284" y="38"/>
                    </a:lnTo>
                    <a:lnTo>
                      <a:pt x="283" y="47"/>
                    </a:lnTo>
                    <a:lnTo>
                      <a:pt x="280" y="58"/>
                    </a:lnTo>
                    <a:lnTo>
                      <a:pt x="277" y="70"/>
                    </a:lnTo>
                    <a:lnTo>
                      <a:pt x="272" y="82"/>
                    </a:lnTo>
                    <a:lnTo>
                      <a:pt x="258" y="108"/>
                    </a:lnTo>
                    <a:lnTo>
                      <a:pt x="239" y="135"/>
                    </a:lnTo>
                    <a:lnTo>
                      <a:pt x="218" y="164"/>
                    </a:lnTo>
                    <a:lnTo>
                      <a:pt x="190" y="192"/>
                    </a:lnTo>
                    <a:lnTo>
                      <a:pt x="190" y="192"/>
                    </a:lnTo>
                    <a:lnTo>
                      <a:pt x="166" y="215"/>
                    </a:lnTo>
                    <a:lnTo>
                      <a:pt x="142" y="235"/>
                    </a:lnTo>
                    <a:lnTo>
                      <a:pt x="142" y="219"/>
                    </a:lnTo>
                    <a:lnTo>
                      <a:pt x="142" y="219"/>
                    </a:lnTo>
                    <a:lnTo>
                      <a:pt x="162" y="203"/>
                    </a:lnTo>
                    <a:lnTo>
                      <a:pt x="184" y="184"/>
                    </a:lnTo>
                    <a:lnTo>
                      <a:pt x="184" y="184"/>
                    </a:lnTo>
                    <a:lnTo>
                      <a:pt x="205" y="159"/>
                    </a:lnTo>
                    <a:lnTo>
                      <a:pt x="223" y="136"/>
                    </a:lnTo>
                    <a:lnTo>
                      <a:pt x="239" y="113"/>
                    </a:lnTo>
                    <a:lnTo>
                      <a:pt x="250" y="92"/>
                    </a:lnTo>
                    <a:lnTo>
                      <a:pt x="258" y="71"/>
                    </a:lnTo>
                    <a:lnTo>
                      <a:pt x="260" y="63"/>
                    </a:lnTo>
                    <a:lnTo>
                      <a:pt x="261" y="55"/>
                    </a:lnTo>
                    <a:lnTo>
                      <a:pt x="261" y="47"/>
                    </a:lnTo>
                    <a:lnTo>
                      <a:pt x="260" y="40"/>
                    </a:lnTo>
                    <a:lnTo>
                      <a:pt x="258" y="35"/>
                    </a:lnTo>
                    <a:lnTo>
                      <a:pt x="254" y="29"/>
                    </a:lnTo>
                    <a:lnTo>
                      <a:pt x="254" y="29"/>
                    </a:lnTo>
                    <a:lnTo>
                      <a:pt x="254" y="29"/>
                    </a:lnTo>
                    <a:lnTo>
                      <a:pt x="250" y="27"/>
                    </a:lnTo>
                    <a:lnTo>
                      <a:pt x="246" y="24"/>
                    </a:lnTo>
                    <a:lnTo>
                      <a:pt x="241" y="23"/>
                    </a:lnTo>
                    <a:lnTo>
                      <a:pt x="235" y="23"/>
                    </a:lnTo>
                    <a:lnTo>
                      <a:pt x="223" y="23"/>
                    </a:lnTo>
                    <a:lnTo>
                      <a:pt x="209" y="27"/>
                    </a:lnTo>
                    <a:lnTo>
                      <a:pt x="195" y="32"/>
                    </a:lnTo>
                    <a:lnTo>
                      <a:pt x="177" y="40"/>
                    </a:lnTo>
                    <a:lnTo>
                      <a:pt x="159" y="51"/>
                    </a:lnTo>
                    <a:lnTo>
                      <a:pt x="142" y="65"/>
                    </a:lnTo>
                    <a:lnTo>
                      <a:pt x="142" y="50"/>
                    </a:lnTo>
                    <a:close/>
                    <a:moveTo>
                      <a:pt x="8" y="276"/>
                    </a:moveTo>
                    <a:lnTo>
                      <a:pt x="8" y="276"/>
                    </a:lnTo>
                    <a:lnTo>
                      <a:pt x="4" y="271"/>
                    </a:lnTo>
                    <a:lnTo>
                      <a:pt x="1" y="264"/>
                    </a:lnTo>
                    <a:lnTo>
                      <a:pt x="0" y="256"/>
                    </a:lnTo>
                    <a:lnTo>
                      <a:pt x="0" y="246"/>
                    </a:lnTo>
                    <a:lnTo>
                      <a:pt x="1" y="237"/>
                    </a:lnTo>
                    <a:lnTo>
                      <a:pt x="4" y="226"/>
                    </a:lnTo>
                    <a:lnTo>
                      <a:pt x="6" y="214"/>
                    </a:lnTo>
                    <a:lnTo>
                      <a:pt x="12" y="201"/>
                    </a:lnTo>
                    <a:lnTo>
                      <a:pt x="25" y="176"/>
                    </a:lnTo>
                    <a:lnTo>
                      <a:pt x="44" y="149"/>
                    </a:lnTo>
                    <a:lnTo>
                      <a:pt x="66" y="120"/>
                    </a:lnTo>
                    <a:lnTo>
                      <a:pt x="93" y="93"/>
                    </a:lnTo>
                    <a:lnTo>
                      <a:pt x="93" y="93"/>
                    </a:lnTo>
                    <a:lnTo>
                      <a:pt x="117" y="70"/>
                    </a:lnTo>
                    <a:lnTo>
                      <a:pt x="142" y="50"/>
                    </a:lnTo>
                    <a:lnTo>
                      <a:pt x="142" y="65"/>
                    </a:lnTo>
                    <a:lnTo>
                      <a:pt x="142" y="65"/>
                    </a:lnTo>
                    <a:lnTo>
                      <a:pt x="121" y="81"/>
                    </a:lnTo>
                    <a:lnTo>
                      <a:pt x="100" y="101"/>
                    </a:lnTo>
                    <a:lnTo>
                      <a:pt x="100" y="101"/>
                    </a:lnTo>
                    <a:lnTo>
                      <a:pt x="78" y="124"/>
                    </a:lnTo>
                    <a:lnTo>
                      <a:pt x="60" y="147"/>
                    </a:lnTo>
                    <a:lnTo>
                      <a:pt x="44" y="170"/>
                    </a:lnTo>
                    <a:lnTo>
                      <a:pt x="33" y="192"/>
                    </a:lnTo>
                    <a:lnTo>
                      <a:pt x="25" y="212"/>
                    </a:lnTo>
                    <a:lnTo>
                      <a:pt x="24" y="220"/>
                    </a:lnTo>
                    <a:lnTo>
                      <a:pt x="23" y="230"/>
                    </a:lnTo>
                    <a:lnTo>
                      <a:pt x="23" y="237"/>
                    </a:lnTo>
                    <a:lnTo>
                      <a:pt x="24" y="243"/>
                    </a:lnTo>
                    <a:lnTo>
                      <a:pt x="25" y="249"/>
                    </a:lnTo>
                    <a:lnTo>
                      <a:pt x="29" y="254"/>
                    </a:lnTo>
                    <a:lnTo>
                      <a:pt x="29" y="254"/>
                    </a:lnTo>
                    <a:lnTo>
                      <a:pt x="33" y="257"/>
                    </a:lnTo>
                    <a:lnTo>
                      <a:pt x="37" y="260"/>
                    </a:lnTo>
                    <a:lnTo>
                      <a:pt x="43" y="261"/>
                    </a:lnTo>
                    <a:lnTo>
                      <a:pt x="48" y="261"/>
                    </a:lnTo>
                    <a:lnTo>
                      <a:pt x="60" y="261"/>
                    </a:lnTo>
                    <a:lnTo>
                      <a:pt x="74" y="257"/>
                    </a:lnTo>
                    <a:lnTo>
                      <a:pt x="89" y="252"/>
                    </a:lnTo>
                    <a:lnTo>
                      <a:pt x="107" y="243"/>
                    </a:lnTo>
                    <a:lnTo>
                      <a:pt x="124" y="233"/>
                    </a:lnTo>
                    <a:lnTo>
                      <a:pt x="142" y="219"/>
                    </a:lnTo>
                    <a:lnTo>
                      <a:pt x="142" y="235"/>
                    </a:lnTo>
                    <a:lnTo>
                      <a:pt x="142" y="235"/>
                    </a:lnTo>
                    <a:lnTo>
                      <a:pt x="120" y="250"/>
                    </a:lnTo>
                    <a:lnTo>
                      <a:pt x="100" y="262"/>
                    </a:lnTo>
                    <a:lnTo>
                      <a:pt x="79" y="273"/>
                    </a:lnTo>
                    <a:lnTo>
                      <a:pt x="60" y="280"/>
                    </a:lnTo>
                    <a:lnTo>
                      <a:pt x="44" y="284"/>
                    </a:lnTo>
                    <a:lnTo>
                      <a:pt x="29" y="285"/>
                    </a:lnTo>
                    <a:lnTo>
                      <a:pt x="23" y="284"/>
                    </a:lnTo>
                    <a:lnTo>
                      <a:pt x="17" y="283"/>
                    </a:lnTo>
                    <a:lnTo>
                      <a:pt x="12" y="280"/>
                    </a:lnTo>
                    <a:lnTo>
                      <a:pt x="8" y="276"/>
                    </a:lnTo>
                    <a:lnTo>
                      <a:pt x="8"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25">
                <a:extLst>
                  <a:ext uri="{FF2B5EF4-FFF2-40B4-BE49-F238E27FC236}">
                    <a16:creationId xmlns="" xmlns:a16="http://schemas.microsoft.com/office/drawing/2014/main" id="{31DC5266-C1BF-4387-B1BA-84349A3B4BA0}"/>
                  </a:ext>
                </a:extLst>
              </p:cNvPr>
              <p:cNvSpPr/>
              <p:nvPr/>
            </p:nvSpPr>
            <p:spPr bwMode="auto">
              <a:xfrm>
                <a:off x="2365376" y="1966913"/>
                <a:ext cx="92075" cy="95250"/>
              </a:xfrm>
              <a:custGeom>
                <a:avLst/>
                <a:gdLst>
                  <a:gd name="T0" fmla="*/ 0 w 58"/>
                  <a:gd name="T1" fmla="*/ 30 h 60"/>
                  <a:gd name="T2" fmla="*/ 0 w 58"/>
                  <a:gd name="T3" fmla="*/ 30 h 60"/>
                  <a:gd name="T4" fmla="*/ 1 w 58"/>
                  <a:gd name="T5" fmla="*/ 24 h 60"/>
                  <a:gd name="T6" fmla="*/ 3 w 58"/>
                  <a:gd name="T7" fmla="*/ 19 h 60"/>
                  <a:gd name="T8" fmla="*/ 5 w 58"/>
                  <a:gd name="T9" fmla="*/ 14 h 60"/>
                  <a:gd name="T10" fmla="*/ 9 w 58"/>
                  <a:gd name="T11" fmla="*/ 10 h 60"/>
                  <a:gd name="T12" fmla="*/ 13 w 58"/>
                  <a:gd name="T13" fmla="*/ 6 h 60"/>
                  <a:gd name="T14" fmla="*/ 18 w 58"/>
                  <a:gd name="T15" fmla="*/ 3 h 60"/>
                  <a:gd name="T16" fmla="*/ 24 w 58"/>
                  <a:gd name="T17" fmla="*/ 1 h 60"/>
                  <a:gd name="T18" fmla="*/ 30 w 58"/>
                  <a:gd name="T19" fmla="*/ 0 h 60"/>
                  <a:gd name="T20" fmla="*/ 30 w 58"/>
                  <a:gd name="T21" fmla="*/ 0 h 60"/>
                  <a:gd name="T22" fmla="*/ 35 w 58"/>
                  <a:gd name="T23" fmla="*/ 1 h 60"/>
                  <a:gd name="T24" fmla="*/ 41 w 58"/>
                  <a:gd name="T25" fmla="*/ 3 h 60"/>
                  <a:gd name="T26" fmla="*/ 46 w 58"/>
                  <a:gd name="T27" fmla="*/ 6 h 60"/>
                  <a:gd name="T28" fmla="*/ 50 w 58"/>
                  <a:gd name="T29" fmla="*/ 10 h 60"/>
                  <a:gd name="T30" fmla="*/ 54 w 58"/>
                  <a:gd name="T31" fmla="*/ 14 h 60"/>
                  <a:gd name="T32" fmla="*/ 57 w 58"/>
                  <a:gd name="T33" fmla="*/ 19 h 60"/>
                  <a:gd name="T34" fmla="*/ 58 w 58"/>
                  <a:gd name="T35" fmla="*/ 24 h 60"/>
                  <a:gd name="T36" fmla="*/ 58 w 58"/>
                  <a:gd name="T37" fmla="*/ 30 h 60"/>
                  <a:gd name="T38" fmla="*/ 58 w 58"/>
                  <a:gd name="T39" fmla="*/ 30 h 60"/>
                  <a:gd name="T40" fmla="*/ 58 w 58"/>
                  <a:gd name="T41" fmla="*/ 35 h 60"/>
                  <a:gd name="T42" fmla="*/ 57 w 58"/>
                  <a:gd name="T43" fmla="*/ 41 h 60"/>
                  <a:gd name="T44" fmla="*/ 54 w 58"/>
                  <a:gd name="T45" fmla="*/ 46 h 60"/>
                  <a:gd name="T46" fmla="*/ 50 w 58"/>
                  <a:gd name="T47" fmla="*/ 50 h 60"/>
                  <a:gd name="T48" fmla="*/ 46 w 58"/>
                  <a:gd name="T49" fmla="*/ 54 h 60"/>
                  <a:gd name="T50" fmla="*/ 41 w 58"/>
                  <a:gd name="T51" fmla="*/ 57 h 60"/>
                  <a:gd name="T52" fmla="*/ 35 w 58"/>
                  <a:gd name="T53" fmla="*/ 58 h 60"/>
                  <a:gd name="T54" fmla="*/ 30 w 58"/>
                  <a:gd name="T55" fmla="*/ 60 h 60"/>
                  <a:gd name="T56" fmla="*/ 30 w 58"/>
                  <a:gd name="T57" fmla="*/ 60 h 60"/>
                  <a:gd name="T58" fmla="*/ 24 w 58"/>
                  <a:gd name="T59" fmla="*/ 58 h 60"/>
                  <a:gd name="T60" fmla="*/ 18 w 58"/>
                  <a:gd name="T61" fmla="*/ 57 h 60"/>
                  <a:gd name="T62" fmla="*/ 13 w 58"/>
                  <a:gd name="T63" fmla="*/ 54 h 60"/>
                  <a:gd name="T64" fmla="*/ 9 w 58"/>
                  <a:gd name="T65" fmla="*/ 50 h 60"/>
                  <a:gd name="T66" fmla="*/ 5 w 58"/>
                  <a:gd name="T67" fmla="*/ 46 h 60"/>
                  <a:gd name="T68" fmla="*/ 3 w 58"/>
                  <a:gd name="T69" fmla="*/ 41 h 60"/>
                  <a:gd name="T70" fmla="*/ 1 w 58"/>
                  <a:gd name="T71" fmla="*/ 35 h 60"/>
                  <a:gd name="T72" fmla="*/ 0 w 58"/>
                  <a:gd name="T73" fmla="*/ 30 h 60"/>
                  <a:gd name="T74" fmla="*/ 0 w 58"/>
                  <a:gd name="T75"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60">
                    <a:moveTo>
                      <a:pt x="0" y="30"/>
                    </a:moveTo>
                    <a:lnTo>
                      <a:pt x="0" y="30"/>
                    </a:lnTo>
                    <a:lnTo>
                      <a:pt x="1" y="24"/>
                    </a:lnTo>
                    <a:lnTo>
                      <a:pt x="3" y="19"/>
                    </a:lnTo>
                    <a:lnTo>
                      <a:pt x="5" y="14"/>
                    </a:lnTo>
                    <a:lnTo>
                      <a:pt x="9" y="10"/>
                    </a:lnTo>
                    <a:lnTo>
                      <a:pt x="13" y="6"/>
                    </a:lnTo>
                    <a:lnTo>
                      <a:pt x="18" y="3"/>
                    </a:lnTo>
                    <a:lnTo>
                      <a:pt x="24" y="1"/>
                    </a:lnTo>
                    <a:lnTo>
                      <a:pt x="30" y="0"/>
                    </a:lnTo>
                    <a:lnTo>
                      <a:pt x="30" y="0"/>
                    </a:lnTo>
                    <a:lnTo>
                      <a:pt x="35" y="1"/>
                    </a:lnTo>
                    <a:lnTo>
                      <a:pt x="41" y="3"/>
                    </a:lnTo>
                    <a:lnTo>
                      <a:pt x="46" y="6"/>
                    </a:lnTo>
                    <a:lnTo>
                      <a:pt x="50" y="10"/>
                    </a:lnTo>
                    <a:lnTo>
                      <a:pt x="54" y="14"/>
                    </a:lnTo>
                    <a:lnTo>
                      <a:pt x="57" y="19"/>
                    </a:lnTo>
                    <a:lnTo>
                      <a:pt x="58" y="24"/>
                    </a:lnTo>
                    <a:lnTo>
                      <a:pt x="58" y="30"/>
                    </a:lnTo>
                    <a:lnTo>
                      <a:pt x="58" y="30"/>
                    </a:lnTo>
                    <a:lnTo>
                      <a:pt x="58" y="35"/>
                    </a:lnTo>
                    <a:lnTo>
                      <a:pt x="57" y="41"/>
                    </a:lnTo>
                    <a:lnTo>
                      <a:pt x="54" y="46"/>
                    </a:lnTo>
                    <a:lnTo>
                      <a:pt x="50" y="50"/>
                    </a:lnTo>
                    <a:lnTo>
                      <a:pt x="46" y="54"/>
                    </a:lnTo>
                    <a:lnTo>
                      <a:pt x="41" y="57"/>
                    </a:lnTo>
                    <a:lnTo>
                      <a:pt x="35" y="58"/>
                    </a:lnTo>
                    <a:lnTo>
                      <a:pt x="30" y="60"/>
                    </a:lnTo>
                    <a:lnTo>
                      <a:pt x="30" y="60"/>
                    </a:lnTo>
                    <a:lnTo>
                      <a:pt x="24" y="58"/>
                    </a:lnTo>
                    <a:lnTo>
                      <a:pt x="18" y="57"/>
                    </a:lnTo>
                    <a:lnTo>
                      <a:pt x="13" y="54"/>
                    </a:lnTo>
                    <a:lnTo>
                      <a:pt x="9" y="50"/>
                    </a:lnTo>
                    <a:lnTo>
                      <a:pt x="5" y="46"/>
                    </a:lnTo>
                    <a:lnTo>
                      <a:pt x="3" y="41"/>
                    </a:lnTo>
                    <a:lnTo>
                      <a:pt x="1" y="35"/>
                    </a:lnTo>
                    <a:lnTo>
                      <a:pt x="0" y="30"/>
                    </a:lnTo>
                    <a:lnTo>
                      <a:pt x="0"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7" name="组合 203">
              <a:extLst>
                <a:ext uri="{FF2B5EF4-FFF2-40B4-BE49-F238E27FC236}">
                  <a16:creationId xmlns="" xmlns:a16="http://schemas.microsoft.com/office/drawing/2014/main" id="{A761B33D-3C88-49CB-B34F-D53CB1CB5C54}"/>
                </a:ext>
              </a:extLst>
            </p:cNvPr>
            <p:cNvGrpSpPr/>
            <p:nvPr/>
          </p:nvGrpSpPr>
          <p:grpSpPr>
            <a:xfrm>
              <a:off x="3576637" y="1377043"/>
              <a:ext cx="285750" cy="363140"/>
              <a:chOff x="1493838" y="1541463"/>
              <a:chExt cx="381000" cy="484187"/>
            </a:xfrm>
            <a:solidFill>
              <a:schemeClr val="accent4"/>
            </a:solidFill>
          </p:grpSpPr>
          <p:sp>
            <p:nvSpPr>
              <p:cNvPr id="158" name="Freeform 126">
                <a:extLst>
                  <a:ext uri="{FF2B5EF4-FFF2-40B4-BE49-F238E27FC236}">
                    <a16:creationId xmlns="" xmlns:a16="http://schemas.microsoft.com/office/drawing/2014/main" id="{BA4D221C-215E-4E08-935C-4C77484B77D0}"/>
                  </a:ext>
                </a:extLst>
              </p:cNvPr>
              <p:cNvSpPr>
                <a:spLocks noEditPoints="1"/>
              </p:cNvSpPr>
              <p:nvPr/>
            </p:nvSpPr>
            <p:spPr bwMode="auto">
              <a:xfrm>
                <a:off x="1493838" y="1546225"/>
                <a:ext cx="254000" cy="479425"/>
              </a:xfrm>
              <a:custGeom>
                <a:avLst/>
                <a:gdLst>
                  <a:gd name="T0" fmla="*/ 160 w 160"/>
                  <a:gd name="T1" fmla="*/ 0 h 302"/>
                  <a:gd name="T2" fmla="*/ 160 w 160"/>
                  <a:gd name="T3" fmla="*/ 302 h 302"/>
                  <a:gd name="T4" fmla="*/ 94 w 160"/>
                  <a:gd name="T5" fmla="*/ 302 h 302"/>
                  <a:gd name="T6" fmla="*/ 94 w 160"/>
                  <a:gd name="T7" fmla="*/ 261 h 302"/>
                  <a:gd name="T8" fmla="*/ 136 w 160"/>
                  <a:gd name="T9" fmla="*/ 261 h 302"/>
                  <a:gd name="T10" fmla="*/ 136 w 160"/>
                  <a:gd name="T11" fmla="*/ 116 h 302"/>
                  <a:gd name="T12" fmla="*/ 136 w 160"/>
                  <a:gd name="T13" fmla="*/ 116 h 302"/>
                  <a:gd name="T14" fmla="*/ 94 w 160"/>
                  <a:gd name="T15" fmla="*/ 189 h 302"/>
                  <a:gd name="T16" fmla="*/ 94 w 160"/>
                  <a:gd name="T17" fmla="*/ 124 h 302"/>
                  <a:gd name="T18" fmla="*/ 160 w 160"/>
                  <a:gd name="T19" fmla="*/ 0 h 302"/>
                  <a:gd name="T20" fmla="*/ 94 w 160"/>
                  <a:gd name="T21" fmla="*/ 302 h 302"/>
                  <a:gd name="T22" fmla="*/ 0 w 160"/>
                  <a:gd name="T23" fmla="*/ 302 h 302"/>
                  <a:gd name="T24" fmla="*/ 94 w 160"/>
                  <a:gd name="T25" fmla="*/ 124 h 302"/>
                  <a:gd name="T26" fmla="*/ 94 w 160"/>
                  <a:gd name="T27" fmla="*/ 189 h 302"/>
                  <a:gd name="T28" fmla="*/ 53 w 160"/>
                  <a:gd name="T29" fmla="*/ 261 h 302"/>
                  <a:gd name="T30" fmla="*/ 94 w 160"/>
                  <a:gd name="T31" fmla="*/ 261 h 302"/>
                  <a:gd name="T32" fmla="*/ 94 w 160"/>
                  <a:gd name="T33"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 h="302">
                    <a:moveTo>
                      <a:pt x="160" y="0"/>
                    </a:moveTo>
                    <a:lnTo>
                      <a:pt x="160" y="302"/>
                    </a:lnTo>
                    <a:lnTo>
                      <a:pt x="94" y="302"/>
                    </a:lnTo>
                    <a:lnTo>
                      <a:pt x="94" y="261"/>
                    </a:lnTo>
                    <a:lnTo>
                      <a:pt x="136" y="261"/>
                    </a:lnTo>
                    <a:lnTo>
                      <a:pt x="136" y="116"/>
                    </a:lnTo>
                    <a:lnTo>
                      <a:pt x="136" y="116"/>
                    </a:lnTo>
                    <a:lnTo>
                      <a:pt x="94" y="189"/>
                    </a:lnTo>
                    <a:lnTo>
                      <a:pt x="94" y="124"/>
                    </a:lnTo>
                    <a:lnTo>
                      <a:pt x="160" y="0"/>
                    </a:lnTo>
                    <a:close/>
                    <a:moveTo>
                      <a:pt x="94" y="302"/>
                    </a:moveTo>
                    <a:lnTo>
                      <a:pt x="0" y="302"/>
                    </a:lnTo>
                    <a:lnTo>
                      <a:pt x="94" y="124"/>
                    </a:lnTo>
                    <a:lnTo>
                      <a:pt x="94" y="189"/>
                    </a:lnTo>
                    <a:lnTo>
                      <a:pt x="53" y="261"/>
                    </a:lnTo>
                    <a:lnTo>
                      <a:pt x="94" y="261"/>
                    </a:lnTo>
                    <a:lnTo>
                      <a:pt x="94" y="3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Rectangle 127">
                <a:extLst>
                  <a:ext uri="{FF2B5EF4-FFF2-40B4-BE49-F238E27FC236}">
                    <a16:creationId xmlns="" xmlns:a16="http://schemas.microsoft.com/office/drawing/2014/main" id="{4C7C73AD-D44E-4D77-9A91-E9300F8A5FA4}"/>
                  </a:ext>
                </a:extLst>
              </p:cNvPr>
              <p:cNvSpPr>
                <a:spLocks noChangeArrowheads="1"/>
              </p:cNvSpPr>
              <p:nvPr/>
            </p:nvSpPr>
            <p:spPr bwMode="auto">
              <a:xfrm>
                <a:off x="1811338" y="1541463"/>
                <a:ext cx="63500" cy="471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sp>
          <p:nvSpPr>
            <p:cNvPr id="160" name="Freeform 128">
              <a:extLst>
                <a:ext uri="{FF2B5EF4-FFF2-40B4-BE49-F238E27FC236}">
                  <a16:creationId xmlns="" xmlns:a16="http://schemas.microsoft.com/office/drawing/2014/main" id="{C3B81AE0-070A-42E1-B596-7459DBDE4ACD}"/>
                </a:ext>
              </a:extLst>
            </p:cNvPr>
            <p:cNvSpPr>
              <a:spLocks noEditPoints="1"/>
            </p:cNvSpPr>
            <p:nvPr/>
          </p:nvSpPr>
          <p:spPr bwMode="auto">
            <a:xfrm>
              <a:off x="5013722" y="3152264"/>
              <a:ext cx="381000" cy="297656"/>
            </a:xfrm>
            <a:custGeom>
              <a:avLst/>
              <a:gdLst>
                <a:gd name="T0" fmla="*/ 298 w 320"/>
                <a:gd name="T1" fmla="*/ 57 h 250"/>
                <a:gd name="T2" fmla="*/ 320 w 320"/>
                <a:gd name="T3" fmla="*/ 138 h 250"/>
                <a:gd name="T4" fmla="*/ 303 w 320"/>
                <a:gd name="T5" fmla="*/ 212 h 250"/>
                <a:gd name="T6" fmla="*/ 271 w 320"/>
                <a:gd name="T7" fmla="*/ 245 h 250"/>
                <a:gd name="T8" fmla="*/ 263 w 320"/>
                <a:gd name="T9" fmla="*/ 233 h 250"/>
                <a:gd name="T10" fmla="*/ 279 w 320"/>
                <a:gd name="T11" fmla="*/ 214 h 250"/>
                <a:gd name="T12" fmla="*/ 276 w 320"/>
                <a:gd name="T13" fmla="*/ 191 h 250"/>
                <a:gd name="T14" fmla="*/ 261 w 320"/>
                <a:gd name="T15" fmla="*/ 165 h 250"/>
                <a:gd name="T16" fmla="*/ 287 w 320"/>
                <a:gd name="T17" fmla="*/ 165 h 250"/>
                <a:gd name="T18" fmla="*/ 299 w 320"/>
                <a:gd name="T19" fmla="*/ 153 h 250"/>
                <a:gd name="T20" fmla="*/ 299 w 320"/>
                <a:gd name="T21" fmla="*/ 126 h 250"/>
                <a:gd name="T22" fmla="*/ 283 w 320"/>
                <a:gd name="T23" fmla="*/ 112 h 250"/>
                <a:gd name="T24" fmla="*/ 261 w 320"/>
                <a:gd name="T25" fmla="*/ 100 h 250"/>
                <a:gd name="T26" fmla="*/ 278 w 320"/>
                <a:gd name="T27" fmla="*/ 96 h 250"/>
                <a:gd name="T28" fmla="*/ 287 w 320"/>
                <a:gd name="T29" fmla="*/ 74 h 250"/>
                <a:gd name="T30" fmla="*/ 280 w 320"/>
                <a:gd name="T31" fmla="*/ 58 h 250"/>
                <a:gd name="T32" fmla="*/ 238 w 320"/>
                <a:gd name="T33" fmla="*/ 8 h 250"/>
                <a:gd name="T34" fmla="*/ 261 w 320"/>
                <a:gd name="T35" fmla="*/ 50 h 250"/>
                <a:gd name="T36" fmla="*/ 242 w 320"/>
                <a:gd name="T37" fmla="*/ 59 h 250"/>
                <a:gd name="T38" fmla="*/ 238 w 320"/>
                <a:gd name="T39" fmla="*/ 34 h 250"/>
                <a:gd name="T40" fmla="*/ 261 w 320"/>
                <a:gd name="T41" fmla="*/ 247 h 250"/>
                <a:gd name="T42" fmla="*/ 244 w 320"/>
                <a:gd name="T43" fmla="*/ 235 h 250"/>
                <a:gd name="T44" fmla="*/ 261 w 320"/>
                <a:gd name="T45" fmla="*/ 247 h 250"/>
                <a:gd name="T46" fmla="*/ 261 w 320"/>
                <a:gd name="T47" fmla="*/ 113 h 250"/>
                <a:gd name="T48" fmla="*/ 245 w 320"/>
                <a:gd name="T49" fmla="*/ 135 h 250"/>
                <a:gd name="T50" fmla="*/ 252 w 320"/>
                <a:gd name="T51" fmla="*/ 155 h 250"/>
                <a:gd name="T52" fmla="*/ 256 w 320"/>
                <a:gd name="T53" fmla="*/ 174 h 250"/>
                <a:gd name="T54" fmla="*/ 238 w 320"/>
                <a:gd name="T55" fmla="*/ 82 h 250"/>
                <a:gd name="T56" fmla="*/ 255 w 320"/>
                <a:gd name="T57" fmla="*/ 100 h 250"/>
                <a:gd name="T58" fmla="*/ 238 w 320"/>
                <a:gd name="T59" fmla="*/ 8 h 250"/>
                <a:gd name="T60" fmla="*/ 234 w 320"/>
                <a:gd name="T61" fmla="*/ 20 h 250"/>
                <a:gd name="T62" fmla="*/ 219 w 320"/>
                <a:gd name="T63" fmla="*/ 2 h 250"/>
                <a:gd name="T64" fmla="*/ 219 w 320"/>
                <a:gd name="T65" fmla="*/ 215 h 250"/>
                <a:gd name="T66" fmla="*/ 229 w 320"/>
                <a:gd name="T67" fmla="*/ 227 h 250"/>
                <a:gd name="T68" fmla="*/ 238 w 320"/>
                <a:gd name="T69" fmla="*/ 39 h 250"/>
                <a:gd name="T70" fmla="*/ 238 w 320"/>
                <a:gd name="T71" fmla="*/ 174 h 250"/>
                <a:gd name="T72" fmla="*/ 226 w 320"/>
                <a:gd name="T73" fmla="*/ 184 h 250"/>
                <a:gd name="T74" fmla="*/ 225 w 320"/>
                <a:gd name="T75" fmla="*/ 51 h 250"/>
                <a:gd name="T76" fmla="*/ 238 w 320"/>
                <a:gd name="T77" fmla="*/ 39 h 250"/>
                <a:gd name="T78" fmla="*/ 134 w 320"/>
                <a:gd name="T79" fmla="*/ 8 h 250"/>
                <a:gd name="T80" fmla="*/ 219 w 320"/>
                <a:gd name="T81" fmla="*/ 2 h 250"/>
                <a:gd name="T82" fmla="*/ 211 w 320"/>
                <a:gd name="T83" fmla="*/ 16 h 250"/>
                <a:gd name="T84" fmla="*/ 203 w 320"/>
                <a:gd name="T85" fmla="*/ 42 h 250"/>
                <a:gd name="T86" fmla="*/ 219 w 320"/>
                <a:gd name="T87" fmla="*/ 53 h 250"/>
                <a:gd name="T88" fmla="*/ 218 w 320"/>
                <a:gd name="T89" fmla="*/ 210 h 250"/>
                <a:gd name="T90" fmla="*/ 194 w 320"/>
                <a:gd name="T91" fmla="*/ 230 h 250"/>
                <a:gd name="T92" fmla="*/ 125 w 320"/>
                <a:gd name="T93" fmla="*/ 192 h 250"/>
                <a:gd name="T94" fmla="*/ 68 w 320"/>
                <a:gd name="T95" fmla="*/ 164 h 250"/>
                <a:gd name="T96" fmla="*/ 84 w 320"/>
                <a:gd name="T97" fmla="*/ 159 h 250"/>
                <a:gd name="T98" fmla="*/ 104 w 320"/>
                <a:gd name="T99" fmla="*/ 131 h 250"/>
                <a:gd name="T100" fmla="*/ 95 w 320"/>
                <a:gd name="T101" fmla="*/ 100 h 250"/>
                <a:gd name="T102" fmla="*/ 0 w 320"/>
                <a:gd name="T103" fmla="*/ 136 h 250"/>
                <a:gd name="T104" fmla="*/ 5 w 320"/>
                <a:gd name="T105" fmla="*/ 96 h 250"/>
                <a:gd name="T106" fmla="*/ 45 w 320"/>
                <a:gd name="T107" fmla="*/ 44 h 250"/>
                <a:gd name="T108" fmla="*/ 68 w 320"/>
                <a:gd name="T109" fmla="*/ 88 h 250"/>
                <a:gd name="T110" fmla="*/ 38 w 320"/>
                <a:gd name="T111" fmla="*/ 101 h 250"/>
                <a:gd name="T112" fmla="*/ 31 w 320"/>
                <a:gd name="T113" fmla="*/ 135 h 250"/>
                <a:gd name="T114" fmla="*/ 57 w 320"/>
                <a:gd name="T115" fmla="*/ 162 h 250"/>
                <a:gd name="T116" fmla="*/ 42 w 320"/>
                <a:gd name="T117" fmla="*/ 189 h 250"/>
                <a:gd name="T118" fmla="*/ 3 w 320"/>
                <a:gd name="T119" fmla="*/ 1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250">
                  <a:moveTo>
                    <a:pt x="261" y="19"/>
                  </a:moveTo>
                  <a:lnTo>
                    <a:pt x="261" y="19"/>
                  </a:lnTo>
                  <a:lnTo>
                    <a:pt x="276" y="30"/>
                  </a:lnTo>
                  <a:lnTo>
                    <a:pt x="288" y="42"/>
                  </a:lnTo>
                  <a:lnTo>
                    <a:pt x="298" y="57"/>
                  </a:lnTo>
                  <a:lnTo>
                    <a:pt x="306" y="71"/>
                  </a:lnTo>
                  <a:lnTo>
                    <a:pt x="312" y="88"/>
                  </a:lnTo>
                  <a:lnTo>
                    <a:pt x="316" y="104"/>
                  </a:lnTo>
                  <a:lnTo>
                    <a:pt x="318" y="120"/>
                  </a:lnTo>
                  <a:lnTo>
                    <a:pt x="320" y="138"/>
                  </a:lnTo>
                  <a:lnTo>
                    <a:pt x="320" y="154"/>
                  </a:lnTo>
                  <a:lnTo>
                    <a:pt x="317" y="170"/>
                  </a:lnTo>
                  <a:lnTo>
                    <a:pt x="314" y="185"/>
                  </a:lnTo>
                  <a:lnTo>
                    <a:pt x="310" y="200"/>
                  </a:lnTo>
                  <a:lnTo>
                    <a:pt x="303" y="212"/>
                  </a:lnTo>
                  <a:lnTo>
                    <a:pt x="297" y="223"/>
                  </a:lnTo>
                  <a:lnTo>
                    <a:pt x="290" y="233"/>
                  </a:lnTo>
                  <a:lnTo>
                    <a:pt x="282" y="239"/>
                  </a:lnTo>
                  <a:lnTo>
                    <a:pt x="282" y="239"/>
                  </a:lnTo>
                  <a:lnTo>
                    <a:pt x="271" y="245"/>
                  </a:lnTo>
                  <a:lnTo>
                    <a:pt x="261" y="247"/>
                  </a:lnTo>
                  <a:lnTo>
                    <a:pt x="261" y="233"/>
                  </a:lnTo>
                  <a:lnTo>
                    <a:pt x="261" y="233"/>
                  </a:lnTo>
                  <a:lnTo>
                    <a:pt x="263" y="233"/>
                  </a:lnTo>
                  <a:lnTo>
                    <a:pt x="263" y="233"/>
                  </a:lnTo>
                  <a:lnTo>
                    <a:pt x="263" y="233"/>
                  </a:lnTo>
                  <a:lnTo>
                    <a:pt x="268" y="229"/>
                  </a:lnTo>
                  <a:lnTo>
                    <a:pt x="272" y="224"/>
                  </a:lnTo>
                  <a:lnTo>
                    <a:pt x="276" y="219"/>
                  </a:lnTo>
                  <a:lnTo>
                    <a:pt x="279" y="214"/>
                  </a:lnTo>
                  <a:lnTo>
                    <a:pt x="280" y="208"/>
                  </a:lnTo>
                  <a:lnTo>
                    <a:pt x="280" y="203"/>
                  </a:lnTo>
                  <a:lnTo>
                    <a:pt x="279" y="196"/>
                  </a:lnTo>
                  <a:lnTo>
                    <a:pt x="276" y="191"/>
                  </a:lnTo>
                  <a:lnTo>
                    <a:pt x="276" y="191"/>
                  </a:lnTo>
                  <a:lnTo>
                    <a:pt x="274" y="185"/>
                  </a:lnTo>
                  <a:lnTo>
                    <a:pt x="271" y="181"/>
                  </a:lnTo>
                  <a:lnTo>
                    <a:pt x="267" y="178"/>
                  </a:lnTo>
                  <a:lnTo>
                    <a:pt x="261" y="176"/>
                  </a:lnTo>
                  <a:lnTo>
                    <a:pt x="261" y="165"/>
                  </a:lnTo>
                  <a:lnTo>
                    <a:pt x="261" y="165"/>
                  </a:lnTo>
                  <a:lnTo>
                    <a:pt x="268" y="168"/>
                  </a:lnTo>
                  <a:lnTo>
                    <a:pt x="275" y="168"/>
                  </a:lnTo>
                  <a:lnTo>
                    <a:pt x="280" y="168"/>
                  </a:lnTo>
                  <a:lnTo>
                    <a:pt x="287" y="165"/>
                  </a:lnTo>
                  <a:lnTo>
                    <a:pt x="287" y="165"/>
                  </a:lnTo>
                  <a:lnTo>
                    <a:pt x="287" y="165"/>
                  </a:lnTo>
                  <a:lnTo>
                    <a:pt x="293" y="162"/>
                  </a:lnTo>
                  <a:lnTo>
                    <a:pt x="297" y="158"/>
                  </a:lnTo>
                  <a:lnTo>
                    <a:pt x="299" y="153"/>
                  </a:lnTo>
                  <a:lnTo>
                    <a:pt x="302" y="149"/>
                  </a:lnTo>
                  <a:lnTo>
                    <a:pt x="303" y="143"/>
                  </a:lnTo>
                  <a:lnTo>
                    <a:pt x="303" y="136"/>
                  </a:lnTo>
                  <a:lnTo>
                    <a:pt x="302" y="131"/>
                  </a:lnTo>
                  <a:lnTo>
                    <a:pt x="299" y="126"/>
                  </a:lnTo>
                  <a:lnTo>
                    <a:pt x="299" y="126"/>
                  </a:lnTo>
                  <a:lnTo>
                    <a:pt x="297" y="122"/>
                  </a:lnTo>
                  <a:lnTo>
                    <a:pt x="293" y="118"/>
                  </a:lnTo>
                  <a:lnTo>
                    <a:pt x="288" y="113"/>
                  </a:lnTo>
                  <a:lnTo>
                    <a:pt x="283" y="112"/>
                  </a:lnTo>
                  <a:lnTo>
                    <a:pt x="279" y="111"/>
                  </a:lnTo>
                  <a:lnTo>
                    <a:pt x="272" y="109"/>
                  </a:lnTo>
                  <a:lnTo>
                    <a:pt x="267" y="111"/>
                  </a:lnTo>
                  <a:lnTo>
                    <a:pt x="261" y="112"/>
                  </a:lnTo>
                  <a:lnTo>
                    <a:pt x="261" y="100"/>
                  </a:lnTo>
                  <a:lnTo>
                    <a:pt x="261" y="100"/>
                  </a:lnTo>
                  <a:lnTo>
                    <a:pt x="268" y="100"/>
                  </a:lnTo>
                  <a:lnTo>
                    <a:pt x="274" y="99"/>
                  </a:lnTo>
                  <a:lnTo>
                    <a:pt x="274" y="99"/>
                  </a:lnTo>
                  <a:lnTo>
                    <a:pt x="278" y="96"/>
                  </a:lnTo>
                  <a:lnTo>
                    <a:pt x="282" y="92"/>
                  </a:lnTo>
                  <a:lnTo>
                    <a:pt x="284" y="88"/>
                  </a:lnTo>
                  <a:lnTo>
                    <a:pt x="286" y="84"/>
                  </a:lnTo>
                  <a:lnTo>
                    <a:pt x="287" y="78"/>
                  </a:lnTo>
                  <a:lnTo>
                    <a:pt x="287" y="74"/>
                  </a:lnTo>
                  <a:lnTo>
                    <a:pt x="286" y="69"/>
                  </a:lnTo>
                  <a:lnTo>
                    <a:pt x="284" y="63"/>
                  </a:lnTo>
                  <a:lnTo>
                    <a:pt x="284" y="63"/>
                  </a:lnTo>
                  <a:lnTo>
                    <a:pt x="284" y="63"/>
                  </a:lnTo>
                  <a:lnTo>
                    <a:pt x="280" y="58"/>
                  </a:lnTo>
                  <a:lnTo>
                    <a:pt x="275" y="54"/>
                  </a:lnTo>
                  <a:lnTo>
                    <a:pt x="270" y="51"/>
                  </a:lnTo>
                  <a:lnTo>
                    <a:pt x="261" y="50"/>
                  </a:lnTo>
                  <a:lnTo>
                    <a:pt x="261" y="19"/>
                  </a:lnTo>
                  <a:close/>
                  <a:moveTo>
                    <a:pt x="238" y="8"/>
                  </a:moveTo>
                  <a:lnTo>
                    <a:pt x="238" y="8"/>
                  </a:lnTo>
                  <a:lnTo>
                    <a:pt x="251" y="12"/>
                  </a:lnTo>
                  <a:lnTo>
                    <a:pt x="261" y="19"/>
                  </a:lnTo>
                  <a:lnTo>
                    <a:pt x="261" y="50"/>
                  </a:lnTo>
                  <a:lnTo>
                    <a:pt x="261" y="50"/>
                  </a:lnTo>
                  <a:lnTo>
                    <a:pt x="256" y="50"/>
                  </a:lnTo>
                  <a:lnTo>
                    <a:pt x="251" y="53"/>
                  </a:lnTo>
                  <a:lnTo>
                    <a:pt x="251" y="53"/>
                  </a:lnTo>
                  <a:lnTo>
                    <a:pt x="247" y="55"/>
                  </a:lnTo>
                  <a:lnTo>
                    <a:pt x="242" y="59"/>
                  </a:lnTo>
                  <a:lnTo>
                    <a:pt x="240" y="63"/>
                  </a:lnTo>
                  <a:lnTo>
                    <a:pt x="238" y="67"/>
                  </a:lnTo>
                  <a:lnTo>
                    <a:pt x="238" y="39"/>
                  </a:lnTo>
                  <a:lnTo>
                    <a:pt x="238" y="39"/>
                  </a:lnTo>
                  <a:lnTo>
                    <a:pt x="238" y="34"/>
                  </a:lnTo>
                  <a:lnTo>
                    <a:pt x="238" y="27"/>
                  </a:lnTo>
                  <a:lnTo>
                    <a:pt x="238" y="8"/>
                  </a:lnTo>
                  <a:lnTo>
                    <a:pt x="238" y="8"/>
                  </a:lnTo>
                  <a:close/>
                  <a:moveTo>
                    <a:pt x="261" y="247"/>
                  </a:moveTo>
                  <a:lnTo>
                    <a:pt x="261" y="247"/>
                  </a:lnTo>
                  <a:lnTo>
                    <a:pt x="249" y="250"/>
                  </a:lnTo>
                  <a:lnTo>
                    <a:pt x="238" y="250"/>
                  </a:lnTo>
                  <a:lnTo>
                    <a:pt x="238" y="233"/>
                  </a:lnTo>
                  <a:lnTo>
                    <a:pt x="238" y="233"/>
                  </a:lnTo>
                  <a:lnTo>
                    <a:pt x="244" y="235"/>
                  </a:lnTo>
                  <a:lnTo>
                    <a:pt x="249" y="235"/>
                  </a:lnTo>
                  <a:lnTo>
                    <a:pt x="256" y="235"/>
                  </a:lnTo>
                  <a:lnTo>
                    <a:pt x="261" y="233"/>
                  </a:lnTo>
                  <a:lnTo>
                    <a:pt x="261" y="247"/>
                  </a:lnTo>
                  <a:lnTo>
                    <a:pt x="261" y="247"/>
                  </a:lnTo>
                  <a:close/>
                  <a:moveTo>
                    <a:pt x="261" y="100"/>
                  </a:moveTo>
                  <a:lnTo>
                    <a:pt x="261" y="112"/>
                  </a:lnTo>
                  <a:lnTo>
                    <a:pt x="261" y="112"/>
                  </a:lnTo>
                  <a:lnTo>
                    <a:pt x="261" y="113"/>
                  </a:lnTo>
                  <a:lnTo>
                    <a:pt x="261" y="113"/>
                  </a:lnTo>
                  <a:lnTo>
                    <a:pt x="256" y="116"/>
                  </a:lnTo>
                  <a:lnTo>
                    <a:pt x="252" y="120"/>
                  </a:lnTo>
                  <a:lnTo>
                    <a:pt x="249" y="124"/>
                  </a:lnTo>
                  <a:lnTo>
                    <a:pt x="247" y="130"/>
                  </a:lnTo>
                  <a:lnTo>
                    <a:pt x="245" y="135"/>
                  </a:lnTo>
                  <a:lnTo>
                    <a:pt x="245" y="141"/>
                  </a:lnTo>
                  <a:lnTo>
                    <a:pt x="247" y="146"/>
                  </a:lnTo>
                  <a:lnTo>
                    <a:pt x="249" y="151"/>
                  </a:lnTo>
                  <a:lnTo>
                    <a:pt x="249" y="151"/>
                  </a:lnTo>
                  <a:lnTo>
                    <a:pt x="252" y="155"/>
                  </a:lnTo>
                  <a:lnTo>
                    <a:pt x="255" y="159"/>
                  </a:lnTo>
                  <a:lnTo>
                    <a:pt x="261" y="165"/>
                  </a:lnTo>
                  <a:lnTo>
                    <a:pt x="261" y="176"/>
                  </a:lnTo>
                  <a:lnTo>
                    <a:pt x="261" y="176"/>
                  </a:lnTo>
                  <a:lnTo>
                    <a:pt x="256" y="174"/>
                  </a:lnTo>
                  <a:lnTo>
                    <a:pt x="251" y="173"/>
                  </a:lnTo>
                  <a:lnTo>
                    <a:pt x="244" y="173"/>
                  </a:lnTo>
                  <a:lnTo>
                    <a:pt x="238" y="174"/>
                  </a:lnTo>
                  <a:lnTo>
                    <a:pt x="238" y="82"/>
                  </a:lnTo>
                  <a:lnTo>
                    <a:pt x="238" y="82"/>
                  </a:lnTo>
                  <a:lnTo>
                    <a:pt x="240" y="86"/>
                  </a:lnTo>
                  <a:lnTo>
                    <a:pt x="240" y="86"/>
                  </a:lnTo>
                  <a:lnTo>
                    <a:pt x="244" y="92"/>
                  </a:lnTo>
                  <a:lnTo>
                    <a:pt x="249" y="97"/>
                  </a:lnTo>
                  <a:lnTo>
                    <a:pt x="255" y="100"/>
                  </a:lnTo>
                  <a:lnTo>
                    <a:pt x="261" y="100"/>
                  </a:lnTo>
                  <a:lnTo>
                    <a:pt x="261" y="100"/>
                  </a:lnTo>
                  <a:close/>
                  <a:moveTo>
                    <a:pt x="219" y="2"/>
                  </a:moveTo>
                  <a:lnTo>
                    <a:pt x="219" y="2"/>
                  </a:lnTo>
                  <a:lnTo>
                    <a:pt x="238" y="8"/>
                  </a:lnTo>
                  <a:lnTo>
                    <a:pt x="238" y="27"/>
                  </a:lnTo>
                  <a:lnTo>
                    <a:pt x="238" y="27"/>
                  </a:lnTo>
                  <a:lnTo>
                    <a:pt x="237" y="24"/>
                  </a:lnTo>
                  <a:lnTo>
                    <a:pt x="237" y="24"/>
                  </a:lnTo>
                  <a:lnTo>
                    <a:pt x="234" y="20"/>
                  </a:lnTo>
                  <a:lnTo>
                    <a:pt x="230" y="17"/>
                  </a:lnTo>
                  <a:lnTo>
                    <a:pt x="225" y="15"/>
                  </a:lnTo>
                  <a:lnTo>
                    <a:pt x="219" y="15"/>
                  </a:lnTo>
                  <a:lnTo>
                    <a:pt x="219" y="2"/>
                  </a:lnTo>
                  <a:lnTo>
                    <a:pt x="219" y="2"/>
                  </a:lnTo>
                  <a:close/>
                  <a:moveTo>
                    <a:pt x="238" y="250"/>
                  </a:moveTo>
                  <a:lnTo>
                    <a:pt x="238" y="250"/>
                  </a:lnTo>
                  <a:lnTo>
                    <a:pt x="229" y="247"/>
                  </a:lnTo>
                  <a:lnTo>
                    <a:pt x="219" y="245"/>
                  </a:lnTo>
                  <a:lnTo>
                    <a:pt x="219" y="215"/>
                  </a:lnTo>
                  <a:lnTo>
                    <a:pt x="219" y="215"/>
                  </a:lnTo>
                  <a:lnTo>
                    <a:pt x="221" y="218"/>
                  </a:lnTo>
                  <a:lnTo>
                    <a:pt x="221" y="218"/>
                  </a:lnTo>
                  <a:lnTo>
                    <a:pt x="225" y="223"/>
                  </a:lnTo>
                  <a:lnTo>
                    <a:pt x="229" y="227"/>
                  </a:lnTo>
                  <a:lnTo>
                    <a:pt x="233" y="231"/>
                  </a:lnTo>
                  <a:lnTo>
                    <a:pt x="238" y="233"/>
                  </a:lnTo>
                  <a:lnTo>
                    <a:pt x="238" y="250"/>
                  </a:lnTo>
                  <a:lnTo>
                    <a:pt x="238" y="250"/>
                  </a:lnTo>
                  <a:close/>
                  <a:moveTo>
                    <a:pt x="238" y="39"/>
                  </a:moveTo>
                  <a:lnTo>
                    <a:pt x="238" y="67"/>
                  </a:lnTo>
                  <a:lnTo>
                    <a:pt x="238" y="67"/>
                  </a:lnTo>
                  <a:lnTo>
                    <a:pt x="237" y="74"/>
                  </a:lnTo>
                  <a:lnTo>
                    <a:pt x="238" y="82"/>
                  </a:lnTo>
                  <a:lnTo>
                    <a:pt x="238" y="174"/>
                  </a:lnTo>
                  <a:lnTo>
                    <a:pt x="238" y="174"/>
                  </a:lnTo>
                  <a:lnTo>
                    <a:pt x="236" y="176"/>
                  </a:lnTo>
                  <a:lnTo>
                    <a:pt x="236" y="176"/>
                  </a:lnTo>
                  <a:lnTo>
                    <a:pt x="230" y="180"/>
                  </a:lnTo>
                  <a:lnTo>
                    <a:pt x="226" y="184"/>
                  </a:lnTo>
                  <a:lnTo>
                    <a:pt x="222" y="188"/>
                  </a:lnTo>
                  <a:lnTo>
                    <a:pt x="219" y="193"/>
                  </a:lnTo>
                  <a:lnTo>
                    <a:pt x="219" y="53"/>
                  </a:lnTo>
                  <a:lnTo>
                    <a:pt x="219" y="53"/>
                  </a:lnTo>
                  <a:lnTo>
                    <a:pt x="225" y="51"/>
                  </a:lnTo>
                  <a:lnTo>
                    <a:pt x="229" y="50"/>
                  </a:lnTo>
                  <a:lnTo>
                    <a:pt x="229" y="50"/>
                  </a:lnTo>
                  <a:lnTo>
                    <a:pt x="234" y="46"/>
                  </a:lnTo>
                  <a:lnTo>
                    <a:pt x="238" y="39"/>
                  </a:lnTo>
                  <a:lnTo>
                    <a:pt x="238" y="39"/>
                  </a:lnTo>
                  <a:close/>
                  <a:moveTo>
                    <a:pt x="68" y="31"/>
                  </a:moveTo>
                  <a:lnTo>
                    <a:pt x="68" y="31"/>
                  </a:lnTo>
                  <a:lnTo>
                    <a:pt x="91" y="21"/>
                  </a:lnTo>
                  <a:lnTo>
                    <a:pt x="112" y="13"/>
                  </a:lnTo>
                  <a:lnTo>
                    <a:pt x="134" y="8"/>
                  </a:lnTo>
                  <a:lnTo>
                    <a:pt x="153" y="4"/>
                  </a:lnTo>
                  <a:lnTo>
                    <a:pt x="172" y="1"/>
                  </a:lnTo>
                  <a:lnTo>
                    <a:pt x="190" y="0"/>
                  </a:lnTo>
                  <a:lnTo>
                    <a:pt x="205" y="1"/>
                  </a:lnTo>
                  <a:lnTo>
                    <a:pt x="219" y="2"/>
                  </a:lnTo>
                  <a:lnTo>
                    <a:pt x="219" y="15"/>
                  </a:lnTo>
                  <a:lnTo>
                    <a:pt x="219" y="15"/>
                  </a:lnTo>
                  <a:lnTo>
                    <a:pt x="215" y="15"/>
                  </a:lnTo>
                  <a:lnTo>
                    <a:pt x="211" y="16"/>
                  </a:lnTo>
                  <a:lnTo>
                    <a:pt x="211" y="16"/>
                  </a:lnTo>
                  <a:lnTo>
                    <a:pt x="211" y="16"/>
                  </a:lnTo>
                  <a:lnTo>
                    <a:pt x="206" y="20"/>
                  </a:lnTo>
                  <a:lnTo>
                    <a:pt x="202" y="27"/>
                  </a:lnTo>
                  <a:lnTo>
                    <a:pt x="200" y="34"/>
                  </a:lnTo>
                  <a:lnTo>
                    <a:pt x="203" y="42"/>
                  </a:lnTo>
                  <a:lnTo>
                    <a:pt x="203" y="42"/>
                  </a:lnTo>
                  <a:lnTo>
                    <a:pt x="206" y="46"/>
                  </a:lnTo>
                  <a:lnTo>
                    <a:pt x="210" y="50"/>
                  </a:lnTo>
                  <a:lnTo>
                    <a:pt x="215" y="51"/>
                  </a:lnTo>
                  <a:lnTo>
                    <a:pt x="219" y="53"/>
                  </a:lnTo>
                  <a:lnTo>
                    <a:pt x="219" y="193"/>
                  </a:lnTo>
                  <a:lnTo>
                    <a:pt x="219" y="193"/>
                  </a:lnTo>
                  <a:lnTo>
                    <a:pt x="218" y="199"/>
                  </a:lnTo>
                  <a:lnTo>
                    <a:pt x="218" y="204"/>
                  </a:lnTo>
                  <a:lnTo>
                    <a:pt x="218" y="210"/>
                  </a:lnTo>
                  <a:lnTo>
                    <a:pt x="219" y="215"/>
                  </a:lnTo>
                  <a:lnTo>
                    <a:pt x="219" y="245"/>
                  </a:lnTo>
                  <a:lnTo>
                    <a:pt x="219" y="245"/>
                  </a:lnTo>
                  <a:lnTo>
                    <a:pt x="207" y="238"/>
                  </a:lnTo>
                  <a:lnTo>
                    <a:pt x="194" y="230"/>
                  </a:lnTo>
                  <a:lnTo>
                    <a:pt x="169" y="212"/>
                  </a:lnTo>
                  <a:lnTo>
                    <a:pt x="157" y="203"/>
                  </a:lnTo>
                  <a:lnTo>
                    <a:pt x="145" y="196"/>
                  </a:lnTo>
                  <a:lnTo>
                    <a:pt x="131" y="192"/>
                  </a:lnTo>
                  <a:lnTo>
                    <a:pt x="125" y="192"/>
                  </a:lnTo>
                  <a:lnTo>
                    <a:pt x="118" y="192"/>
                  </a:lnTo>
                  <a:lnTo>
                    <a:pt x="118" y="192"/>
                  </a:lnTo>
                  <a:lnTo>
                    <a:pt x="92" y="193"/>
                  </a:lnTo>
                  <a:lnTo>
                    <a:pt x="68" y="193"/>
                  </a:lnTo>
                  <a:lnTo>
                    <a:pt x="68" y="164"/>
                  </a:lnTo>
                  <a:lnTo>
                    <a:pt x="68" y="164"/>
                  </a:lnTo>
                  <a:lnTo>
                    <a:pt x="76" y="162"/>
                  </a:lnTo>
                  <a:lnTo>
                    <a:pt x="84" y="159"/>
                  </a:lnTo>
                  <a:lnTo>
                    <a:pt x="84" y="159"/>
                  </a:lnTo>
                  <a:lnTo>
                    <a:pt x="84" y="159"/>
                  </a:lnTo>
                  <a:lnTo>
                    <a:pt x="91" y="155"/>
                  </a:lnTo>
                  <a:lnTo>
                    <a:pt x="96" y="150"/>
                  </a:lnTo>
                  <a:lnTo>
                    <a:pt x="100" y="145"/>
                  </a:lnTo>
                  <a:lnTo>
                    <a:pt x="103" y="138"/>
                  </a:lnTo>
                  <a:lnTo>
                    <a:pt x="104" y="131"/>
                  </a:lnTo>
                  <a:lnTo>
                    <a:pt x="104" y="123"/>
                  </a:lnTo>
                  <a:lnTo>
                    <a:pt x="103" y="116"/>
                  </a:lnTo>
                  <a:lnTo>
                    <a:pt x="100" y="109"/>
                  </a:lnTo>
                  <a:lnTo>
                    <a:pt x="100" y="109"/>
                  </a:lnTo>
                  <a:lnTo>
                    <a:pt x="95" y="100"/>
                  </a:lnTo>
                  <a:lnTo>
                    <a:pt x="87" y="93"/>
                  </a:lnTo>
                  <a:lnTo>
                    <a:pt x="77" y="89"/>
                  </a:lnTo>
                  <a:lnTo>
                    <a:pt x="68" y="88"/>
                  </a:lnTo>
                  <a:lnTo>
                    <a:pt x="68" y="31"/>
                  </a:lnTo>
                  <a:close/>
                  <a:moveTo>
                    <a:pt x="0" y="136"/>
                  </a:moveTo>
                  <a:lnTo>
                    <a:pt x="0" y="136"/>
                  </a:lnTo>
                  <a:lnTo>
                    <a:pt x="0" y="124"/>
                  </a:lnTo>
                  <a:lnTo>
                    <a:pt x="0" y="115"/>
                  </a:lnTo>
                  <a:lnTo>
                    <a:pt x="3" y="104"/>
                  </a:lnTo>
                  <a:lnTo>
                    <a:pt x="5" y="96"/>
                  </a:lnTo>
                  <a:lnTo>
                    <a:pt x="10" y="86"/>
                  </a:lnTo>
                  <a:lnTo>
                    <a:pt x="14" y="78"/>
                  </a:lnTo>
                  <a:lnTo>
                    <a:pt x="24" y="65"/>
                  </a:lnTo>
                  <a:lnTo>
                    <a:pt x="35" y="53"/>
                  </a:lnTo>
                  <a:lnTo>
                    <a:pt x="45" y="44"/>
                  </a:lnTo>
                  <a:lnTo>
                    <a:pt x="54" y="38"/>
                  </a:lnTo>
                  <a:lnTo>
                    <a:pt x="54" y="38"/>
                  </a:lnTo>
                  <a:lnTo>
                    <a:pt x="68" y="31"/>
                  </a:lnTo>
                  <a:lnTo>
                    <a:pt x="68" y="88"/>
                  </a:lnTo>
                  <a:lnTo>
                    <a:pt x="68" y="88"/>
                  </a:lnTo>
                  <a:lnTo>
                    <a:pt x="58" y="89"/>
                  </a:lnTo>
                  <a:lnTo>
                    <a:pt x="50" y="92"/>
                  </a:lnTo>
                  <a:lnTo>
                    <a:pt x="50" y="92"/>
                  </a:lnTo>
                  <a:lnTo>
                    <a:pt x="43" y="96"/>
                  </a:lnTo>
                  <a:lnTo>
                    <a:pt x="38" y="101"/>
                  </a:lnTo>
                  <a:lnTo>
                    <a:pt x="34" y="108"/>
                  </a:lnTo>
                  <a:lnTo>
                    <a:pt x="31" y="113"/>
                  </a:lnTo>
                  <a:lnTo>
                    <a:pt x="30" y="122"/>
                  </a:lnTo>
                  <a:lnTo>
                    <a:pt x="30" y="128"/>
                  </a:lnTo>
                  <a:lnTo>
                    <a:pt x="31" y="135"/>
                  </a:lnTo>
                  <a:lnTo>
                    <a:pt x="34" y="143"/>
                  </a:lnTo>
                  <a:lnTo>
                    <a:pt x="34" y="143"/>
                  </a:lnTo>
                  <a:lnTo>
                    <a:pt x="39" y="151"/>
                  </a:lnTo>
                  <a:lnTo>
                    <a:pt x="47" y="158"/>
                  </a:lnTo>
                  <a:lnTo>
                    <a:pt x="57" y="162"/>
                  </a:lnTo>
                  <a:lnTo>
                    <a:pt x="68" y="164"/>
                  </a:lnTo>
                  <a:lnTo>
                    <a:pt x="68" y="193"/>
                  </a:lnTo>
                  <a:lnTo>
                    <a:pt x="68" y="193"/>
                  </a:lnTo>
                  <a:lnTo>
                    <a:pt x="54" y="192"/>
                  </a:lnTo>
                  <a:lnTo>
                    <a:pt x="42" y="189"/>
                  </a:lnTo>
                  <a:lnTo>
                    <a:pt x="31" y="185"/>
                  </a:lnTo>
                  <a:lnTo>
                    <a:pt x="22" y="178"/>
                  </a:lnTo>
                  <a:lnTo>
                    <a:pt x="14" y="172"/>
                  </a:lnTo>
                  <a:lnTo>
                    <a:pt x="8" y="162"/>
                  </a:lnTo>
                  <a:lnTo>
                    <a:pt x="3" y="150"/>
                  </a:lnTo>
                  <a:lnTo>
                    <a:pt x="0" y="136"/>
                  </a:lnTo>
                  <a:lnTo>
                    <a:pt x="0" y="136"/>
                  </a:lnTo>
                  <a:close/>
                </a:path>
              </a:pathLst>
            </a:custGeom>
            <a:solidFill>
              <a:schemeClr val="accent4"/>
            </a:solidFill>
            <a:ln>
              <a:noFill/>
            </a:ln>
          </p:spPr>
          <p:txBody>
            <a:bodyPr vert="horz" wrap="square" lIns="68580" tIns="34290" rIns="68580" bIns="34290" numCol="1" anchor="t" anchorCtr="0" compatLnSpc="1"/>
            <a:lstStyle/>
            <a:p>
              <a:endParaRPr lang="zh-CN" altLang="en-US"/>
            </a:p>
          </p:txBody>
        </p:sp>
        <p:grpSp>
          <p:nvGrpSpPr>
            <p:cNvPr id="161" name="组合 206">
              <a:extLst>
                <a:ext uri="{FF2B5EF4-FFF2-40B4-BE49-F238E27FC236}">
                  <a16:creationId xmlns="" xmlns:a16="http://schemas.microsoft.com/office/drawing/2014/main" id="{3A588B2D-B230-4691-A531-A6E578395C3B}"/>
                </a:ext>
              </a:extLst>
            </p:cNvPr>
            <p:cNvGrpSpPr/>
            <p:nvPr/>
          </p:nvGrpSpPr>
          <p:grpSpPr>
            <a:xfrm>
              <a:off x="3876674" y="3449920"/>
              <a:ext cx="371475" cy="483395"/>
              <a:chOff x="1893888" y="4305300"/>
              <a:chExt cx="495300" cy="644526"/>
            </a:xfrm>
            <a:solidFill>
              <a:schemeClr val="accent3"/>
            </a:solidFill>
          </p:grpSpPr>
          <p:sp>
            <p:nvSpPr>
              <p:cNvPr id="162" name="Freeform 129">
                <a:extLst>
                  <a:ext uri="{FF2B5EF4-FFF2-40B4-BE49-F238E27FC236}">
                    <a16:creationId xmlns="" xmlns:a16="http://schemas.microsoft.com/office/drawing/2014/main" id="{B522B3AA-3847-4522-88FC-B2F4150C57BC}"/>
                  </a:ext>
                </a:extLst>
              </p:cNvPr>
              <p:cNvSpPr/>
              <p:nvPr/>
            </p:nvSpPr>
            <p:spPr bwMode="auto">
              <a:xfrm>
                <a:off x="1893888" y="430530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30">
                <a:extLst>
                  <a:ext uri="{FF2B5EF4-FFF2-40B4-BE49-F238E27FC236}">
                    <a16:creationId xmlns="" xmlns:a16="http://schemas.microsoft.com/office/drawing/2014/main" id="{19C0937E-C7A8-4A07-904F-B3651622804C}"/>
                  </a:ext>
                </a:extLst>
              </p:cNvPr>
              <p:cNvSpPr>
                <a:spLocks noEditPoints="1"/>
              </p:cNvSpPr>
              <p:nvPr/>
            </p:nvSpPr>
            <p:spPr bwMode="auto">
              <a:xfrm>
                <a:off x="1947863" y="43148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31">
                <a:extLst>
                  <a:ext uri="{FF2B5EF4-FFF2-40B4-BE49-F238E27FC236}">
                    <a16:creationId xmlns="" xmlns:a16="http://schemas.microsoft.com/office/drawing/2014/main" id="{D8352233-4FF6-4209-AC74-22195D82DABD}"/>
                  </a:ext>
                </a:extLst>
              </p:cNvPr>
              <p:cNvSpPr/>
              <p:nvPr/>
            </p:nvSpPr>
            <p:spPr bwMode="auto">
              <a:xfrm>
                <a:off x="1941513" y="43227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32">
                <a:extLst>
                  <a:ext uri="{FF2B5EF4-FFF2-40B4-BE49-F238E27FC236}">
                    <a16:creationId xmlns="" xmlns:a16="http://schemas.microsoft.com/office/drawing/2014/main" id="{E1A1CB70-FB6C-433F-AB1C-CAA42D9A9BA1}"/>
                  </a:ext>
                </a:extLst>
              </p:cNvPr>
              <p:cNvSpPr/>
              <p:nvPr/>
            </p:nvSpPr>
            <p:spPr bwMode="auto">
              <a:xfrm>
                <a:off x="2139951" y="4786313"/>
                <a:ext cx="136525" cy="163513"/>
              </a:xfrm>
              <a:custGeom>
                <a:avLst/>
                <a:gdLst>
                  <a:gd name="T0" fmla="*/ 27 w 86"/>
                  <a:gd name="T1" fmla="*/ 6 h 103"/>
                  <a:gd name="T2" fmla="*/ 27 w 86"/>
                  <a:gd name="T3" fmla="*/ 38 h 103"/>
                  <a:gd name="T4" fmla="*/ 27 w 86"/>
                  <a:gd name="T5" fmla="*/ 38 h 103"/>
                  <a:gd name="T6" fmla="*/ 28 w 86"/>
                  <a:gd name="T7" fmla="*/ 41 h 103"/>
                  <a:gd name="T8" fmla="*/ 34 w 86"/>
                  <a:gd name="T9" fmla="*/ 47 h 103"/>
                  <a:gd name="T10" fmla="*/ 42 w 86"/>
                  <a:gd name="T11" fmla="*/ 55 h 103"/>
                  <a:gd name="T12" fmla="*/ 47 w 86"/>
                  <a:gd name="T13" fmla="*/ 57 h 103"/>
                  <a:gd name="T14" fmla="*/ 54 w 86"/>
                  <a:gd name="T15" fmla="*/ 60 h 103"/>
                  <a:gd name="T16" fmla="*/ 54 w 86"/>
                  <a:gd name="T17" fmla="*/ 60 h 103"/>
                  <a:gd name="T18" fmla="*/ 66 w 86"/>
                  <a:gd name="T19" fmla="*/ 65 h 103"/>
                  <a:gd name="T20" fmla="*/ 78 w 86"/>
                  <a:gd name="T21" fmla="*/ 72 h 103"/>
                  <a:gd name="T22" fmla="*/ 82 w 86"/>
                  <a:gd name="T23" fmla="*/ 75 h 103"/>
                  <a:gd name="T24" fmla="*/ 85 w 86"/>
                  <a:gd name="T25" fmla="*/ 79 h 103"/>
                  <a:gd name="T26" fmla="*/ 86 w 86"/>
                  <a:gd name="T27" fmla="*/ 82 h 103"/>
                  <a:gd name="T28" fmla="*/ 86 w 86"/>
                  <a:gd name="T29" fmla="*/ 86 h 103"/>
                  <a:gd name="T30" fmla="*/ 86 w 86"/>
                  <a:gd name="T31" fmla="*/ 86 h 103"/>
                  <a:gd name="T32" fmla="*/ 85 w 86"/>
                  <a:gd name="T33" fmla="*/ 90 h 103"/>
                  <a:gd name="T34" fmla="*/ 81 w 86"/>
                  <a:gd name="T35" fmla="*/ 93 h 103"/>
                  <a:gd name="T36" fmla="*/ 76 w 86"/>
                  <a:gd name="T37" fmla="*/ 95 h 103"/>
                  <a:gd name="T38" fmla="*/ 66 w 86"/>
                  <a:gd name="T39" fmla="*/ 98 h 103"/>
                  <a:gd name="T40" fmla="*/ 55 w 86"/>
                  <a:gd name="T41" fmla="*/ 101 h 103"/>
                  <a:gd name="T42" fmla="*/ 40 w 86"/>
                  <a:gd name="T43" fmla="*/ 102 h 103"/>
                  <a:gd name="T44" fmla="*/ 21 w 86"/>
                  <a:gd name="T45" fmla="*/ 103 h 103"/>
                  <a:gd name="T46" fmla="*/ 0 w 86"/>
                  <a:gd name="T47" fmla="*/ 103 h 103"/>
                  <a:gd name="T48" fmla="*/ 0 w 86"/>
                  <a:gd name="T49" fmla="*/ 0 h 103"/>
                  <a:gd name="T50" fmla="*/ 27 w 86"/>
                  <a:gd name="T51"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103">
                    <a:moveTo>
                      <a:pt x="27" y="6"/>
                    </a:moveTo>
                    <a:lnTo>
                      <a:pt x="27" y="38"/>
                    </a:lnTo>
                    <a:lnTo>
                      <a:pt x="27" y="38"/>
                    </a:lnTo>
                    <a:lnTo>
                      <a:pt x="28" y="41"/>
                    </a:lnTo>
                    <a:lnTo>
                      <a:pt x="34" y="47"/>
                    </a:lnTo>
                    <a:lnTo>
                      <a:pt x="42" y="55"/>
                    </a:lnTo>
                    <a:lnTo>
                      <a:pt x="47" y="57"/>
                    </a:lnTo>
                    <a:lnTo>
                      <a:pt x="54" y="60"/>
                    </a:lnTo>
                    <a:lnTo>
                      <a:pt x="54" y="60"/>
                    </a:lnTo>
                    <a:lnTo>
                      <a:pt x="66" y="65"/>
                    </a:lnTo>
                    <a:lnTo>
                      <a:pt x="78" y="72"/>
                    </a:lnTo>
                    <a:lnTo>
                      <a:pt x="82" y="75"/>
                    </a:lnTo>
                    <a:lnTo>
                      <a:pt x="85" y="79"/>
                    </a:lnTo>
                    <a:lnTo>
                      <a:pt x="86" y="82"/>
                    </a:lnTo>
                    <a:lnTo>
                      <a:pt x="86" y="86"/>
                    </a:lnTo>
                    <a:lnTo>
                      <a:pt x="86" y="86"/>
                    </a:lnTo>
                    <a:lnTo>
                      <a:pt x="85" y="90"/>
                    </a:lnTo>
                    <a:lnTo>
                      <a:pt x="81" y="93"/>
                    </a:lnTo>
                    <a:lnTo>
                      <a:pt x="76" y="95"/>
                    </a:lnTo>
                    <a:lnTo>
                      <a:pt x="66" y="98"/>
                    </a:lnTo>
                    <a:lnTo>
                      <a:pt x="55" y="101"/>
                    </a:lnTo>
                    <a:lnTo>
                      <a:pt x="40" y="102"/>
                    </a:lnTo>
                    <a:lnTo>
                      <a:pt x="21" y="103"/>
                    </a:lnTo>
                    <a:lnTo>
                      <a:pt x="0" y="103"/>
                    </a:lnTo>
                    <a:lnTo>
                      <a:pt x="0" y="0"/>
                    </a:lnTo>
                    <a:lnTo>
                      <a:pt x="27"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33">
                <a:extLst>
                  <a:ext uri="{FF2B5EF4-FFF2-40B4-BE49-F238E27FC236}">
                    <a16:creationId xmlns="" xmlns:a16="http://schemas.microsoft.com/office/drawing/2014/main" id="{30B1C9D4-FD16-423C-9B80-F114D8472343}"/>
                  </a:ext>
                </a:extLst>
              </p:cNvPr>
              <p:cNvSpPr/>
              <p:nvPr/>
            </p:nvSpPr>
            <p:spPr bwMode="auto">
              <a:xfrm>
                <a:off x="2024063" y="4786313"/>
                <a:ext cx="130175" cy="163513"/>
              </a:xfrm>
              <a:custGeom>
                <a:avLst/>
                <a:gdLst>
                  <a:gd name="T0" fmla="*/ 63 w 82"/>
                  <a:gd name="T1" fmla="*/ 6 h 103"/>
                  <a:gd name="T2" fmla="*/ 63 w 82"/>
                  <a:gd name="T3" fmla="*/ 38 h 103"/>
                  <a:gd name="T4" fmla="*/ 63 w 82"/>
                  <a:gd name="T5" fmla="*/ 38 h 103"/>
                  <a:gd name="T6" fmla="*/ 62 w 82"/>
                  <a:gd name="T7" fmla="*/ 41 h 103"/>
                  <a:gd name="T8" fmla="*/ 58 w 82"/>
                  <a:gd name="T9" fmla="*/ 47 h 103"/>
                  <a:gd name="T10" fmla="*/ 51 w 82"/>
                  <a:gd name="T11" fmla="*/ 55 h 103"/>
                  <a:gd name="T12" fmla="*/ 46 w 82"/>
                  <a:gd name="T13" fmla="*/ 57 h 103"/>
                  <a:gd name="T14" fmla="*/ 39 w 82"/>
                  <a:gd name="T15" fmla="*/ 60 h 103"/>
                  <a:gd name="T16" fmla="*/ 39 w 82"/>
                  <a:gd name="T17" fmla="*/ 60 h 103"/>
                  <a:gd name="T18" fmla="*/ 25 w 82"/>
                  <a:gd name="T19" fmla="*/ 65 h 103"/>
                  <a:gd name="T20" fmla="*/ 12 w 82"/>
                  <a:gd name="T21" fmla="*/ 72 h 103"/>
                  <a:gd name="T22" fmla="*/ 6 w 82"/>
                  <a:gd name="T23" fmla="*/ 75 h 103"/>
                  <a:gd name="T24" fmla="*/ 4 w 82"/>
                  <a:gd name="T25" fmla="*/ 79 h 103"/>
                  <a:gd name="T26" fmla="*/ 1 w 82"/>
                  <a:gd name="T27" fmla="*/ 82 h 103"/>
                  <a:gd name="T28" fmla="*/ 0 w 82"/>
                  <a:gd name="T29" fmla="*/ 86 h 103"/>
                  <a:gd name="T30" fmla="*/ 0 w 82"/>
                  <a:gd name="T31" fmla="*/ 86 h 103"/>
                  <a:gd name="T32" fmla="*/ 2 w 82"/>
                  <a:gd name="T33" fmla="*/ 90 h 103"/>
                  <a:gd name="T34" fmla="*/ 8 w 82"/>
                  <a:gd name="T35" fmla="*/ 93 h 103"/>
                  <a:gd name="T36" fmla="*/ 15 w 82"/>
                  <a:gd name="T37" fmla="*/ 95 h 103"/>
                  <a:gd name="T38" fmla="*/ 24 w 82"/>
                  <a:gd name="T39" fmla="*/ 98 h 103"/>
                  <a:gd name="T40" fmla="*/ 36 w 82"/>
                  <a:gd name="T41" fmla="*/ 101 h 103"/>
                  <a:gd name="T42" fmla="*/ 50 w 82"/>
                  <a:gd name="T43" fmla="*/ 102 h 103"/>
                  <a:gd name="T44" fmla="*/ 82 w 82"/>
                  <a:gd name="T45" fmla="*/ 103 h 103"/>
                  <a:gd name="T46" fmla="*/ 82 w 82"/>
                  <a:gd name="T47" fmla="*/ 0 h 103"/>
                  <a:gd name="T48" fmla="*/ 63 w 82"/>
                  <a:gd name="T49" fmla="*/ 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2" h="103">
                    <a:moveTo>
                      <a:pt x="63" y="6"/>
                    </a:moveTo>
                    <a:lnTo>
                      <a:pt x="63" y="38"/>
                    </a:lnTo>
                    <a:lnTo>
                      <a:pt x="63" y="38"/>
                    </a:lnTo>
                    <a:lnTo>
                      <a:pt x="62" y="41"/>
                    </a:lnTo>
                    <a:lnTo>
                      <a:pt x="58" y="47"/>
                    </a:lnTo>
                    <a:lnTo>
                      <a:pt x="51" y="55"/>
                    </a:lnTo>
                    <a:lnTo>
                      <a:pt x="46" y="57"/>
                    </a:lnTo>
                    <a:lnTo>
                      <a:pt x="39" y="60"/>
                    </a:lnTo>
                    <a:lnTo>
                      <a:pt x="39" y="60"/>
                    </a:lnTo>
                    <a:lnTo>
                      <a:pt x="25" y="65"/>
                    </a:lnTo>
                    <a:lnTo>
                      <a:pt x="12" y="72"/>
                    </a:lnTo>
                    <a:lnTo>
                      <a:pt x="6" y="75"/>
                    </a:lnTo>
                    <a:lnTo>
                      <a:pt x="4" y="79"/>
                    </a:lnTo>
                    <a:lnTo>
                      <a:pt x="1" y="82"/>
                    </a:lnTo>
                    <a:lnTo>
                      <a:pt x="0" y="86"/>
                    </a:lnTo>
                    <a:lnTo>
                      <a:pt x="0" y="86"/>
                    </a:lnTo>
                    <a:lnTo>
                      <a:pt x="2" y="90"/>
                    </a:lnTo>
                    <a:lnTo>
                      <a:pt x="8" y="93"/>
                    </a:lnTo>
                    <a:lnTo>
                      <a:pt x="15" y="95"/>
                    </a:lnTo>
                    <a:lnTo>
                      <a:pt x="24" y="98"/>
                    </a:lnTo>
                    <a:lnTo>
                      <a:pt x="36" y="101"/>
                    </a:lnTo>
                    <a:lnTo>
                      <a:pt x="50" y="102"/>
                    </a:lnTo>
                    <a:lnTo>
                      <a:pt x="82" y="103"/>
                    </a:lnTo>
                    <a:lnTo>
                      <a:pt x="82" y="0"/>
                    </a:lnTo>
                    <a:lnTo>
                      <a:pt x="63"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34">
                <a:extLst>
                  <a:ext uri="{FF2B5EF4-FFF2-40B4-BE49-F238E27FC236}">
                    <a16:creationId xmlns="" xmlns:a16="http://schemas.microsoft.com/office/drawing/2014/main" id="{C33CBC88-2DD6-4ECC-A4B5-F38400A9AA5E}"/>
                  </a:ext>
                </a:extLst>
              </p:cNvPr>
              <p:cNvSpPr/>
              <p:nvPr/>
            </p:nvSpPr>
            <p:spPr bwMode="auto">
              <a:xfrm>
                <a:off x="1893888" y="4305300"/>
                <a:ext cx="495300" cy="496888"/>
              </a:xfrm>
              <a:custGeom>
                <a:avLst/>
                <a:gdLst>
                  <a:gd name="T0" fmla="*/ 83 w 312"/>
                  <a:gd name="T1" fmla="*/ 16 h 313"/>
                  <a:gd name="T2" fmla="*/ 57 w 312"/>
                  <a:gd name="T3" fmla="*/ 41 h 313"/>
                  <a:gd name="T4" fmla="*/ 37 w 312"/>
                  <a:gd name="T5" fmla="*/ 71 h 313"/>
                  <a:gd name="T6" fmla="*/ 25 w 312"/>
                  <a:gd name="T7" fmla="*/ 103 h 313"/>
                  <a:gd name="T8" fmla="*/ 21 w 312"/>
                  <a:gd name="T9" fmla="*/ 140 h 313"/>
                  <a:gd name="T10" fmla="*/ 21 w 312"/>
                  <a:gd name="T11" fmla="*/ 156 h 313"/>
                  <a:gd name="T12" fmla="*/ 27 w 312"/>
                  <a:gd name="T13" fmla="*/ 186 h 313"/>
                  <a:gd name="T14" fmla="*/ 40 w 312"/>
                  <a:gd name="T15" fmla="*/ 213 h 313"/>
                  <a:gd name="T16" fmla="*/ 56 w 312"/>
                  <a:gd name="T17" fmla="*/ 237 h 313"/>
                  <a:gd name="T18" fmla="*/ 76 w 312"/>
                  <a:gd name="T19" fmla="*/ 259 h 313"/>
                  <a:gd name="T20" fmla="*/ 101 w 312"/>
                  <a:gd name="T21" fmla="*/ 275 h 313"/>
                  <a:gd name="T22" fmla="*/ 128 w 312"/>
                  <a:gd name="T23" fmla="*/ 287 h 313"/>
                  <a:gd name="T24" fmla="*/ 157 w 312"/>
                  <a:gd name="T25" fmla="*/ 293 h 313"/>
                  <a:gd name="T26" fmla="*/ 174 w 312"/>
                  <a:gd name="T27" fmla="*/ 294 h 313"/>
                  <a:gd name="T28" fmla="*/ 210 w 312"/>
                  <a:gd name="T29" fmla="*/ 289 h 313"/>
                  <a:gd name="T30" fmla="*/ 243 w 312"/>
                  <a:gd name="T31" fmla="*/ 276 h 313"/>
                  <a:gd name="T32" fmla="*/ 273 w 312"/>
                  <a:gd name="T33" fmla="*/ 257 h 313"/>
                  <a:gd name="T34" fmla="*/ 296 w 312"/>
                  <a:gd name="T35" fmla="*/ 233 h 313"/>
                  <a:gd name="T36" fmla="*/ 312 w 312"/>
                  <a:gd name="T37" fmla="*/ 245 h 313"/>
                  <a:gd name="T38" fmla="*/ 285 w 312"/>
                  <a:gd name="T39" fmla="*/ 274 h 313"/>
                  <a:gd name="T40" fmla="*/ 252 w 312"/>
                  <a:gd name="T41" fmla="*/ 295 h 313"/>
                  <a:gd name="T42" fmla="*/ 214 w 312"/>
                  <a:gd name="T43" fmla="*/ 309 h 313"/>
                  <a:gd name="T44" fmla="*/ 174 w 312"/>
                  <a:gd name="T45" fmla="*/ 313 h 313"/>
                  <a:gd name="T46" fmla="*/ 156 w 312"/>
                  <a:gd name="T47" fmla="*/ 313 h 313"/>
                  <a:gd name="T48" fmla="*/ 122 w 312"/>
                  <a:gd name="T49" fmla="*/ 306 h 313"/>
                  <a:gd name="T50" fmla="*/ 91 w 312"/>
                  <a:gd name="T51" fmla="*/ 293 h 313"/>
                  <a:gd name="T52" fmla="*/ 64 w 312"/>
                  <a:gd name="T53" fmla="*/ 274 h 313"/>
                  <a:gd name="T54" fmla="*/ 40 w 312"/>
                  <a:gd name="T55" fmla="*/ 251 h 313"/>
                  <a:gd name="T56" fmla="*/ 21 w 312"/>
                  <a:gd name="T57" fmla="*/ 222 h 313"/>
                  <a:gd name="T58" fmla="*/ 8 w 312"/>
                  <a:gd name="T59" fmla="*/ 191 h 313"/>
                  <a:gd name="T60" fmla="*/ 2 w 312"/>
                  <a:gd name="T61" fmla="*/ 159 h 313"/>
                  <a:gd name="T62" fmla="*/ 0 w 312"/>
                  <a:gd name="T63" fmla="*/ 140 h 313"/>
                  <a:gd name="T64" fmla="*/ 6 w 312"/>
                  <a:gd name="T65" fmla="*/ 99 h 313"/>
                  <a:gd name="T66" fmla="*/ 19 w 312"/>
                  <a:gd name="T67" fmla="*/ 61 h 313"/>
                  <a:gd name="T68" fmla="*/ 42 w 312"/>
                  <a:gd name="T69" fmla="*/ 27 h 313"/>
                  <a:gd name="T70" fmla="*/ 71 w 312"/>
                  <a:gd name="T7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2" h="313">
                    <a:moveTo>
                      <a:pt x="83" y="16"/>
                    </a:moveTo>
                    <a:lnTo>
                      <a:pt x="83" y="16"/>
                    </a:lnTo>
                    <a:lnTo>
                      <a:pt x="69" y="29"/>
                    </a:lnTo>
                    <a:lnTo>
                      <a:pt x="57" y="41"/>
                    </a:lnTo>
                    <a:lnTo>
                      <a:pt x="46" y="54"/>
                    </a:lnTo>
                    <a:lnTo>
                      <a:pt x="37" y="71"/>
                    </a:lnTo>
                    <a:lnTo>
                      <a:pt x="30" y="87"/>
                    </a:lnTo>
                    <a:lnTo>
                      <a:pt x="25" y="103"/>
                    </a:lnTo>
                    <a:lnTo>
                      <a:pt x="22" y="122"/>
                    </a:lnTo>
                    <a:lnTo>
                      <a:pt x="21" y="140"/>
                    </a:lnTo>
                    <a:lnTo>
                      <a:pt x="21" y="140"/>
                    </a:lnTo>
                    <a:lnTo>
                      <a:pt x="21" y="156"/>
                    </a:lnTo>
                    <a:lnTo>
                      <a:pt x="23" y="171"/>
                    </a:lnTo>
                    <a:lnTo>
                      <a:pt x="27" y="186"/>
                    </a:lnTo>
                    <a:lnTo>
                      <a:pt x="33" y="199"/>
                    </a:lnTo>
                    <a:lnTo>
                      <a:pt x="40" y="213"/>
                    </a:lnTo>
                    <a:lnTo>
                      <a:pt x="46" y="226"/>
                    </a:lnTo>
                    <a:lnTo>
                      <a:pt x="56" y="237"/>
                    </a:lnTo>
                    <a:lnTo>
                      <a:pt x="65" y="248"/>
                    </a:lnTo>
                    <a:lnTo>
                      <a:pt x="76" y="259"/>
                    </a:lnTo>
                    <a:lnTo>
                      <a:pt x="88" y="267"/>
                    </a:lnTo>
                    <a:lnTo>
                      <a:pt x="101" y="275"/>
                    </a:lnTo>
                    <a:lnTo>
                      <a:pt x="114" y="282"/>
                    </a:lnTo>
                    <a:lnTo>
                      <a:pt x="128" y="287"/>
                    </a:lnTo>
                    <a:lnTo>
                      <a:pt x="143" y="290"/>
                    </a:lnTo>
                    <a:lnTo>
                      <a:pt x="157" y="293"/>
                    </a:lnTo>
                    <a:lnTo>
                      <a:pt x="174" y="294"/>
                    </a:lnTo>
                    <a:lnTo>
                      <a:pt x="174" y="294"/>
                    </a:lnTo>
                    <a:lnTo>
                      <a:pt x="193" y="293"/>
                    </a:lnTo>
                    <a:lnTo>
                      <a:pt x="210" y="289"/>
                    </a:lnTo>
                    <a:lnTo>
                      <a:pt x="227" y="285"/>
                    </a:lnTo>
                    <a:lnTo>
                      <a:pt x="243" y="276"/>
                    </a:lnTo>
                    <a:lnTo>
                      <a:pt x="258" y="268"/>
                    </a:lnTo>
                    <a:lnTo>
                      <a:pt x="273" y="257"/>
                    </a:lnTo>
                    <a:lnTo>
                      <a:pt x="285" y="247"/>
                    </a:lnTo>
                    <a:lnTo>
                      <a:pt x="296" y="233"/>
                    </a:lnTo>
                    <a:lnTo>
                      <a:pt x="312" y="245"/>
                    </a:lnTo>
                    <a:lnTo>
                      <a:pt x="312" y="245"/>
                    </a:lnTo>
                    <a:lnTo>
                      <a:pt x="298" y="260"/>
                    </a:lnTo>
                    <a:lnTo>
                      <a:pt x="285" y="274"/>
                    </a:lnTo>
                    <a:lnTo>
                      <a:pt x="268" y="285"/>
                    </a:lnTo>
                    <a:lnTo>
                      <a:pt x="252" y="295"/>
                    </a:lnTo>
                    <a:lnTo>
                      <a:pt x="233" y="303"/>
                    </a:lnTo>
                    <a:lnTo>
                      <a:pt x="214" y="309"/>
                    </a:lnTo>
                    <a:lnTo>
                      <a:pt x="194" y="312"/>
                    </a:lnTo>
                    <a:lnTo>
                      <a:pt x="174" y="313"/>
                    </a:lnTo>
                    <a:lnTo>
                      <a:pt x="174" y="313"/>
                    </a:lnTo>
                    <a:lnTo>
                      <a:pt x="156" y="313"/>
                    </a:lnTo>
                    <a:lnTo>
                      <a:pt x="138" y="310"/>
                    </a:lnTo>
                    <a:lnTo>
                      <a:pt x="122" y="306"/>
                    </a:lnTo>
                    <a:lnTo>
                      <a:pt x="106" y="299"/>
                    </a:lnTo>
                    <a:lnTo>
                      <a:pt x="91" y="293"/>
                    </a:lnTo>
                    <a:lnTo>
                      <a:pt x="76" y="285"/>
                    </a:lnTo>
                    <a:lnTo>
                      <a:pt x="64" y="274"/>
                    </a:lnTo>
                    <a:lnTo>
                      <a:pt x="52" y="263"/>
                    </a:lnTo>
                    <a:lnTo>
                      <a:pt x="40" y="251"/>
                    </a:lnTo>
                    <a:lnTo>
                      <a:pt x="30" y="237"/>
                    </a:lnTo>
                    <a:lnTo>
                      <a:pt x="21" y="222"/>
                    </a:lnTo>
                    <a:lnTo>
                      <a:pt x="14" y="207"/>
                    </a:lnTo>
                    <a:lnTo>
                      <a:pt x="8" y="191"/>
                    </a:lnTo>
                    <a:lnTo>
                      <a:pt x="4" y="175"/>
                    </a:lnTo>
                    <a:lnTo>
                      <a:pt x="2" y="159"/>
                    </a:lnTo>
                    <a:lnTo>
                      <a:pt x="0" y="140"/>
                    </a:lnTo>
                    <a:lnTo>
                      <a:pt x="0" y="140"/>
                    </a:lnTo>
                    <a:lnTo>
                      <a:pt x="2" y="119"/>
                    </a:lnTo>
                    <a:lnTo>
                      <a:pt x="6" y="99"/>
                    </a:lnTo>
                    <a:lnTo>
                      <a:pt x="11" y="79"/>
                    </a:lnTo>
                    <a:lnTo>
                      <a:pt x="19" y="61"/>
                    </a:lnTo>
                    <a:lnTo>
                      <a:pt x="30" y="44"/>
                    </a:lnTo>
                    <a:lnTo>
                      <a:pt x="42" y="27"/>
                    </a:lnTo>
                    <a:lnTo>
                      <a:pt x="56" y="14"/>
                    </a:lnTo>
                    <a:lnTo>
                      <a:pt x="71" y="0"/>
                    </a:lnTo>
                    <a:lnTo>
                      <a:pt x="83"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35">
                <a:extLst>
                  <a:ext uri="{FF2B5EF4-FFF2-40B4-BE49-F238E27FC236}">
                    <a16:creationId xmlns="" xmlns:a16="http://schemas.microsoft.com/office/drawing/2014/main" id="{6A7BED40-A9C6-4230-86E5-EDDAEC0B006D}"/>
                  </a:ext>
                </a:extLst>
              </p:cNvPr>
              <p:cNvSpPr>
                <a:spLocks noEditPoints="1"/>
              </p:cNvSpPr>
              <p:nvPr/>
            </p:nvSpPr>
            <p:spPr bwMode="auto">
              <a:xfrm>
                <a:off x="1947863" y="4314825"/>
                <a:ext cx="436563" cy="434975"/>
              </a:xfrm>
              <a:custGeom>
                <a:avLst/>
                <a:gdLst>
                  <a:gd name="T0" fmla="*/ 152 w 275"/>
                  <a:gd name="T1" fmla="*/ 1 h 274"/>
                  <a:gd name="T2" fmla="*/ 191 w 275"/>
                  <a:gd name="T3" fmla="*/ 10 h 274"/>
                  <a:gd name="T4" fmla="*/ 225 w 275"/>
                  <a:gd name="T5" fmla="*/ 32 h 274"/>
                  <a:gd name="T6" fmla="*/ 252 w 275"/>
                  <a:gd name="T7" fmla="*/ 61 h 274"/>
                  <a:gd name="T8" fmla="*/ 268 w 275"/>
                  <a:gd name="T9" fmla="*/ 97 h 274"/>
                  <a:gd name="T10" fmla="*/ 275 w 275"/>
                  <a:gd name="T11" fmla="*/ 138 h 274"/>
                  <a:gd name="T12" fmla="*/ 272 w 275"/>
                  <a:gd name="T13" fmla="*/ 165 h 274"/>
                  <a:gd name="T14" fmla="*/ 259 w 275"/>
                  <a:gd name="T15" fmla="*/ 203 h 274"/>
                  <a:gd name="T16" fmla="*/ 234 w 275"/>
                  <a:gd name="T17" fmla="*/ 235 h 274"/>
                  <a:gd name="T18" fmla="*/ 203 w 275"/>
                  <a:gd name="T19" fmla="*/ 258 h 274"/>
                  <a:gd name="T20" fmla="*/ 165 w 275"/>
                  <a:gd name="T21" fmla="*/ 272 h 274"/>
                  <a:gd name="T22" fmla="*/ 137 w 275"/>
                  <a:gd name="T23" fmla="*/ 274 h 274"/>
                  <a:gd name="T24" fmla="*/ 137 w 275"/>
                  <a:gd name="T25" fmla="*/ 269 h 274"/>
                  <a:gd name="T26" fmla="*/ 164 w 275"/>
                  <a:gd name="T27" fmla="*/ 266 h 274"/>
                  <a:gd name="T28" fmla="*/ 201 w 275"/>
                  <a:gd name="T29" fmla="*/ 253 h 274"/>
                  <a:gd name="T30" fmla="*/ 230 w 275"/>
                  <a:gd name="T31" fmla="*/ 230 h 274"/>
                  <a:gd name="T32" fmla="*/ 253 w 275"/>
                  <a:gd name="T33" fmla="*/ 200 h 274"/>
                  <a:gd name="T34" fmla="*/ 266 w 275"/>
                  <a:gd name="T35" fmla="*/ 163 h 274"/>
                  <a:gd name="T36" fmla="*/ 268 w 275"/>
                  <a:gd name="T37" fmla="*/ 138 h 274"/>
                  <a:gd name="T38" fmla="*/ 263 w 275"/>
                  <a:gd name="T39" fmla="*/ 98 h 274"/>
                  <a:gd name="T40" fmla="*/ 247 w 275"/>
                  <a:gd name="T41" fmla="*/ 65 h 274"/>
                  <a:gd name="T42" fmla="*/ 221 w 275"/>
                  <a:gd name="T43" fmla="*/ 36 h 274"/>
                  <a:gd name="T44" fmla="*/ 188 w 275"/>
                  <a:gd name="T45" fmla="*/ 17 h 274"/>
                  <a:gd name="T46" fmla="*/ 151 w 275"/>
                  <a:gd name="T47" fmla="*/ 8 h 274"/>
                  <a:gd name="T48" fmla="*/ 137 w 275"/>
                  <a:gd name="T49" fmla="*/ 0 h 274"/>
                  <a:gd name="T50" fmla="*/ 137 w 275"/>
                  <a:gd name="T51" fmla="*/ 274 h 274"/>
                  <a:gd name="T52" fmla="*/ 96 w 275"/>
                  <a:gd name="T53" fmla="*/ 269 h 274"/>
                  <a:gd name="T54" fmla="*/ 61 w 275"/>
                  <a:gd name="T55" fmla="*/ 251 h 274"/>
                  <a:gd name="T56" fmla="*/ 31 w 275"/>
                  <a:gd name="T57" fmla="*/ 224 h 274"/>
                  <a:gd name="T58" fmla="*/ 11 w 275"/>
                  <a:gd name="T59" fmla="*/ 191 h 274"/>
                  <a:gd name="T60" fmla="*/ 2 w 275"/>
                  <a:gd name="T61" fmla="*/ 151 h 274"/>
                  <a:gd name="T62" fmla="*/ 2 w 275"/>
                  <a:gd name="T63" fmla="*/ 123 h 274"/>
                  <a:gd name="T64" fmla="*/ 11 w 275"/>
                  <a:gd name="T65" fmla="*/ 84 h 274"/>
                  <a:gd name="T66" fmla="*/ 31 w 275"/>
                  <a:gd name="T67" fmla="*/ 50 h 274"/>
                  <a:gd name="T68" fmla="*/ 61 w 275"/>
                  <a:gd name="T69" fmla="*/ 24 h 274"/>
                  <a:gd name="T70" fmla="*/ 96 w 275"/>
                  <a:gd name="T71" fmla="*/ 6 h 274"/>
                  <a:gd name="T72" fmla="*/ 137 w 275"/>
                  <a:gd name="T73" fmla="*/ 0 h 274"/>
                  <a:gd name="T74" fmla="*/ 125 w 275"/>
                  <a:gd name="T75" fmla="*/ 8 h 274"/>
                  <a:gd name="T76" fmla="*/ 87 w 275"/>
                  <a:gd name="T77" fmla="*/ 17 h 274"/>
                  <a:gd name="T78" fmla="*/ 54 w 275"/>
                  <a:gd name="T79" fmla="*/ 36 h 274"/>
                  <a:gd name="T80" fmla="*/ 29 w 275"/>
                  <a:gd name="T81" fmla="*/ 65 h 274"/>
                  <a:gd name="T82" fmla="*/ 12 w 275"/>
                  <a:gd name="T83" fmla="*/ 98 h 274"/>
                  <a:gd name="T84" fmla="*/ 7 w 275"/>
                  <a:gd name="T85" fmla="*/ 138 h 274"/>
                  <a:gd name="T86" fmla="*/ 10 w 275"/>
                  <a:gd name="T87" fmla="*/ 163 h 274"/>
                  <a:gd name="T88" fmla="*/ 22 w 275"/>
                  <a:gd name="T89" fmla="*/ 200 h 274"/>
                  <a:gd name="T90" fmla="*/ 45 w 275"/>
                  <a:gd name="T91" fmla="*/ 230 h 274"/>
                  <a:gd name="T92" fmla="*/ 75 w 275"/>
                  <a:gd name="T93" fmla="*/ 253 h 274"/>
                  <a:gd name="T94" fmla="*/ 111 w 275"/>
                  <a:gd name="T95" fmla="*/ 266 h 274"/>
                  <a:gd name="T96" fmla="*/ 137 w 275"/>
                  <a:gd name="T97"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5" h="274">
                    <a:moveTo>
                      <a:pt x="137" y="0"/>
                    </a:moveTo>
                    <a:lnTo>
                      <a:pt x="137" y="0"/>
                    </a:lnTo>
                    <a:lnTo>
                      <a:pt x="152" y="1"/>
                    </a:lnTo>
                    <a:lnTo>
                      <a:pt x="165" y="2"/>
                    </a:lnTo>
                    <a:lnTo>
                      <a:pt x="179" y="6"/>
                    </a:lnTo>
                    <a:lnTo>
                      <a:pt x="191" y="10"/>
                    </a:lnTo>
                    <a:lnTo>
                      <a:pt x="203" y="17"/>
                    </a:lnTo>
                    <a:lnTo>
                      <a:pt x="214" y="24"/>
                    </a:lnTo>
                    <a:lnTo>
                      <a:pt x="225" y="32"/>
                    </a:lnTo>
                    <a:lnTo>
                      <a:pt x="234" y="40"/>
                    </a:lnTo>
                    <a:lnTo>
                      <a:pt x="244" y="50"/>
                    </a:lnTo>
                    <a:lnTo>
                      <a:pt x="252" y="61"/>
                    </a:lnTo>
                    <a:lnTo>
                      <a:pt x="259" y="71"/>
                    </a:lnTo>
                    <a:lnTo>
                      <a:pt x="264" y="84"/>
                    </a:lnTo>
                    <a:lnTo>
                      <a:pt x="268" y="97"/>
                    </a:lnTo>
                    <a:lnTo>
                      <a:pt x="272" y="109"/>
                    </a:lnTo>
                    <a:lnTo>
                      <a:pt x="274" y="123"/>
                    </a:lnTo>
                    <a:lnTo>
                      <a:pt x="275" y="138"/>
                    </a:lnTo>
                    <a:lnTo>
                      <a:pt x="275" y="138"/>
                    </a:lnTo>
                    <a:lnTo>
                      <a:pt x="274" y="151"/>
                    </a:lnTo>
                    <a:lnTo>
                      <a:pt x="272" y="165"/>
                    </a:lnTo>
                    <a:lnTo>
                      <a:pt x="268" y="178"/>
                    </a:lnTo>
                    <a:lnTo>
                      <a:pt x="264" y="191"/>
                    </a:lnTo>
                    <a:lnTo>
                      <a:pt x="259" y="203"/>
                    </a:lnTo>
                    <a:lnTo>
                      <a:pt x="252" y="215"/>
                    </a:lnTo>
                    <a:lnTo>
                      <a:pt x="244" y="224"/>
                    </a:lnTo>
                    <a:lnTo>
                      <a:pt x="234" y="235"/>
                    </a:lnTo>
                    <a:lnTo>
                      <a:pt x="225" y="243"/>
                    </a:lnTo>
                    <a:lnTo>
                      <a:pt x="214" y="251"/>
                    </a:lnTo>
                    <a:lnTo>
                      <a:pt x="203" y="258"/>
                    </a:lnTo>
                    <a:lnTo>
                      <a:pt x="191" y="264"/>
                    </a:lnTo>
                    <a:lnTo>
                      <a:pt x="179" y="269"/>
                    </a:lnTo>
                    <a:lnTo>
                      <a:pt x="165" y="272"/>
                    </a:lnTo>
                    <a:lnTo>
                      <a:pt x="152" y="274"/>
                    </a:lnTo>
                    <a:lnTo>
                      <a:pt x="137" y="274"/>
                    </a:lnTo>
                    <a:lnTo>
                      <a:pt x="137" y="274"/>
                    </a:lnTo>
                    <a:lnTo>
                      <a:pt x="137" y="269"/>
                    </a:lnTo>
                    <a:lnTo>
                      <a:pt x="137" y="269"/>
                    </a:lnTo>
                    <a:lnTo>
                      <a:pt x="137" y="269"/>
                    </a:lnTo>
                    <a:lnTo>
                      <a:pt x="137" y="269"/>
                    </a:lnTo>
                    <a:lnTo>
                      <a:pt x="151" y="268"/>
                    </a:lnTo>
                    <a:lnTo>
                      <a:pt x="164" y="266"/>
                    </a:lnTo>
                    <a:lnTo>
                      <a:pt x="176" y="262"/>
                    </a:lnTo>
                    <a:lnTo>
                      <a:pt x="188" y="258"/>
                    </a:lnTo>
                    <a:lnTo>
                      <a:pt x="201" y="253"/>
                    </a:lnTo>
                    <a:lnTo>
                      <a:pt x="211" y="246"/>
                    </a:lnTo>
                    <a:lnTo>
                      <a:pt x="221" y="238"/>
                    </a:lnTo>
                    <a:lnTo>
                      <a:pt x="230" y="230"/>
                    </a:lnTo>
                    <a:lnTo>
                      <a:pt x="239" y="220"/>
                    </a:lnTo>
                    <a:lnTo>
                      <a:pt x="247" y="211"/>
                    </a:lnTo>
                    <a:lnTo>
                      <a:pt x="253" y="200"/>
                    </a:lnTo>
                    <a:lnTo>
                      <a:pt x="259" y="188"/>
                    </a:lnTo>
                    <a:lnTo>
                      <a:pt x="263" y="177"/>
                    </a:lnTo>
                    <a:lnTo>
                      <a:pt x="266" y="163"/>
                    </a:lnTo>
                    <a:lnTo>
                      <a:pt x="268" y="151"/>
                    </a:lnTo>
                    <a:lnTo>
                      <a:pt x="268" y="138"/>
                    </a:lnTo>
                    <a:lnTo>
                      <a:pt x="268" y="138"/>
                    </a:lnTo>
                    <a:lnTo>
                      <a:pt x="268" y="124"/>
                    </a:lnTo>
                    <a:lnTo>
                      <a:pt x="266" y="111"/>
                    </a:lnTo>
                    <a:lnTo>
                      <a:pt x="263" y="98"/>
                    </a:lnTo>
                    <a:lnTo>
                      <a:pt x="259" y="86"/>
                    </a:lnTo>
                    <a:lnTo>
                      <a:pt x="253" y="75"/>
                    </a:lnTo>
                    <a:lnTo>
                      <a:pt x="247" y="65"/>
                    </a:lnTo>
                    <a:lnTo>
                      <a:pt x="239" y="54"/>
                    </a:lnTo>
                    <a:lnTo>
                      <a:pt x="230" y="44"/>
                    </a:lnTo>
                    <a:lnTo>
                      <a:pt x="221" y="36"/>
                    </a:lnTo>
                    <a:lnTo>
                      <a:pt x="211" y="29"/>
                    </a:lnTo>
                    <a:lnTo>
                      <a:pt x="201" y="23"/>
                    </a:lnTo>
                    <a:lnTo>
                      <a:pt x="188" y="17"/>
                    </a:lnTo>
                    <a:lnTo>
                      <a:pt x="176" y="12"/>
                    </a:lnTo>
                    <a:lnTo>
                      <a:pt x="164" y="9"/>
                    </a:lnTo>
                    <a:lnTo>
                      <a:pt x="151" y="8"/>
                    </a:lnTo>
                    <a:lnTo>
                      <a:pt x="137" y="6"/>
                    </a:lnTo>
                    <a:lnTo>
                      <a:pt x="137" y="6"/>
                    </a:lnTo>
                    <a:lnTo>
                      <a:pt x="137" y="0"/>
                    </a:lnTo>
                    <a:lnTo>
                      <a:pt x="137" y="0"/>
                    </a:lnTo>
                    <a:close/>
                    <a:moveTo>
                      <a:pt x="137" y="274"/>
                    </a:moveTo>
                    <a:lnTo>
                      <a:pt x="137" y="274"/>
                    </a:lnTo>
                    <a:lnTo>
                      <a:pt x="123" y="274"/>
                    </a:lnTo>
                    <a:lnTo>
                      <a:pt x="110" y="272"/>
                    </a:lnTo>
                    <a:lnTo>
                      <a:pt x="96" y="269"/>
                    </a:lnTo>
                    <a:lnTo>
                      <a:pt x="84" y="264"/>
                    </a:lnTo>
                    <a:lnTo>
                      <a:pt x="72" y="258"/>
                    </a:lnTo>
                    <a:lnTo>
                      <a:pt x="61" y="251"/>
                    </a:lnTo>
                    <a:lnTo>
                      <a:pt x="50" y="243"/>
                    </a:lnTo>
                    <a:lnTo>
                      <a:pt x="41" y="235"/>
                    </a:lnTo>
                    <a:lnTo>
                      <a:pt x="31" y="224"/>
                    </a:lnTo>
                    <a:lnTo>
                      <a:pt x="23" y="215"/>
                    </a:lnTo>
                    <a:lnTo>
                      <a:pt x="16" y="203"/>
                    </a:lnTo>
                    <a:lnTo>
                      <a:pt x="11" y="191"/>
                    </a:lnTo>
                    <a:lnTo>
                      <a:pt x="7" y="178"/>
                    </a:lnTo>
                    <a:lnTo>
                      <a:pt x="3" y="165"/>
                    </a:lnTo>
                    <a:lnTo>
                      <a:pt x="2" y="151"/>
                    </a:lnTo>
                    <a:lnTo>
                      <a:pt x="0" y="138"/>
                    </a:lnTo>
                    <a:lnTo>
                      <a:pt x="0" y="138"/>
                    </a:lnTo>
                    <a:lnTo>
                      <a:pt x="2" y="123"/>
                    </a:lnTo>
                    <a:lnTo>
                      <a:pt x="3" y="109"/>
                    </a:lnTo>
                    <a:lnTo>
                      <a:pt x="7" y="97"/>
                    </a:lnTo>
                    <a:lnTo>
                      <a:pt x="11" y="84"/>
                    </a:lnTo>
                    <a:lnTo>
                      <a:pt x="16" y="71"/>
                    </a:lnTo>
                    <a:lnTo>
                      <a:pt x="23" y="61"/>
                    </a:lnTo>
                    <a:lnTo>
                      <a:pt x="31" y="50"/>
                    </a:lnTo>
                    <a:lnTo>
                      <a:pt x="41" y="40"/>
                    </a:lnTo>
                    <a:lnTo>
                      <a:pt x="50" y="32"/>
                    </a:lnTo>
                    <a:lnTo>
                      <a:pt x="61" y="24"/>
                    </a:lnTo>
                    <a:lnTo>
                      <a:pt x="72" y="17"/>
                    </a:lnTo>
                    <a:lnTo>
                      <a:pt x="84" y="10"/>
                    </a:lnTo>
                    <a:lnTo>
                      <a:pt x="96" y="6"/>
                    </a:lnTo>
                    <a:lnTo>
                      <a:pt x="110" y="2"/>
                    </a:lnTo>
                    <a:lnTo>
                      <a:pt x="123" y="1"/>
                    </a:lnTo>
                    <a:lnTo>
                      <a:pt x="137" y="0"/>
                    </a:lnTo>
                    <a:lnTo>
                      <a:pt x="137" y="6"/>
                    </a:lnTo>
                    <a:lnTo>
                      <a:pt x="137" y="6"/>
                    </a:lnTo>
                    <a:lnTo>
                      <a:pt x="125" y="8"/>
                    </a:lnTo>
                    <a:lnTo>
                      <a:pt x="111" y="9"/>
                    </a:lnTo>
                    <a:lnTo>
                      <a:pt x="99" y="12"/>
                    </a:lnTo>
                    <a:lnTo>
                      <a:pt x="87" y="17"/>
                    </a:lnTo>
                    <a:lnTo>
                      <a:pt x="75" y="23"/>
                    </a:lnTo>
                    <a:lnTo>
                      <a:pt x="64" y="29"/>
                    </a:lnTo>
                    <a:lnTo>
                      <a:pt x="54" y="36"/>
                    </a:lnTo>
                    <a:lnTo>
                      <a:pt x="45" y="44"/>
                    </a:lnTo>
                    <a:lnTo>
                      <a:pt x="37" y="54"/>
                    </a:lnTo>
                    <a:lnTo>
                      <a:pt x="29" y="65"/>
                    </a:lnTo>
                    <a:lnTo>
                      <a:pt x="22" y="75"/>
                    </a:lnTo>
                    <a:lnTo>
                      <a:pt x="16" y="86"/>
                    </a:lnTo>
                    <a:lnTo>
                      <a:pt x="12" y="98"/>
                    </a:lnTo>
                    <a:lnTo>
                      <a:pt x="10" y="111"/>
                    </a:lnTo>
                    <a:lnTo>
                      <a:pt x="7" y="124"/>
                    </a:lnTo>
                    <a:lnTo>
                      <a:pt x="7" y="138"/>
                    </a:lnTo>
                    <a:lnTo>
                      <a:pt x="7" y="138"/>
                    </a:lnTo>
                    <a:lnTo>
                      <a:pt x="7" y="151"/>
                    </a:lnTo>
                    <a:lnTo>
                      <a:pt x="10" y="163"/>
                    </a:lnTo>
                    <a:lnTo>
                      <a:pt x="12" y="177"/>
                    </a:lnTo>
                    <a:lnTo>
                      <a:pt x="16" y="188"/>
                    </a:lnTo>
                    <a:lnTo>
                      <a:pt x="22" y="200"/>
                    </a:lnTo>
                    <a:lnTo>
                      <a:pt x="29" y="211"/>
                    </a:lnTo>
                    <a:lnTo>
                      <a:pt x="37" y="220"/>
                    </a:lnTo>
                    <a:lnTo>
                      <a:pt x="45" y="230"/>
                    </a:lnTo>
                    <a:lnTo>
                      <a:pt x="54" y="238"/>
                    </a:lnTo>
                    <a:lnTo>
                      <a:pt x="64" y="246"/>
                    </a:lnTo>
                    <a:lnTo>
                      <a:pt x="75" y="253"/>
                    </a:lnTo>
                    <a:lnTo>
                      <a:pt x="87" y="258"/>
                    </a:lnTo>
                    <a:lnTo>
                      <a:pt x="99" y="262"/>
                    </a:lnTo>
                    <a:lnTo>
                      <a:pt x="111" y="266"/>
                    </a:lnTo>
                    <a:lnTo>
                      <a:pt x="125" y="268"/>
                    </a:lnTo>
                    <a:lnTo>
                      <a:pt x="137" y="269"/>
                    </a:lnTo>
                    <a:lnTo>
                      <a:pt x="137" y="2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36">
                <a:extLst>
                  <a:ext uri="{FF2B5EF4-FFF2-40B4-BE49-F238E27FC236}">
                    <a16:creationId xmlns="" xmlns:a16="http://schemas.microsoft.com/office/drawing/2014/main" id="{DEC06F06-7590-40DC-BBFB-D32DEE6859DB}"/>
                  </a:ext>
                </a:extLst>
              </p:cNvPr>
              <p:cNvSpPr/>
              <p:nvPr/>
            </p:nvSpPr>
            <p:spPr bwMode="auto">
              <a:xfrm>
                <a:off x="1941513" y="4322763"/>
                <a:ext cx="434975" cy="423863"/>
              </a:xfrm>
              <a:custGeom>
                <a:avLst/>
                <a:gdLst>
                  <a:gd name="T0" fmla="*/ 199 w 274"/>
                  <a:gd name="T1" fmla="*/ 18 h 267"/>
                  <a:gd name="T2" fmla="*/ 203 w 274"/>
                  <a:gd name="T3" fmla="*/ 37 h 267"/>
                  <a:gd name="T4" fmla="*/ 214 w 274"/>
                  <a:gd name="T5" fmla="*/ 35 h 267"/>
                  <a:gd name="T6" fmla="*/ 221 w 274"/>
                  <a:gd name="T7" fmla="*/ 43 h 267"/>
                  <a:gd name="T8" fmla="*/ 238 w 274"/>
                  <a:gd name="T9" fmla="*/ 56 h 267"/>
                  <a:gd name="T10" fmla="*/ 257 w 274"/>
                  <a:gd name="T11" fmla="*/ 80 h 267"/>
                  <a:gd name="T12" fmla="*/ 251 w 274"/>
                  <a:gd name="T13" fmla="*/ 91 h 267"/>
                  <a:gd name="T14" fmla="*/ 256 w 274"/>
                  <a:gd name="T15" fmla="*/ 93 h 267"/>
                  <a:gd name="T16" fmla="*/ 262 w 274"/>
                  <a:gd name="T17" fmla="*/ 85 h 267"/>
                  <a:gd name="T18" fmla="*/ 264 w 274"/>
                  <a:gd name="T19" fmla="*/ 93 h 267"/>
                  <a:gd name="T20" fmla="*/ 259 w 274"/>
                  <a:gd name="T21" fmla="*/ 110 h 267"/>
                  <a:gd name="T22" fmla="*/ 247 w 274"/>
                  <a:gd name="T23" fmla="*/ 112 h 267"/>
                  <a:gd name="T24" fmla="*/ 232 w 274"/>
                  <a:gd name="T25" fmla="*/ 127 h 267"/>
                  <a:gd name="T26" fmla="*/ 220 w 274"/>
                  <a:gd name="T27" fmla="*/ 141 h 267"/>
                  <a:gd name="T28" fmla="*/ 202 w 274"/>
                  <a:gd name="T29" fmla="*/ 154 h 267"/>
                  <a:gd name="T30" fmla="*/ 209 w 274"/>
                  <a:gd name="T31" fmla="*/ 183 h 267"/>
                  <a:gd name="T32" fmla="*/ 218 w 274"/>
                  <a:gd name="T33" fmla="*/ 214 h 267"/>
                  <a:gd name="T34" fmla="*/ 210 w 274"/>
                  <a:gd name="T35" fmla="*/ 237 h 267"/>
                  <a:gd name="T36" fmla="*/ 226 w 274"/>
                  <a:gd name="T37" fmla="*/ 228 h 267"/>
                  <a:gd name="T38" fmla="*/ 247 w 274"/>
                  <a:gd name="T39" fmla="*/ 192 h 267"/>
                  <a:gd name="T40" fmla="*/ 264 w 274"/>
                  <a:gd name="T41" fmla="*/ 141 h 267"/>
                  <a:gd name="T42" fmla="*/ 274 w 274"/>
                  <a:gd name="T43" fmla="*/ 115 h 267"/>
                  <a:gd name="T44" fmla="*/ 155 w 274"/>
                  <a:gd name="T45" fmla="*/ 267 h 267"/>
                  <a:gd name="T46" fmla="*/ 178 w 274"/>
                  <a:gd name="T47" fmla="*/ 246 h 267"/>
                  <a:gd name="T48" fmla="*/ 153 w 274"/>
                  <a:gd name="T49" fmla="*/ 245 h 267"/>
                  <a:gd name="T50" fmla="*/ 145 w 274"/>
                  <a:gd name="T51" fmla="*/ 252 h 267"/>
                  <a:gd name="T52" fmla="*/ 125 w 274"/>
                  <a:gd name="T53" fmla="*/ 248 h 267"/>
                  <a:gd name="T54" fmla="*/ 99 w 274"/>
                  <a:gd name="T55" fmla="*/ 249 h 267"/>
                  <a:gd name="T56" fmla="*/ 121 w 274"/>
                  <a:gd name="T57" fmla="*/ 267 h 267"/>
                  <a:gd name="T58" fmla="*/ 0 w 274"/>
                  <a:gd name="T59" fmla="*/ 129 h 267"/>
                  <a:gd name="T60" fmla="*/ 62 w 274"/>
                  <a:gd name="T61" fmla="*/ 26 h 267"/>
                  <a:gd name="T62" fmla="*/ 19 w 274"/>
                  <a:gd name="T63" fmla="*/ 87 h 267"/>
                  <a:gd name="T64" fmla="*/ 31 w 274"/>
                  <a:gd name="T65" fmla="*/ 84 h 267"/>
                  <a:gd name="T66" fmla="*/ 50 w 274"/>
                  <a:gd name="T67" fmla="*/ 91 h 267"/>
                  <a:gd name="T68" fmla="*/ 60 w 274"/>
                  <a:gd name="T69" fmla="*/ 88 h 267"/>
                  <a:gd name="T70" fmla="*/ 46 w 274"/>
                  <a:gd name="T71" fmla="*/ 106 h 267"/>
                  <a:gd name="T72" fmla="*/ 35 w 274"/>
                  <a:gd name="T73" fmla="*/ 122 h 267"/>
                  <a:gd name="T74" fmla="*/ 45 w 274"/>
                  <a:gd name="T75" fmla="*/ 157 h 267"/>
                  <a:gd name="T76" fmla="*/ 54 w 274"/>
                  <a:gd name="T77" fmla="*/ 180 h 267"/>
                  <a:gd name="T78" fmla="*/ 87 w 274"/>
                  <a:gd name="T79" fmla="*/ 210 h 267"/>
                  <a:gd name="T80" fmla="*/ 95 w 274"/>
                  <a:gd name="T81" fmla="*/ 188 h 267"/>
                  <a:gd name="T82" fmla="*/ 98 w 274"/>
                  <a:gd name="T83" fmla="*/ 169 h 267"/>
                  <a:gd name="T84" fmla="*/ 104 w 274"/>
                  <a:gd name="T85" fmla="*/ 137 h 267"/>
                  <a:gd name="T86" fmla="*/ 117 w 274"/>
                  <a:gd name="T87" fmla="*/ 122 h 267"/>
                  <a:gd name="T88" fmla="*/ 152 w 274"/>
                  <a:gd name="T89" fmla="*/ 125 h 267"/>
                  <a:gd name="T90" fmla="*/ 165 w 274"/>
                  <a:gd name="T91" fmla="*/ 106 h 267"/>
                  <a:gd name="T92" fmla="*/ 161 w 274"/>
                  <a:gd name="T93" fmla="*/ 81 h 267"/>
                  <a:gd name="T94" fmla="*/ 134 w 274"/>
                  <a:gd name="T95" fmla="*/ 58 h 267"/>
                  <a:gd name="T96" fmla="*/ 111 w 274"/>
                  <a:gd name="T97" fmla="*/ 57 h 267"/>
                  <a:gd name="T98" fmla="*/ 92 w 274"/>
                  <a:gd name="T99" fmla="*/ 68 h 267"/>
                  <a:gd name="T100" fmla="*/ 69 w 274"/>
                  <a:gd name="T101" fmla="*/ 64 h 267"/>
                  <a:gd name="T102" fmla="*/ 73 w 274"/>
                  <a:gd name="T103" fmla="*/ 56 h 267"/>
                  <a:gd name="T104" fmla="*/ 80 w 274"/>
                  <a:gd name="T105" fmla="*/ 45 h 267"/>
                  <a:gd name="T106" fmla="*/ 81 w 274"/>
                  <a:gd name="T107" fmla="*/ 38 h 267"/>
                  <a:gd name="T108" fmla="*/ 96 w 274"/>
                  <a:gd name="T109" fmla="*/ 49 h 267"/>
                  <a:gd name="T110" fmla="*/ 119 w 274"/>
                  <a:gd name="T111" fmla="*/ 47 h 267"/>
                  <a:gd name="T112" fmla="*/ 137 w 274"/>
                  <a:gd name="T113" fmla="*/ 45 h 267"/>
                  <a:gd name="T114" fmla="*/ 141 w 274"/>
                  <a:gd name="T115" fmla="*/ 28 h 267"/>
                  <a:gd name="T116" fmla="*/ 161 w 274"/>
                  <a:gd name="T117" fmla="*/ 22 h 267"/>
                  <a:gd name="T118" fmla="*/ 132 w 274"/>
                  <a:gd name="T119"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267">
                    <a:moveTo>
                      <a:pt x="161" y="1"/>
                    </a:moveTo>
                    <a:lnTo>
                      <a:pt x="161" y="1"/>
                    </a:lnTo>
                    <a:lnTo>
                      <a:pt x="169" y="3"/>
                    </a:lnTo>
                    <a:lnTo>
                      <a:pt x="178" y="5"/>
                    </a:lnTo>
                    <a:lnTo>
                      <a:pt x="188" y="8"/>
                    </a:lnTo>
                    <a:lnTo>
                      <a:pt x="201" y="14"/>
                    </a:lnTo>
                    <a:lnTo>
                      <a:pt x="214" y="22"/>
                    </a:lnTo>
                    <a:lnTo>
                      <a:pt x="226" y="31"/>
                    </a:lnTo>
                    <a:lnTo>
                      <a:pt x="238" y="43"/>
                    </a:lnTo>
                    <a:lnTo>
                      <a:pt x="238" y="43"/>
                    </a:lnTo>
                    <a:lnTo>
                      <a:pt x="234" y="39"/>
                    </a:lnTo>
                    <a:lnTo>
                      <a:pt x="225" y="31"/>
                    </a:lnTo>
                    <a:lnTo>
                      <a:pt x="213" y="22"/>
                    </a:lnTo>
                    <a:lnTo>
                      <a:pt x="206" y="19"/>
                    </a:lnTo>
                    <a:lnTo>
                      <a:pt x="199" y="18"/>
                    </a:lnTo>
                    <a:lnTo>
                      <a:pt x="197" y="19"/>
                    </a:lnTo>
                    <a:lnTo>
                      <a:pt x="197" y="19"/>
                    </a:lnTo>
                    <a:lnTo>
                      <a:pt x="198" y="22"/>
                    </a:lnTo>
                    <a:lnTo>
                      <a:pt x="198" y="22"/>
                    </a:lnTo>
                    <a:lnTo>
                      <a:pt x="199" y="24"/>
                    </a:lnTo>
                    <a:lnTo>
                      <a:pt x="199" y="24"/>
                    </a:lnTo>
                    <a:lnTo>
                      <a:pt x="199" y="27"/>
                    </a:lnTo>
                    <a:lnTo>
                      <a:pt x="201" y="30"/>
                    </a:lnTo>
                    <a:lnTo>
                      <a:pt x="201" y="30"/>
                    </a:lnTo>
                    <a:lnTo>
                      <a:pt x="202" y="30"/>
                    </a:lnTo>
                    <a:lnTo>
                      <a:pt x="202" y="30"/>
                    </a:lnTo>
                    <a:lnTo>
                      <a:pt x="203" y="33"/>
                    </a:lnTo>
                    <a:lnTo>
                      <a:pt x="203" y="33"/>
                    </a:lnTo>
                    <a:lnTo>
                      <a:pt x="203" y="34"/>
                    </a:lnTo>
                    <a:lnTo>
                      <a:pt x="203" y="37"/>
                    </a:lnTo>
                    <a:lnTo>
                      <a:pt x="203" y="39"/>
                    </a:lnTo>
                    <a:lnTo>
                      <a:pt x="206" y="39"/>
                    </a:lnTo>
                    <a:lnTo>
                      <a:pt x="206" y="39"/>
                    </a:lnTo>
                    <a:lnTo>
                      <a:pt x="209" y="39"/>
                    </a:lnTo>
                    <a:lnTo>
                      <a:pt x="209" y="39"/>
                    </a:lnTo>
                    <a:lnTo>
                      <a:pt x="210" y="38"/>
                    </a:lnTo>
                    <a:lnTo>
                      <a:pt x="210" y="38"/>
                    </a:lnTo>
                    <a:lnTo>
                      <a:pt x="207" y="35"/>
                    </a:lnTo>
                    <a:lnTo>
                      <a:pt x="207" y="35"/>
                    </a:lnTo>
                    <a:lnTo>
                      <a:pt x="207" y="35"/>
                    </a:lnTo>
                    <a:lnTo>
                      <a:pt x="207" y="35"/>
                    </a:lnTo>
                    <a:lnTo>
                      <a:pt x="209" y="34"/>
                    </a:lnTo>
                    <a:lnTo>
                      <a:pt x="210" y="33"/>
                    </a:lnTo>
                    <a:lnTo>
                      <a:pt x="210" y="33"/>
                    </a:lnTo>
                    <a:lnTo>
                      <a:pt x="214" y="35"/>
                    </a:lnTo>
                    <a:lnTo>
                      <a:pt x="215" y="37"/>
                    </a:lnTo>
                    <a:lnTo>
                      <a:pt x="215" y="37"/>
                    </a:lnTo>
                    <a:lnTo>
                      <a:pt x="217" y="39"/>
                    </a:lnTo>
                    <a:lnTo>
                      <a:pt x="217" y="39"/>
                    </a:lnTo>
                    <a:lnTo>
                      <a:pt x="215" y="41"/>
                    </a:lnTo>
                    <a:lnTo>
                      <a:pt x="215" y="41"/>
                    </a:lnTo>
                    <a:lnTo>
                      <a:pt x="214" y="42"/>
                    </a:lnTo>
                    <a:lnTo>
                      <a:pt x="214" y="42"/>
                    </a:lnTo>
                    <a:lnTo>
                      <a:pt x="215" y="45"/>
                    </a:lnTo>
                    <a:lnTo>
                      <a:pt x="215" y="45"/>
                    </a:lnTo>
                    <a:lnTo>
                      <a:pt x="215" y="45"/>
                    </a:lnTo>
                    <a:lnTo>
                      <a:pt x="217" y="45"/>
                    </a:lnTo>
                    <a:lnTo>
                      <a:pt x="217" y="45"/>
                    </a:lnTo>
                    <a:lnTo>
                      <a:pt x="221" y="43"/>
                    </a:lnTo>
                    <a:lnTo>
                      <a:pt x="221" y="43"/>
                    </a:lnTo>
                    <a:lnTo>
                      <a:pt x="224" y="43"/>
                    </a:lnTo>
                    <a:lnTo>
                      <a:pt x="224" y="43"/>
                    </a:lnTo>
                    <a:lnTo>
                      <a:pt x="225" y="45"/>
                    </a:lnTo>
                    <a:lnTo>
                      <a:pt x="225" y="45"/>
                    </a:lnTo>
                    <a:lnTo>
                      <a:pt x="229" y="47"/>
                    </a:lnTo>
                    <a:lnTo>
                      <a:pt x="229" y="47"/>
                    </a:lnTo>
                    <a:lnTo>
                      <a:pt x="230" y="47"/>
                    </a:lnTo>
                    <a:lnTo>
                      <a:pt x="230" y="47"/>
                    </a:lnTo>
                    <a:lnTo>
                      <a:pt x="232" y="51"/>
                    </a:lnTo>
                    <a:lnTo>
                      <a:pt x="232" y="51"/>
                    </a:lnTo>
                    <a:lnTo>
                      <a:pt x="234" y="53"/>
                    </a:lnTo>
                    <a:lnTo>
                      <a:pt x="234" y="53"/>
                    </a:lnTo>
                    <a:lnTo>
                      <a:pt x="237" y="54"/>
                    </a:lnTo>
                    <a:lnTo>
                      <a:pt x="238" y="56"/>
                    </a:lnTo>
                    <a:lnTo>
                      <a:pt x="238" y="56"/>
                    </a:lnTo>
                    <a:lnTo>
                      <a:pt x="240" y="58"/>
                    </a:lnTo>
                    <a:lnTo>
                      <a:pt x="240" y="58"/>
                    </a:lnTo>
                    <a:lnTo>
                      <a:pt x="245" y="62"/>
                    </a:lnTo>
                    <a:lnTo>
                      <a:pt x="245" y="62"/>
                    </a:lnTo>
                    <a:lnTo>
                      <a:pt x="248" y="65"/>
                    </a:lnTo>
                    <a:lnTo>
                      <a:pt x="248" y="65"/>
                    </a:lnTo>
                    <a:lnTo>
                      <a:pt x="248" y="69"/>
                    </a:lnTo>
                    <a:lnTo>
                      <a:pt x="248" y="69"/>
                    </a:lnTo>
                    <a:lnTo>
                      <a:pt x="249" y="73"/>
                    </a:lnTo>
                    <a:lnTo>
                      <a:pt x="249" y="73"/>
                    </a:lnTo>
                    <a:lnTo>
                      <a:pt x="251" y="76"/>
                    </a:lnTo>
                    <a:lnTo>
                      <a:pt x="251" y="76"/>
                    </a:lnTo>
                    <a:lnTo>
                      <a:pt x="253" y="77"/>
                    </a:lnTo>
                    <a:lnTo>
                      <a:pt x="253" y="77"/>
                    </a:lnTo>
                    <a:lnTo>
                      <a:pt x="257" y="80"/>
                    </a:lnTo>
                    <a:lnTo>
                      <a:pt x="257" y="80"/>
                    </a:lnTo>
                    <a:lnTo>
                      <a:pt x="259" y="81"/>
                    </a:lnTo>
                    <a:lnTo>
                      <a:pt x="259" y="83"/>
                    </a:lnTo>
                    <a:lnTo>
                      <a:pt x="259" y="83"/>
                    </a:lnTo>
                    <a:lnTo>
                      <a:pt x="257" y="84"/>
                    </a:lnTo>
                    <a:lnTo>
                      <a:pt x="257" y="84"/>
                    </a:lnTo>
                    <a:lnTo>
                      <a:pt x="255" y="84"/>
                    </a:lnTo>
                    <a:lnTo>
                      <a:pt x="255" y="84"/>
                    </a:lnTo>
                    <a:lnTo>
                      <a:pt x="255" y="87"/>
                    </a:lnTo>
                    <a:lnTo>
                      <a:pt x="255" y="87"/>
                    </a:lnTo>
                    <a:lnTo>
                      <a:pt x="255" y="88"/>
                    </a:lnTo>
                    <a:lnTo>
                      <a:pt x="255" y="89"/>
                    </a:lnTo>
                    <a:lnTo>
                      <a:pt x="255" y="89"/>
                    </a:lnTo>
                    <a:lnTo>
                      <a:pt x="252" y="91"/>
                    </a:lnTo>
                    <a:lnTo>
                      <a:pt x="251" y="91"/>
                    </a:lnTo>
                    <a:lnTo>
                      <a:pt x="248" y="92"/>
                    </a:lnTo>
                    <a:lnTo>
                      <a:pt x="247" y="93"/>
                    </a:lnTo>
                    <a:lnTo>
                      <a:pt x="247" y="93"/>
                    </a:lnTo>
                    <a:lnTo>
                      <a:pt x="247" y="95"/>
                    </a:lnTo>
                    <a:lnTo>
                      <a:pt x="247" y="95"/>
                    </a:lnTo>
                    <a:lnTo>
                      <a:pt x="249" y="96"/>
                    </a:lnTo>
                    <a:lnTo>
                      <a:pt x="249" y="96"/>
                    </a:lnTo>
                    <a:lnTo>
                      <a:pt x="249" y="95"/>
                    </a:lnTo>
                    <a:lnTo>
                      <a:pt x="249" y="95"/>
                    </a:lnTo>
                    <a:lnTo>
                      <a:pt x="249" y="93"/>
                    </a:lnTo>
                    <a:lnTo>
                      <a:pt x="251" y="93"/>
                    </a:lnTo>
                    <a:lnTo>
                      <a:pt x="251" y="93"/>
                    </a:lnTo>
                    <a:lnTo>
                      <a:pt x="253" y="93"/>
                    </a:lnTo>
                    <a:lnTo>
                      <a:pt x="253" y="93"/>
                    </a:lnTo>
                    <a:lnTo>
                      <a:pt x="256" y="93"/>
                    </a:lnTo>
                    <a:lnTo>
                      <a:pt x="256" y="93"/>
                    </a:lnTo>
                    <a:lnTo>
                      <a:pt x="256" y="92"/>
                    </a:lnTo>
                    <a:lnTo>
                      <a:pt x="256" y="92"/>
                    </a:lnTo>
                    <a:lnTo>
                      <a:pt x="256" y="92"/>
                    </a:lnTo>
                    <a:lnTo>
                      <a:pt x="256" y="89"/>
                    </a:lnTo>
                    <a:lnTo>
                      <a:pt x="256" y="89"/>
                    </a:lnTo>
                    <a:lnTo>
                      <a:pt x="257" y="87"/>
                    </a:lnTo>
                    <a:lnTo>
                      <a:pt x="257" y="87"/>
                    </a:lnTo>
                    <a:lnTo>
                      <a:pt x="257" y="88"/>
                    </a:lnTo>
                    <a:lnTo>
                      <a:pt x="259" y="87"/>
                    </a:lnTo>
                    <a:lnTo>
                      <a:pt x="259" y="87"/>
                    </a:lnTo>
                    <a:lnTo>
                      <a:pt x="260" y="85"/>
                    </a:lnTo>
                    <a:lnTo>
                      <a:pt x="260" y="85"/>
                    </a:lnTo>
                    <a:lnTo>
                      <a:pt x="262" y="85"/>
                    </a:lnTo>
                    <a:lnTo>
                      <a:pt x="262" y="85"/>
                    </a:lnTo>
                    <a:lnTo>
                      <a:pt x="262" y="85"/>
                    </a:lnTo>
                    <a:lnTo>
                      <a:pt x="262" y="83"/>
                    </a:lnTo>
                    <a:lnTo>
                      <a:pt x="262" y="83"/>
                    </a:lnTo>
                    <a:lnTo>
                      <a:pt x="260" y="80"/>
                    </a:lnTo>
                    <a:lnTo>
                      <a:pt x="260" y="80"/>
                    </a:lnTo>
                    <a:lnTo>
                      <a:pt x="260" y="75"/>
                    </a:lnTo>
                    <a:lnTo>
                      <a:pt x="260" y="75"/>
                    </a:lnTo>
                    <a:lnTo>
                      <a:pt x="263" y="80"/>
                    </a:lnTo>
                    <a:lnTo>
                      <a:pt x="266" y="89"/>
                    </a:lnTo>
                    <a:lnTo>
                      <a:pt x="266" y="89"/>
                    </a:lnTo>
                    <a:lnTo>
                      <a:pt x="264" y="89"/>
                    </a:lnTo>
                    <a:lnTo>
                      <a:pt x="264" y="91"/>
                    </a:lnTo>
                    <a:lnTo>
                      <a:pt x="264" y="91"/>
                    </a:lnTo>
                    <a:lnTo>
                      <a:pt x="264" y="93"/>
                    </a:lnTo>
                    <a:lnTo>
                      <a:pt x="264" y="93"/>
                    </a:lnTo>
                    <a:lnTo>
                      <a:pt x="264" y="98"/>
                    </a:lnTo>
                    <a:lnTo>
                      <a:pt x="264" y="98"/>
                    </a:lnTo>
                    <a:lnTo>
                      <a:pt x="264" y="103"/>
                    </a:lnTo>
                    <a:lnTo>
                      <a:pt x="264" y="103"/>
                    </a:lnTo>
                    <a:lnTo>
                      <a:pt x="264" y="107"/>
                    </a:lnTo>
                    <a:lnTo>
                      <a:pt x="264" y="107"/>
                    </a:lnTo>
                    <a:lnTo>
                      <a:pt x="264" y="112"/>
                    </a:lnTo>
                    <a:lnTo>
                      <a:pt x="264" y="112"/>
                    </a:lnTo>
                    <a:lnTo>
                      <a:pt x="263" y="114"/>
                    </a:lnTo>
                    <a:lnTo>
                      <a:pt x="263" y="114"/>
                    </a:lnTo>
                    <a:lnTo>
                      <a:pt x="263" y="115"/>
                    </a:lnTo>
                    <a:lnTo>
                      <a:pt x="262" y="114"/>
                    </a:lnTo>
                    <a:lnTo>
                      <a:pt x="262" y="114"/>
                    </a:lnTo>
                    <a:lnTo>
                      <a:pt x="260" y="110"/>
                    </a:lnTo>
                    <a:lnTo>
                      <a:pt x="259" y="110"/>
                    </a:lnTo>
                    <a:lnTo>
                      <a:pt x="259" y="110"/>
                    </a:lnTo>
                    <a:lnTo>
                      <a:pt x="259" y="108"/>
                    </a:lnTo>
                    <a:lnTo>
                      <a:pt x="256" y="108"/>
                    </a:lnTo>
                    <a:lnTo>
                      <a:pt x="256" y="108"/>
                    </a:lnTo>
                    <a:lnTo>
                      <a:pt x="255" y="108"/>
                    </a:lnTo>
                    <a:lnTo>
                      <a:pt x="253" y="108"/>
                    </a:lnTo>
                    <a:lnTo>
                      <a:pt x="253" y="108"/>
                    </a:lnTo>
                    <a:lnTo>
                      <a:pt x="253" y="111"/>
                    </a:lnTo>
                    <a:lnTo>
                      <a:pt x="253" y="112"/>
                    </a:lnTo>
                    <a:lnTo>
                      <a:pt x="253" y="112"/>
                    </a:lnTo>
                    <a:lnTo>
                      <a:pt x="248" y="111"/>
                    </a:lnTo>
                    <a:lnTo>
                      <a:pt x="248" y="111"/>
                    </a:lnTo>
                    <a:lnTo>
                      <a:pt x="247" y="111"/>
                    </a:lnTo>
                    <a:lnTo>
                      <a:pt x="247" y="112"/>
                    </a:lnTo>
                    <a:lnTo>
                      <a:pt x="247" y="112"/>
                    </a:lnTo>
                    <a:lnTo>
                      <a:pt x="245" y="115"/>
                    </a:lnTo>
                    <a:lnTo>
                      <a:pt x="244" y="116"/>
                    </a:lnTo>
                    <a:lnTo>
                      <a:pt x="244" y="116"/>
                    </a:lnTo>
                    <a:lnTo>
                      <a:pt x="244" y="118"/>
                    </a:lnTo>
                    <a:lnTo>
                      <a:pt x="243" y="121"/>
                    </a:lnTo>
                    <a:lnTo>
                      <a:pt x="243" y="121"/>
                    </a:lnTo>
                    <a:lnTo>
                      <a:pt x="241" y="122"/>
                    </a:lnTo>
                    <a:lnTo>
                      <a:pt x="238" y="122"/>
                    </a:lnTo>
                    <a:lnTo>
                      <a:pt x="238" y="122"/>
                    </a:lnTo>
                    <a:lnTo>
                      <a:pt x="234" y="123"/>
                    </a:lnTo>
                    <a:lnTo>
                      <a:pt x="234" y="123"/>
                    </a:lnTo>
                    <a:lnTo>
                      <a:pt x="234" y="125"/>
                    </a:lnTo>
                    <a:lnTo>
                      <a:pt x="233" y="126"/>
                    </a:lnTo>
                    <a:lnTo>
                      <a:pt x="233" y="126"/>
                    </a:lnTo>
                    <a:lnTo>
                      <a:pt x="232" y="127"/>
                    </a:lnTo>
                    <a:lnTo>
                      <a:pt x="230" y="129"/>
                    </a:lnTo>
                    <a:lnTo>
                      <a:pt x="230" y="129"/>
                    </a:lnTo>
                    <a:lnTo>
                      <a:pt x="230" y="133"/>
                    </a:lnTo>
                    <a:lnTo>
                      <a:pt x="230" y="133"/>
                    </a:lnTo>
                    <a:lnTo>
                      <a:pt x="230" y="134"/>
                    </a:lnTo>
                    <a:lnTo>
                      <a:pt x="230" y="135"/>
                    </a:lnTo>
                    <a:lnTo>
                      <a:pt x="230" y="135"/>
                    </a:lnTo>
                    <a:lnTo>
                      <a:pt x="226" y="137"/>
                    </a:lnTo>
                    <a:lnTo>
                      <a:pt x="226" y="137"/>
                    </a:lnTo>
                    <a:lnTo>
                      <a:pt x="226" y="137"/>
                    </a:lnTo>
                    <a:lnTo>
                      <a:pt x="226" y="138"/>
                    </a:lnTo>
                    <a:lnTo>
                      <a:pt x="225" y="139"/>
                    </a:lnTo>
                    <a:lnTo>
                      <a:pt x="225" y="139"/>
                    </a:lnTo>
                    <a:lnTo>
                      <a:pt x="220" y="141"/>
                    </a:lnTo>
                    <a:lnTo>
                      <a:pt x="220" y="141"/>
                    </a:lnTo>
                    <a:lnTo>
                      <a:pt x="220" y="142"/>
                    </a:lnTo>
                    <a:lnTo>
                      <a:pt x="220" y="144"/>
                    </a:lnTo>
                    <a:lnTo>
                      <a:pt x="218" y="144"/>
                    </a:lnTo>
                    <a:lnTo>
                      <a:pt x="218" y="144"/>
                    </a:lnTo>
                    <a:lnTo>
                      <a:pt x="215" y="144"/>
                    </a:lnTo>
                    <a:lnTo>
                      <a:pt x="213" y="144"/>
                    </a:lnTo>
                    <a:lnTo>
                      <a:pt x="213" y="144"/>
                    </a:lnTo>
                    <a:lnTo>
                      <a:pt x="211" y="145"/>
                    </a:lnTo>
                    <a:lnTo>
                      <a:pt x="209" y="148"/>
                    </a:lnTo>
                    <a:lnTo>
                      <a:pt x="209" y="148"/>
                    </a:lnTo>
                    <a:lnTo>
                      <a:pt x="203" y="152"/>
                    </a:lnTo>
                    <a:lnTo>
                      <a:pt x="203" y="152"/>
                    </a:lnTo>
                    <a:lnTo>
                      <a:pt x="202" y="152"/>
                    </a:lnTo>
                    <a:lnTo>
                      <a:pt x="202" y="154"/>
                    </a:lnTo>
                    <a:lnTo>
                      <a:pt x="202" y="154"/>
                    </a:lnTo>
                    <a:lnTo>
                      <a:pt x="202" y="157"/>
                    </a:lnTo>
                    <a:lnTo>
                      <a:pt x="203" y="158"/>
                    </a:lnTo>
                    <a:lnTo>
                      <a:pt x="203" y="158"/>
                    </a:lnTo>
                    <a:lnTo>
                      <a:pt x="207" y="164"/>
                    </a:lnTo>
                    <a:lnTo>
                      <a:pt x="207" y="164"/>
                    </a:lnTo>
                    <a:lnTo>
                      <a:pt x="209" y="167"/>
                    </a:lnTo>
                    <a:lnTo>
                      <a:pt x="207" y="169"/>
                    </a:lnTo>
                    <a:lnTo>
                      <a:pt x="207" y="169"/>
                    </a:lnTo>
                    <a:lnTo>
                      <a:pt x="206" y="173"/>
                    </a:lnTo>
                    <a:lnTo>
                      <a:pt x="206" y="173"/>
                    </a:lnTo>
                    <a:lnTo>
                      <a:pt x="206" y="176"/>
                    </a:lnTo>
                    <a:lnTo>
                      <a:pt x="206" y="179"/>
                    </a:lnTo>
                    <a:lnTo>
                      <a:pt x="206" y="179"/>
                    </a:lnTo>
                    <a:lnTo>
                      <a:pt x="209" y="183"/>
                    </a:lnTo>
                    <a:lnTo>
                      <a:pt x="209" y="183"/>
                    </a:lnTo>
                    <a:lnTo>
                      <a:pt x="207" y="184"/>
                    </a:lnTo>
                    <a:lnTo>
                      <a:pt x="207" y="186"/>
                    </a:lnTo>
                    <a:lnTo>
                      <a:pt x="207" y="187"/>
                    </a:lnTo>
                    <a:lnTo>
                      <a:pt x="207" y="187"/>
                    </a:lnTo>
                    <a:lnTo>
                      <a:pt x="213" y="191"/>
                    </a:lnTo>
                    <a:lnTo>
                      <a:pt x="213" y="191"/>
                    </a:lnTo>
                    <a:lnTo>
                      <a:pt x="217" y="194"/>
                    </a:lnTo>
                    <a:lnTo>
                      <a:pt x="217" y="194"/>
                    </a:lnTo>
                    <a:lnTo>
                      <a:pt x="217" y="199"/>
                    </a:lnTo>
                    <a:lnTo>
                      <a:pt x="217" y="199"/>
                    </a:lnTo>
                    <a:lnTo>
                      <a:pt x="220" y="204"/>
                    </a:lnTo>
                    <a:lnTo>
                      <a:pt x="221" y="209"/>
                    </a:lnTo>
                    <a:lnTo>
                      <a:pt x="220" y="211"/>
                    </a:lnTo>
                    <a:lnTo>
                      <a:pt x="220" y="211"/>
                    </a:lnTo>
                    <a:lnTo>
                      <a:pt x="218" y="214"/>
                    </a:lnTo>
                    <a:lnTo>
                      <a:pt x="218" y="215"/>
                    </a:lnTo>
                    <a:lnTo>
                      <a:pt x="218" y="215"/>
                    </a:lnTo>
                    <a:lnTo>
                      <a:pt x="220" y="218"/>
                    </a:lnTo>
                    <a:lnTo>
                      <a:pt x="220" y="218"/>
                    </a:lnTo>
                    <a:lnTo>
                      <a:pt x="222" y="219"/>
                    </a:lnTo>
                    <a:lnTo>
                      <a:pt x="222" y="219"/>
                    </a:lnTo>
                    <a:lnTo>
                      <a:pt x="222" y="221"/>
                    </a:lnTo>
                    <a:lnTo>
                      <a:pt x="222" y="221"/>
                    </a:lnTo>
                    <a:lnTo>
                      <a:pt x="218" y="226"/>
                    </a:lnTo>
                    <a:lnTo>
                      <a:pt x="218" y="226"/>
                    </a:lnTo>
                    <a:lnTo>
                      <a:pt x="217" y="230"/>
                    </a:lnTo>
                    <a:lnTo>
                      <a:pt x="217" y="230"/>
                    </a:lnTo>
                    <a:lnTo>
                      <a:pt x="213" y="236"/>
                    </a:lnTo>
                    <a:lnTo>
                      <a:pt x="213" y="236"/>
                    </a:lnTo>
                    <a:lnTo>
                      <a:pt x="210" y="237"/>
                    </a:lnTo>
                    <a:lnTo>
                      <a:pt x="210" y="238"/>
                    </a:lnTo>
                    <a:lnTo>
                      <a:pt x="210" y="238"/>
                    </a:lnTo>
                    <a:lnTo>
                      <a:pt x="209" y="241"/>
                    </a:lnTo>
                    <a:lnTo>
                      <a:pt x="209" y="242"/>
                    </a:lnTo>
                    <a:lnTo>
                      <a:pt x="210" y="241"/>
                    </a:lnTo>
                    <a:lnTo>
                      <a:pt x="210" y="241"/>
                    </a:lnTo>
                    <a:lnTo>
                      <a:pt x="215" y="237"/>
                    </a:lnTo>
                    <a:lnTo>
                      <a:pt x="215" y="237"/>
                    </a:lnTo>
                    <a:lnTo>
                      <a:pt x="221" y="234"/>
                    </a:lnTo>
                    <a:lnTo>
                      <a:pt x="224" y="232"/>
                    </a:lnTo>
                    <a:lnTo>
                      <a:pt x="224" y="232"/>
                    </a:lnTo>
                    <a:lnTo>
                      <a:pt x="225" y="232"/>
                    </a:lnTo>
                    <a:lnTo>
                      <a:pt x="225" y="233"/>
                    </a:lnTo>
                    <a:lnTo>
                      <a:pt x="226" y="228"/>
                    </a:lnTo>
                    <a:lnTo>
                      <a:pt x="226" y="228"/>
                    </a:lnTo>
                    <a:lnTo>
                      <a:pt x="230" y="219"/>
                    </a:lnTo>
                    <a:lnTo>
                      <a:pt x="233" y="217"/>
                    </a:lnTo>
                    <a:lnTo>
                      <a:pt x="233" y="217"/>
                    </a:lnTo>
                    <a:lnTo>
                      <a:pt x="236" y="211"/>
                    </a:lnTo>
                    <a:lnTo>
                      <a:pt x="236" y="211"/>
                    </a:lnTo>
                    <a:lnTo>
                      <a:pt x="238" y="206"/>
                    </a:lnTo>
                    <a:lnTo>
                      <a:pt x="238" y="206"/>
                    </a:lnTo>
                    <a:lnTo>
                      <a:pt x="240" y="204"/>
                    </a:lnTo>
                    <a:lnTo>
                      <a:pt x="241" y="204"/>
                    </a:lnTo>
                    <a:lnTo>
                      <a:pt x="243" y="204"/>
                    </a:lnTo>
                    <a:lnTo>
                      <a:pt x="243" y="200"/>
                    </a:lnTo>
                    <a:lnTo>
                      <a:pt x="243" y="200"/>
                    </a:lnTo>
                    <a:lnTo>
                      <a:pt x="244" y="196"/>
                    </a:lnTo>
                    <a:lnTo>
                      <a:pt x="247" y="192"/>
                    </a:lnTo>
                    <a:lnTo>
                      <a:pt x="247" y="192"/>
                    </a:lnTo>
                    <a:lnTo>
                      <a:pt x="247" y="188"/>
                    </a:lnTo>
                    <a:lnTo>
                      <a:pt x="247" y="186"/>
                    </a:lnTo>
                    <a:lnTo>
                      <a:pt x="247" y="184"/>
                    </a:lnTo>
                    <a:lnTo>
                      <a:pt x="248" y="181"/>
                    </a:lnTo>
                    <a:lnTo>
                      <a:pt x="248" y="181"/>
                    </a:lnTo>
                    <a:lnTo>
                      <a:pt x="252" y="179"/>
                    </a:lnTo>
                    <a:lnTo>
                      <a:pt x="253" y="177"/>
                    </a:lnTo>
                    <a:lnTo>
                      <a:pt x="253" y="177"/>
                    </a:lnTo>
                    <a:lnTo>
                      <a:pt x="256" y="172"/>
                    </a:lnTo>
                    <a:lnTo>
                      <a:pt x="256" y="172"/>
                    </a:lnTo>
                    <a:lnTo>
                      <a:pt x="262" y="164"/>
                    </a:lnTo>
                    <a:lnTo>
                      <a:pt x="263" y="160"/>
                    </a:lnTo>
                    <a:lnTo>
                      <a:pt x="264" y="153"/>
                    </a:lnTo>
                    <a:lnTo>
                      <a:pt x="264" y="153"/>
                    </a:lnTo>
                    <a:lnTo>
                      <a:pt x="264" y="141"/>
                    </a:lnTo>
                    <a:lnTo>
                      <a:pt x="264" y="141"/>
                    </a:lnTo>
                    <a:lnTo>
                      <a:pt x="266" y="138"/>
                    </a:lnTo>
                    <a:lnTo>
                      <a:pt x="267" y="135"/>
                    </a:lnTo>
                    <a:lnTo>
                      <a:pt x="267" y="131"/>
                    </a:lnTo>
                    <a:lnTo>
                      <a:pt x="267" y="131"/>
                    </a:lnTo>
                    <a:lnTo>
                      <a:pt x="266" y="127"/>
                    </a:lnTo>
                    <a:lnTo>
                      <a:pt x="266" y="126"/>
                    </a:lnTo>
                    <a:lnTo>
                      <a:pt x="266" y="126"/>
                    </a:lnTo>
                    <a:lnTo>
                      <a:pt x="267" y="123"/>
                    </a:lnTo>
                    <a:lnTo>
                      <a:pt x="268" y="122"/>
                    </a:lnTo>
                    <a:lnTo>
                      <a:pt x="268" y="122"/>
                    </a:lnTo>
                    <a:lnTo>
                      <a:pt x="271" y="118"/>
                    </a:lnTo>
                    <a:lnTo>
                      <a:pt x="271" y="118"/>
                    </a:lnTo>
                    <a:lnTo>
                      <a:pt x="272" y="114"/>
                    </a:lnTo>
                    <a:lnTo>
                      <a:pt x="274" y="115"/>
                    </a:lnTo>
                    <a:lnTo>
                      <a:pt x="274" y="115"/>
                    </a:lnTo>
                    <a:lnTo>
                      <a:pt x="274" y="121"/>
                    </a:lnTo>
                    <a:lnTo>
                      <a:pt x="274" y="135"/>
                    </a:lnTo>
                    <a:lnTo>
                      <a:pt x="270" y="157"/>
                    </a:lnTo>
                    <a:lnTo>
                      <a:pt x="267" y="171"/>
                    </a:lnTo>
                    <a:lnTo>
                      <a:pt x="263" y="183"/>
                    </a:lnTo>
                    <a:lnTo>
                      <a:pt x="257" y="196"/>
                    </a:lnTo>
                    <a:lnTo>
                      <a:pt x="249" y="210"/>
                    </a:lnTo>
                    <a:lnTo>
                      <a:pt x="240" y="223"/>
                    </a:lnTo>
                    <a:lnTo>
                      <a:pt x="229" y="234"/>
                    </a:lnTo>
                    <a:lnTo>
                      <a:pt x="214" y="245"/>
                    </a:lnTo>
                    <a:lnTo>
                      <a:pt x="198" y="255"/>
                    </a:lnTo>
                    <a:lnTo>
                      <a:pt x="178" y="261"/>
                    </a:lnTo>
                    <a:lnTo>
                      <a:pt x="155" y="267"/>
                    </a:lnTo>
                    <a:lnTo>
                      <a:pt x="155" y="267"/>
                    </a:lnTo>
                    <a:lnTo>
                      <a:pt x="169" y="263"/>
                    </a:lnTo>
                    <a:lnTo>
                      <a:pt x="182" y="259"/>
                    </a:lnTo>
                    <a:lnTo>
                      <a:pt x="186" y="256"/>
                    </a:lnTo>
                    <a:lnTo>
                      <a:pt x="187" y="255"/>
                    </a:lnTo>
                    <a:lnTo>
                      <a:pt x="187" y="255"/>
                    </a:lnTo>
                    <a:lnTo>
                      <a:pt x="187" y="252"/>
                    </a:lnTo>
                    <a:lnTo>
                      <a:pt x="187" y="249"/>
                    </a:lnTo>
                    <a:lnTo>
                      <a:pt x="187" y="249"/>
                    </a:lnTo>
                    <a:lnTo>
                      <a:pt x="187" y="249"/>
                    </a:lnTo>
                    <a:lnTo>
                      <a:pt x="184" y="249"/>
                    </a:lnTo>
                    <a:lnTo>
                      <a:pt x="182" y="248"/>
                    </a:lnTo>
                    <a:lnTo>
                      <a:pt x="182" y="248"/>
                    </a:lnTo>
                    <a:lnTo>
                      <a:pt x="178" y="245"/>
                    </a:lnTo>
                    <a:lnTo>
                      <a:pt x="178" y="246"/>
                    </a:lnTo>
                    <a:lnTo>
                      <a:pt x="178" y="246"/>
                    </a:lnTo>
                    <a:lnTo>
                      <a:pt x="173" y="246"/>
                    </a:lnTo>
                    <a:lnTo>
                      <a:pt x="173" y="246"/>
                    </a:lnTo>
                    <a:lnTo>
                      <a:pt x="168" y="246"/>
                    </a:lnTo>
                    <a:lnTo>
                      <a:pt x="165" y="245"/>
                    </a:lnTo>
                    <a:lnTo>
                      <a:pt x="165" y="245"/>
                    </a:lnTo>
                    <a:lnTo>
                      <a:pt x="161" y="242"/>
                    </a:lnTo>
                    <a:lnTo>
                      <a:pt x="160" y="241"/>
                    </a:lnTo>
                    <a:lnTo>
                      <a:pt x="159" y="242"/>
                    </a:lnTo>
                    <a:lnTo>
                      <a:pt x="159" y="242"/>
                    </a:lnTo>
                    <a:lnTo>
                      <a:pt x="159" y="244"/>
                    </a:lnTo>
                    <a:lnTo>
                      <a:pt x="159" y="244"/>
                    </a:lnTo>
                    <a:lnTo>
                      <a:pt x="157" y="245"/>
                    </a:lnTo>
                    <a:lnTo>
                      <a:pt x="157" y="245"/>
                    </a:lnTo>
                    <a:lnTo>
                      <a:pt x="156" y="245"/>
                    </a:lnTo>
                    <a:lnTo>
                      <a:pt x="153" y="245"/>
                    </a:lnTo>
                    <a:lnTo>
                      <a:pt x="149" y="245"/>
                    </a:lnTo>
                    <a:lnTo>
                      <a:pt x="149" y="245"/>
                    </a:lnTo>
                    <a:lnTo>
                      <a:pt x="145" y="245"/>
                    </a:lnTo>
                    <a:lnTo>
                      <a:pt x="140" y="244"/>
                    </a:lnTo>
                    <a:lnTo>
                      <a:pt x="140" y="244"/>
                    </a:lnTo>
                    <a:lnTo>
                      <a:pt x="138" y="242"/>
                    </a:lnTo>
                    <a:lnTo>
                      <a:pt x="137" y="242"/>
                    </a:lnTo>
                    <a:lnTo>
                      <a:pt x="137" y="242"/>
                    </a:lnTo>
                    <a:lnTo>
                      <a:pt x="136" y="244"/>
                    </a:lnTo>
                    <a:lnTo>
                      <a:pt x="134" y="245"/>
                    </a:lnTo>
                    <a:lnTo>
                      <a:pt x="140" y="248"/>
                    </a:lnTo>
                    <a:lnTo>
                      <a:pt x="144" y="251"/>
                    </a:lnTo>
                    <a:lnTo>
                      <a:pt x="144" y="251"/>
                    </a:lnTo>
                    <a:lnTo>
                      <a:pt x="145" y="252"/>
                    </a:lnTo>
                    <a:lnTo>
                      <a:pt x="145" y="252"/>
                    </a:lnTo>
                    <a:lnTo>
                      <a:pt x="145" y="253"/>
                    </a:lnTo>
                    <a:lnTo>
                      <a:pt x="145" y="253"/>
                    </a:lnTo>
                    <a:lnTo>
                      <a:pt x="142" y="253"/>
                    </a:lnTo>
                    <a:lnTo>
                      <a:pt x="140" y="253"/>
                    </a:lnTo>
                    <a:lnTo>
                      <a:pt x="140" y="253"/>
                    </a:lnTo>
                    <a:lnTo>
                      <a:pt x="134" y="256"/>
                    </a:lnTo>
                    <a:lnTo>
                      <a:pt x="133" y="256"/>
                    </a:lnTo>
                    <a:lnTo>
                      <a:pt x="130" y="256"/>
                    </a:lnTo>
                    <a:lnTo>
                      <a:pt x="130" y="256"/>
                    </a:lnTo>
                    <a:lnTo>
                      <a:pt x="127" y="251"/>
                    </a:lnTo>
                    <a:lnTo>
                      <a:pt x="127" y="251"/>
                    </a:lnTo>
                    <a:lnTo>
                      <a:pt x="127" y="249"/>
                    </a:lnTo>
                    <a:lnTo>
                      <a:pt x="126" y="248"/>
                    </a:lnTo>
                    <a:lnTo>
                      <a:pt x="125" y="248"/>
                    </a:lnTo>
                    <a:lnTo>
                      <a:pt x="125" y="248"/>
                    </a:lnTo>
                    <a:lnTo>
                      <a:pt x="121" y="248"/>
                    </a:lnTo>
                    <a:lnTo>
                      <a:pt x="123" y="252"/>
                    </a:lnTo>
                    <a:lnTo>
                      <a:pt x="123" y="252"/>
                    </a:lnTo>
                    <a:lnTo>
                      <a:pt x="118" y="252"/>
                    </a:lnTo>
                    <a:lnTo>
                      <a:pt x="118" y="252"/>
                    </a:lnTo>
                    <a:lnTo>
                      <a:pt x="115" y="253"/>
                    </a:lnTo>
                    <a:lnTo>
                      <a:pt x="115" y="253"/>
                    </a:lnTo>
                    <a:lnTo>
                      <a:pt x="114" y="252"/>
                    </a:lnTo>
                    <a:lnTo>
                      <a:pt x="114" y="252"/>
                    </a:lnTo>
                    <a:lnTo>
                      <a:pt x="111" y="251"/>
                    </a:lnTo>
                    <a:lnTo>
                      <a:pt x="108" y="251"/>
                    </a:lnTo>
                    <a:lnTo>
                      <a:pt x="108" y="251"/>
                    </a:lnTo>
                    <a:lnTo>
                      <a:pt x="102" y="249"/>
                    </a:lnTo>
                    <a:lnTo>
                      <a:pt x="102" y="249"/>
                    </a:lnTo>
                    <a:lnTo>
                      <a:pt x="99" y="249"/>
                    </a:lnTo>
                    <a:lnTo>
                      <a:pt x="99" y="249"/>
                    </a:lnTo>
                    <a:lnTo>
                      <a:pt x="95" y="252"/>
                    </a:lnTo>
                    <a:lnTo>
                      <a:pt x="92" y="252"/>
                    </a:lnTo>
                    <a:lnTo>
                      <a:pt x="92" y="252"/>
                    </a:lnTo>
                    <a:lnTo>
                      <a:pt x="88" y="252"/>
                    </a:lnTo>
                    <a:lnTo>
                      <a:pt x="85" y="252"/>
                    </a:lnTo>
                    <a:lnTo>
                      <a:pt x="85" y="252"/>
                    </a:lnTo>
                    <a:lnTo>
                      <a:pt x="88" y="255"/>
                    </a:lnTo>
                    <a:lnTo>
                      <a:pt x="98" y="259"/>
                    </a:lnTo>
                    <a:lnTo>
                      <a:pt x="104" y="261"/>
                    </a:lnTo>
                    <a:lnTo>
                      <a:pt x="113" y="264"/>
                    </a:lnTo>
                    <a:lnTo>
                      <a:pt x="122" y="265"/>
                    </a:lnTo>
                    <a:lnTo>
                      <a:pt x="133" y="267"/>
                    </a:lnTo>
                    <a:lnTo>
                      <a:pt x="133" y="267"/>
                    </a:lnTo>
                    <a:lnTo>
                      <a:pt x="121" y="267"/>
                    </a:lnTo>
                    <a:lnTo>
                      <a:pt x="108" y="264"/>
                    </a:lnTo>
                    <a:lnTo>
                      <a:pt x="92" y="260"/>
                    </a:lnTo>
                    <a:lnTo>
                      <a:pt x="73" y="252"/>
                    </a:lnTo>
                    <a:lnTo>
                      <a:pt x="64" y="246"/>
                    </a:lnTo>
                    <a:lnTo>
                      <a:pt x="54" y="240"/>
                    </a:lnTo>
                    <a:lnTo>
                      <a:pt x="45" y="232"/>
                    </a:lnTo>
                    <a:lnTo>
                      <a:pt x="35" y="222"/>
                    </a:lnTo>
                    <a:lnTo>
                      <a:pt x="27" y="211"/>
                    </a:lnTo>
                    <a:lnTo>
                      <a:pt x="19" y="199"/>
                    </a:lnTo>
                    <a:lnTo>
                      <a:pt x="19" y="199"/>
                    </a:lnTo>
                    <a:lnTo>
                      <a:pt x="12" y="186"/>
                    </a:lnTo>
                    <a:lnTo>
                      <a:pt x="7" y="172"/>
                    </a:lnTo>
                    <a:lnTo>
                      <a:pt x="3" y="157"/>
                    </a:lnTo>
                    <a:lnTo>
                      <a:pt x="2" y="142"/>
                    </a:lnTo>
                    <a:lnTo>
                      <a:pt x="0" y="129"/>
                    </a:lnTo>
                    <a:lnTo>
                      <a:pt x="2" y="114"/>
                    </a:lnTo>
                    <a:lnTo>
                      <a:pt x="4" y="100"/>
                    </a:lnTo>
                    <a:lnTo>
                      <a:pt x="10" y="87"/>
                    </a:lnTo>
                    <a:lnTo>
                      <a:pt x="15" y="73"/>
                    </a:lnTo>
                    <a:lnTo>
                      <a:pt x="23" y="61"/>
                    </a:lnTo>
                    <a:lnTo>
                      <a:pt x="31" y="49"/>
                    </a:lnTo>
                    <a:lnTo>
                      <a:pt x="42" y="38"/>
                    </a:lnTo>
                    <a:lnTo>
                      <a:pt x="54" y="28"/>
                    </a:lnTo>
                    <a:lnTo>
                      <a:pt x="68" y="19"/>
                    </a:lnTo>
                    <a:lnTo>
                      <a:pt x="84" y="11"/>
                    </a:lnTo>
                    <a:lnTo>
                      <a:pt x="100" y="4"/>
                    </a:lnTo>
                    <a:lnTo>
                      <a:pt x="100" y="4"/>
                    </a:lnTo>
                    <a:lnTo>
                      <a:pt x="90" y="10"/>
                    </a:lnTo>
                    <a:lnTo>
                      <a:pt x="77" y="16"/>
                    </a:lnTo>
                    <a:lnTo>
                      <a:pt x="62" y="26"/>
                    </a:lnTo>
                    <a:lnTo>
                      <a:pt x="48" y="38"/>
                    </a:lnTo>
                    <a:lnTo>
                      <a:pt x="41" y="46"/>
                    </a:lnTo>
                    <a:lnTo>
                      <a:pt x="33" y="54"/>
                    </a:lnTo>
                    <a:lnTo>
                      <a:pt x="27" y="64"/>
                    </a:lnTo>
                    <a:lnTo>
                      <a:pt x="20" y="75"/>
                    </a:lnTo>
                    <a:lnTo>
                      <a:pt x="15" y="85"/>
                    </a:lnTo>
                    <a:lnTo>
                      <a:pt x="11" y="98"/>
                    </a:lnTo>
                    <a:lnTo>
                      <a:pt x="12" y="99"/>
                    </a:lnTo>
                    <a:lnTo>
                      <a:pt x="12" y="99"/>
                    </a:lnTo>
                    <a:lnTo>
                      <a:pt x="14" y="98"/>
                    </a:lnTo>
                    <a:lnTo>
                      <a:pt x="15" y="95"/>
                    </a:lnTo>
                    <a:lnTo>
                      <a:pt x="15" y="95"/>
                    </a:lnTo>
                    <a:lnTo>
                      <a:pt x="18" y="89"/>
                    </a:lnTo>
                    <a:lnTo>
                      <a:pt x="18" y="89"/>
                    </a:lnTo>
                    <a:lnTo>
                      <a:pt x="19" y="87"/>
                    </a:lnTo>
                    <a:lnTo>
                      <a:pt x="19" y="87"/>
                    </a:lnTo>
                    <a:lnTo>
                      <a:pt x="23" y="84"/>
                    </a:lnTo>
                    <a:lnTo>
                      <a:pt x="23" y="84"/>
                    </a:lnTo>
                    <a:lnTo>
                      <a:pt x="26" y="77"/>
                    </a:lnTo>
                    <a:lnTo>
                      <a:pt x="26" y="77"/>
                    </a:lnTo>
                    <a:lnTo>
                      <a:pt x="29" y="76"/>
                    </a:lnTo>
                    <a:lnTo>
                      <a:pt x="31" y="76"/>
                    </a:lnTo>
                    <a:lnTo>
                      <a:pt x="31" y="76"/>
                    </a:lnTo>
                    <a:lnTo>
                      <a:pt x="33" y="75"/>
                    </a:lnTo>
                    <a:lnTo>
                      <a:pt x="33" y="75"/>
                    </a:lnTo>
                    <a:lnTo>
                      <a:pt x="33" y="75"/>
                    </a:lnTo>
                    <a:lnTo>
                      <a:pt x="31" y="77"/>
                    </a:lnTo>
                    <a:lnTo>
                      <a:pt x="31" y="80"/>
                    </a:lnTo>
                    <a:lnTo>
                      <a:pt x="31" y="84"/>
                    </a:lnTo>
                    <a:lnTo>
                      <a:pt x="31" y="84"/>
                    </a:lnTo>
                    <a:lnTo>
                      <a:pt x="29" y="91"/>
                    </a:lnTo>
                    <a:lnTo>
                      <a:pt x="29" y="91"/>
                    </a:lnTo>
                    <a:lnTo>
                      <a:pt x="30" y="95"/>
                    </a:lnTo>
                    <a:lnTo>
                      <a:pt x="30" y="95"/>
                    </a:lnTo>
                    <a:lnTo>
                      <a:pt x="31" y="98"/>
                    </a:lnTo>
                    <a:lnTo>
                      <a:pt x="33" y="99"/>
                    </a:lnTo>
                    <a:lnTo>
                      <a:pt x="33" y="99"/>
                    </a:lnTo>
                    <a:lnTo>
                      <a:pt x="41" y="102"/>
                    </a:lnTo>
                    <a:lnTo>
                      <a:pt x="41" y="102"/>
                    </a:lnTo>
                    <a:lnTo>
                      <a:pt x="45" y="96"/>
                    </a:lnTo>
                    <a:lnTo>
                      <a:pt x="45" y="96"/>
                    </a:lnTo>
                    <a:lnTo>
                      <a:pt x="48" y="95"/>
                    </a:lnTo>
                    <a:lnTo>
                      <a:pt x="50" y="93"/>
                    </a:lnTo>
                    <a:lnTo>
                      <a:pt x="50" y="93"/>
                    </a:lnTo>
                    <a:lnTo>
                      <a:pt x="50" y="91"/>
                    </a:lnTo>
                    <a:lnTo>
                      <a:pt x="50" y="89"/>
                    </a:lnTo>
                    <a:lnTo>
                      <a:pt x="52" y="88"/>
                    </a:lnTo>
                    <a:lnTo>
                      <a:pt x="52" y="88"/>
                    </a:lnTo>
                    <a:lnTo>
                      <a:pt x="53" y="85"/>
                    </a:lnTo>
                    <a:lnTo>
                      <a:pt x="54" y="84"/>
                    </a:lnTo>
                    <a:lnTo>
                      <a:pt x="54" y="84"/>
                    </a:lnTo>
                    <a:lnTo>
                      <a:pt x="56" y="81"/>
                    </a:lnTo>
                    <a:lnTo>
                      <a:pt x="56" y="81"/>
                    </a:lnTo>
                    <a:lnTo>
                      <a:pt x="58" y="81"/>
                    </a:lnTo>
                    <a:lnTo>
                      <a:pt x="60" y="81"/>
                    </a:lnTo>
                    <a:lnTo>
                      <a:pt x="60" y="83"/>
                    </a:lnTo>
                    <a:lnTo>
                      <a:pt x="60" y="83"/>
                    </a:lnTo>
                    <a:lnTo>
                      <a:pt x="60" y="85"/>
                    </a:lnTo>
                    <a:lnTo>
                      <a:pt x="60" y="87"/>
                    </a:lnTo>
                    <a:lnTo>
                      <a:pt x="60" y="88"/>
                    </a:lnTo>
                    <a:lnTo>
                      <a:pt x="58" y="89"/>
                    </a:lnTo>
                    <a:lnTo>
                      <a:pt x="58" y="89"/>
                    </a:lnTo>
                    <a:lnTo>
                      <a:pt x="57" y="89"/>
                    </a:lnTo>
                    <a:lnTo>
                      <a:pt x="56" y="91"/>
                    </a:lnTo>
                    <a:lnTo>
                      <a:pt x="56" y="91"/>
                    </a:lnTo>
                    <a:lnTo>
                      <a:pt x="53" y="96"/>
                    </a:lnTo>
                    <a:lnTo>
                      <a:pt x="53" y="96"/>
                    </a:lnTo>
                    <a:lnTo>
                      <a:pt x="52" y="99"/>
                    </a:lnTo>
                    <a:lnTo>
                      <a:pt x="50" y="102"/>
                    </a:lnTo>
                    <a:lnTo>
                      <a:pt x="50" y="102"/>
                    </a:lnTo>
                    <a:lnTo>
                      <a:pt x="48" y="102"/>
                    </a:lnTo>
                    <a:lnTo>
                      <a:pt x="46" y="103"/>
                    </a:lnTo>
                    <a:lnTo>
                      <a:pt x="46" y="103"/>
                    </a:lnTo>
                    <a:lnTo>
                      <a:pt x="46" y="103"/>
                    </a:lnTo>
                    <a:lnTo>
                      <a:pt x="46" y="106"/>
                    </a:lnTo>
                    <a:lnTo>
                      <a:pt x="46" y="107"/>
                    </a:lnTo>
                    <a:lnTo>
                      <a:pt x="46" y="107"/>
                    </a:lnTo>
                    <a:lnTo>
                      <a:pt x="46" y="107"/>
                    </a:lnTo>
                    <a:lnTo>
                      <a:pt x="43" y="108"/>
                    </a:lnTo>
                    <a:lnTo>
                      <a:pt x="42" y="108"/>
                    </a:lnTo>
                    <a:lnTo>
                      <a:pt x="42" y="108"/>
                    </a:lnTo>
                    <a:lnTo>
                      <a:pt x="39" y="108"/>
                    </a:lnTo>
                    <a:lnTo>
                      <a:pt x="39" y="108"/>
                    </a:lnTo>
                    <a:lnTo>
                      <a:pt x="34" y="107"/>
                    </a:lnTo>
                    <a:lnTo>
                      <a:pt x="34" y="107"/>
                    </a:lnTo>
                    <a:lnTo>
                      <a:pt x="33" y="108"/>
                    </a:lnTo>
                    <a:lnTo>
                      <a:pt x="31" y="111"/>
                    </a:lnTo>
                    <a:lnTo>
                      <a:pt x="31" y="111"/>
                    </a:lnTo>
                    <a:lnTo>
                      <a:pt x="33" y="116"/>
                    </a:lnTo>
                    <a:lnTo>
                      <a:pt x="35" y="122"/>
                    </a:lnTo>
                    <a:lnTo>
                      <a:pt x="35" y="122"/>
                    </a:lnTo>
                    <a:lnTo>
                      <a:pt x="35" y="127"/>
                    </a:lnTo>
                    <a:lnTo>
                      <a:pt x="35" y="130"/>
                    </a:lnTo>
                    <a:lnTo>
                      <a:pt x="37" y="131"/>
                    </a:lnTo>
                    <a:lnTo>
                      <a:pt x="37" y="131"/>
                    </a:lnTo>
                    <a:lnTo>
                      <a:pt x="39" y="134"/>
                    </a:lnTo>
                    <a:lnTo>
                      <a:pt x="41" y="137"/>
                    </a:lnTo>
                    <a:lnTo>
                      <a:pt x="41" y="137"/>
                    </a:lnTo>
                    <a:lnTo>
                      <a:pt x="42" y="139"/>
                    </a:lnTo>
                    <a:lnTo>
                      <a:pt x="42" y="144"/>
                    </a:lnTo>
                    <a:lnTo>
                      <a:pt x="45" y="146"/>
                    </a:lnTo>
                    <a:lnTo>
                      <a:pt x="45" y="146"/>
                    </a:lnTo>
                    <a:lnTo>
                      <a:pt x="45" y="153"/>
                    </a:lnTo>
                    <a:lnTo>
                      <a:pt x="45" y="153"/>
                    </a:lnTo>
                    <a:lnTo>
                      <a:pt x="45" y="157"/>
                    </a:lnTo>
                    <a:lnTo>
                      <a:pt x="45" y="161"/>
                    </a:lnTo>
                    <a:lnTo>
                      <a:pt x="45" y="161"/>
                    </a:lnTo>
                    <a:lnTo>
                      <a:pt x="48" y="165"/>
                    </a:lnTo>
                    <a:lnTo>
                      <a:pt x="49" y="167"/>
                    </a:lnTo>
                    <a:lnTo>
                      <a:pt x="49" y="167"/>
                    </a:lnTo>
                    <a:lnTo>
                      <a:pt x="46" y="169"/>
                    </a:lnTo>
                    <a:lnTo>
                      <a:pt x="46" y="171"/>
                    </a:lnTo>
                    <a:lnTo>
                      <a:pt x="46" y="172"/>
                    </a:lnTo>
                    <a:lnTo>
                      <a:pt x="46" y="172"/>
                    </a:lnTo>
                    <a:lnTo>
                      <a:pt x="50" y="175"/>
                    </a:lnTo>
                    <a:lnTo>
                      <a:pt x="52" y="177"/>
                    </a:lnTo>
                    <a:lnTo>
                      <a:pt x="52" y="177"/>
                    </a:lnTo>
                    <a:lnTo>
                      <a:pt x="53" y="179"/>
                    </a:lnTo>
                    <a:lnTo>
                      <a:pt x="54" y="180"/>
                    </a:lnTo>
                    <a:lnTo>
                      <a:pt x="54" y="180"/>
                    </a:lnTo>
                    <a:lnTo>
                      <a:pt x="57" y="180"/>
                    </a:lnTo>
                    <a:lnTo>
                      <a:pt x="58" y="181"/>
                    </a:lnTo>
                    <a:lnTo>
                      <a:pt x="58" y="181"/>
                    </a:lnTo>
                    <a:lnTo>
                      <a:pt x="58" y="187"/>
                    </a:lnTo>
                    <a:lnTo>
                      <a:pt x="64" y="194"/>
                    </a:lnTo>
                    <a:lnTo>
                      <a:pt x="69" y="199"/>
                    </a:lnTo>
                    <a:lnTo>
                      <a:pt x="69" y="199"/>
                    </a:lnTo>
                    <a:lnTo>
                      <a:pt x="69" y="200"/>
                    </a:lnTo>
                    <a:lnTo>
                      <a:pt x="69" y="202"/>
                    </a:lnTo>
                    <a:lnTo>
                      <a:pt x="71" y="202"/>
                    </a:lnTo>
                    <a:lnTo>
                      <a:pt x="71" y="202"/>
                    </a:lnTo>
                    <a:lnTo>
                      <a:pt x="80" y="206"/>
                    </a:lnTo>
                    <a:lnTo>
                      <a:pt x="80" y="206"/>
                    </a:lnTo>
                    <a:lnTo>
                      <a:pt x="83" y="209"/>
                    </a:lnTo>
                    <a:lnTo>
                      <a:pt x="87" y="210"/>
                    </a:lnTo>
                    <a:lnTo>
                      <a:pt x="87" y="210"/>
                    </a:lnTo>
                    <a:lnTo>
                      <a:pt x="88" y="210"/>
                    </a:lnTo>
                    <a:lnTo>
                      <a:pt x="88" y="211"/>
                    </a:lnTo>
                    <a:lnTo>
                      <a:pt x="88" y="210"/>
                    </a:lnTo>
                    <a:lnTo>
                      <a:pt x="88" y="210"/>
                    </a:lnTo>
                    <a:lnTo>
                      <a:pt x="91" y="206"/>
                    </a:lnTo>
                    <a:lnTo>
                      <a:pt x="92" y="203"/>
                    </a:lnTo>
                    <a:lnTo>
                      <a:pt x="92" y="203"/>
                    </a:lnTo>
                    <a:lnTo>
                      <a:pt x="94" y="199"/>
                    </a:lnTo>
                    <a:lnTo>
                      <a:pt x="94" y="198"/>
                    </a:lnTo>
                    <a:lnTo>
                      <a:pt x="94" y="198"/>
                    </a:lnTo>
                    <a:lnTo>
                      <a:pt x="94" y="194"/>
                    </a:lnTo>
                    <a:lnTo>
                      <a:pt x="94" y="194"/>
                    </a:lnTo>
                    <a:lnTo>
                      <a:pt x="94" y="191"/>
                    </a:lnTo>
                    <a:lnTo>
                      <a:pt x="95" y="188"/>
                    </a:lnTo>
                    <a:lnTo>
                      <a:pt x="95" y="188"/>
                    </a:lnTo>
                    <a:lnTo>
                      <a:pt x="96" y="186"/>
                    </a:lnTo>
                    <a:lnTo>
                      <a:pt x="99" y="183"/>
                    </a:lnTo>
                    <a:lnTo>
                      <a:pt x="99" y="183"/>
                    </a:lnTo>
                    <a:lnTo>
                      <a:pt x="100" y="183"/>
                    </a:lnTo>
                    <a:lnTo>
                      <a:pt x="102" y="181"/>
                    </a:lnTo>
                    <a:lnTo>
                      <a:pt x="102" y="181"/>
                    </a:lnTo>
                    <a:lnTo>
                      <a:pt x="102" y="179"/>
                    </a:lnTo>
                    <a:lnTo>
                      <a:pt x="102" y="179"/>
                    </a:lnTo>
                    <a:lnTo>
                      <a:pt x="100" y="177"/>
                    </a:lnTo>
                    <a:lnTo>
                      <a:pt x="100" y="175"/>
                    </a:lnTo>
                    <a:lnTo>
                      <a:pt x="100" y="175"/>
                    </a:lnTo>
                    <a:lnTo>
                      <a:pt x="99" y="171"/>
                    </a:lnTo>
                    <a:lnTo>
                      <a:pt x="98" y="169"/>
                    </a:lnTo>
                    <a:lnTo>
                      <a:pt x="98" y="169"/>
                    </a:lnTo>
                    <a:lnTo>
                      <a:pt x="95" y="167"/>
                    </a:lnTo>
                    <a:lnTo>
                      <a:pt x="94" y="165"/>
                    </a:lnTo>
                    <a:lnTo>
                      <a:pt x="94" y="164"/>
                    </a:lnTo>
                    <a:lnTo>
                      <a:pt x="94" y="164"/>
                    </a:lnTo>
                    <a:lnTo>
                      <a:pt x="95" y="158"/>
                    </a:lnTo>
                    <a:lnTo>
                      <a:pt x="95" y="158"/>
                    </a:lnTo>
                    <a:lnTo>
                      <a:pt x="98" y="154"/>
                    </a:lnTo>
                    <a:lnTo>
                      <a:pt x="98" y="154"/>
                    </a:lnTo>
                    <a:lnTo>
                      <a:pt x="100" y="150"/>
                    </a:lnTo>
                    <a:lnTo>
                      <a:pt x="100" y="150"/>
                    </a:lnTo>
                    <a:lnTo>
                      <a:pt x="103" y="146"/>
                    </a:lnTo>
                    <a:lnTo>
                      <a:pt x="103" y="146"/>
                    </a:lnTo>
                    <a:lnTo>
                      <a:pt x="104" y="137"/>
                    </a:lnTo>
                    <a:lnTo>
                      <a:pt x="104" y="137"/>
                    </a:lnTo>
                    <a:lnTo>
                      <a:pt x="104" y="137"/>
                    </a:lnTo>
                    <a:lnTo>
                      <a:pt x="104" y="137"/>
                    </a:lnTo>
                    <a:lnTo>
                      <a:pt x="104" y="134"/>
                    </a:lnTo>
                    <a:lnTo>
                      <a:pt x="104" y="134"/>
                    </a:lnTo>
                    <a:lnTo>
                      <a:pt x="103" y="129"/>
                    </a:lnTo>
                    <a:lnTo>
                      <a:pt x="103" y="129"/>
                    </a:lnTo>
                    <a:lnTo>
                      <a:pt x="106" y="126"/>
                    </a:lnTo>
                    <a:lnTo>
                      <a:pt x="110" y="125"/>
                    </a:lnTo>
                    <a:lnTo>
                      <a:pt x="110" y="125"/>
                    </a:lnTo>
                    <a:lnTo>
                      <a:pt x="111" y="126"/>
                    </a:lnTo>
                    <a:lnTo>
                      <a:pt x="113" y="127"/>
                    </a:lnTo>
                    <a:lnTo>
                      <a:pt x="114" y="126"/>
                    </a:lnTo>
                    <a:lnTo>
                      <a:pt x="114" y="126"/>
                    </a:lnTo>
                    <a:lnTo>
                      <a:pt x="115" y="123"/>
                    </a:lnTo>
                    <a:lnTo>
                      <a:pt x="117" y="122"/>
                    </a:lnTo>
                    <a:lnTo>
                      <a:pt x="117" y="122"/>
                    </a:lnTo>
                    <a:lnTo>
                      <a:pt x="119" y="121"/>
                    </a:lnTo>
                    <a:lnTo>
                      <a:pt x="121" y="122"/>
                    </a:lnTo>
                    <a:lnTo>
                      <a:pt x="121" y="122"/>
                    </a:lnTo>
                    <a:lnTo>
                      <a:pt x="125" y="123"/>
                    </a:lnTo>
                    <a:lnTo>
                      <a:pt x="129" y="125"/>
                    </a:lnTo>
                    <a:lnTo>
                      <a:pt x="129" y="125"/>
                    </a:lnTo>
                    <a:lnTo>
                      <a:pt x="133" y="126"/>
                    </a:lnTo>
                    <a:lnTo>
                      <a:pt x="137" y="126"/>
                    </a:lnTo>
                    <a:lnTo>
                      <a:pt x="137" y="126"/>
                    </a:lnTo>
                    <a:lnTo>
                      <a:pt x="142" y="126"/>
                    </a:lnTo>
                    <a:lnTo>
                      <a:pt x="145" y="126"/>
                    </a:lnTo>
                    <a:lnTo>
                      <a:pt x="148" y="125"/>
                    </a:lnTo>
                    <a:lnTo>
                      <a:pt x="148" y="125"/>
                    </a:lnTo>
                    <a:lnTo>
                      <a:pt x="150" y="125"/>
                    </a:lnTo>
                    <a:lnTo>
                      <a:pt x="152" y="125"/>
                    </a:lnTo>
                    <a:lnTo>
                      <a:pt x="152" y="123"/>
                    </a:lnTo>
                    <a:lnTo>
                      <a:pt x="152" y="123"/>
                    </a:lnTo>
                    <a:lnTo>
                      <a:pt x="153" y="121"/>
                    </a:lnTo>
                    <a:lnTo>
                      <a:pt x="155" y="118"/>
                    </a:lnTo>
                    <a:lnTo>
                      <a:pt x="155" y="118"/>
                    </a:lnTo>
                    <a:lnTo>
                      <a:pt x="157" y="118"/>
                    </a:lnTo>
                    <a:lnTo>
                      <a:pt x="159" y="115"/>
                    </a:lnTo>
                    <a:lnTo>
                      <a:pt x="159" y="115"/>
                    </a:lnTo>
                    <a:lnTo>
                      <a:pt x="159" y="112"/>
                    </a:lnTo>
                    <a:lnTo>
                      <a:pt x="160" y="111"/>
                    </a:lnTo>
                    <a:lnTo>
                      <a:pt x="160" y="111"/>
                    </a:lnTo>
                    <a:lnTo>
                      <a:pt x="161" y="108"/>
                    </a:lnTo>
                    <a:lnTo>
                      <a:pt x="161" y="108"/>
                    </a:lnTo>
                    <a:lnTo>
                      <a:pt x="164" y="106"/>
                    </a:lnTo>
                    <a:lnTo>
                      <a:pt x="165" y="106"/>
                    </a:lnTo>
                    <a:lnTo>
                      <a:pt x="165" y="106"/>
                    </a:lnTo>
                    <a:lnTo>
                      <a:pt x="165" y="104"/>
                    </a:lnTo>
                    <a:lnTo>
                      <a:pt x="165" y="104"/>
                    </a:lnTo>
                    <a:lnTo>
                      <a:pt x="164" y="102"/>
                    </a:lnTo>
                    <a:lnTo>
                      <a:pt x="163" y="99"/>
                    </a:lnTo>
                    <a:lnTo>
                      <a:pt x="163" y="99"/>
                    </a:lnTo>
                    <a:lnTo>
                      <a:pt x="163" y="98"/>
                    </a:lnTo>
                    <a:lnTo>
                      <a:pt x="161" y="98"/>
                    </a:lnTo>
                    <a:lnTo>
                      <a:pt x="160" y="96"/>
                    </a:lnTo>
                    <a:lnTo>
                      <a:pt x="161" y="93"/>
                    </a:lnTo>
                    <a:lnTo>
                      <a:pt x="161" y="93"/>
                    </a:lnTo>
                    <a:lnTo>
                      <a:pt x="164" y="87"/>
                    </a:lnTo>
                    <a:lnTo>
                      <a:pt x="164" y="84"/>
                    </a:lnTo>
                    <a:lnTo>
                      <a:pt x="161" y="81"/>
                    </a:lnTo>
                    <a:lnTo>
                      <a:pt x="161" y="81"/>
                    </a:lnTo>
                    <a:lnTo>
                      <a:pt x="160" y="77"/>
                    </a:lnTo>
                    <a:lnTo>
                      <a:pt x="157" y="76"/>
                    </a:lnTo>
                    <a:lnTo>
                      <a:pt x="155" y="73"/>
                    </a:lnTo>
                    <a:lnTo>
                      <a:pt x="155" y="73"/>
                    </a:lnTo>
                    <a:lnTo>
                      <a:pt x="153" y="70"/>
                    </a:lnTo>
                    <a:lnTo>
                      <a:pt x="150" y="68"/>
                    </a:lnTo>
                    <a:lnTo>
                      <a:pt x="150" y="68"/>
                    </a:lnTo>
                    <a:lnTo>
                      <a:pt x="149" y="66"/>
                    </a:lnTo>
                    <a:lnTo>
                      <a:pt x="148" y="66"/>
                    </a:lnTo>
                    <a:lnTo>
                      <a:pt x="148" y="66"/>
                    </a:lnTo>
                    <a:lnTo>
                      <a:pt x="144" y="65"/>
                    </a:lnTo>
                    <a:lnTo>
                      <a:pt x="140" y="62"/>
                    </a:lnTo>
                    <a:lnTo>
                      <a:pt x="140" y="62"/>
                    </a:lnTo>
                    <a:lnTo>
                      <a:pt x="137" y="60"/>
                    </a:lnTo>
                    <a:lnTo>
                      <a:pt x="134" y="58"/>
                    </a:lnTo>
                    <a:lnTo>
                      <a:pt x="134" y="58"/>
                    </a:lnTo>
                    <a:lnTo>
                      <a:pt x="130" y="57"/>
                    </a:lnTo>
                    <a:lnTo>
                      <a:pt x="130" y="57"/>
                    </a:lnTo>
                    <a:lnTo>
                      <a:pt x="125" y="57"/>
                    </a:lnTo>
                    <a:lnTo>
                      <a:pt x="125" y="57"/>
                    </a:lnTo>
                    <a:lnTo>
                      <a:pt x="122" y="57"/>
                    </a:lnTo>
                    <a:lnTo>
                      <a:pt x="122" y="57"/>
                    </a:lnTo>
                    <a:lnTo>
                      <a:pt x="117" y="56"/>
                    </a:lnTo>
                    <a:lnTo>
                      <a:pt x="117" y="56"/>
                    </a:lnTo>
                    <a:lnTo>
                      <a:pt x="114" y="56"/>
                    </a:lnTo>
                    <a:lnTo>
                      <a:pt x="114" y="56"/>
                    </a:lnTo>
                    <a:lnTo>
                      <a:pt x="113" y="56"/>
                    </a:lnTo>
                    <a:lnTo>
                      <a:pt x="111" y="54"/>
                    </a:lnTo>
                    <a:lnTo>
                      <a:pt x="111" y="57"/>
                    </a:lnTo>
                    <a:lnTo>
                      <a:pt x="111" y="57"/>
                    </a:lnTo>
                    <a:lnTo>
                      <a:pt x="111" y="61"/>
                    </a:lnTo>
                    <a:lnTo>
                      <a:pt x="111" y="62"/>
                    </a:lnTo>
                    <a:lnTo>
                      <a:pt x="110" y="64"/>
                    </a:lnTo>
                    <a:lnTo>
                      <a:pt x="110" y="64"/>
                    </a:lnTo>
                    <a:lnTo>
                      <a:pt x="106" y="64"/>
                    </a:lnTo>
                    <a:lnTo>
                      <a:pt x="106" y="64"/>
                    </a:lnTo>
                    <a:lnTo>
                      <a:pt x="103" y="64"/>
                    </a:lnTo>
                    <a:lnTo>
                      <a:pt x="100" y="65"/>
                    </a:lnTo>
                    <a:lnTo>
                      <a:pt x="100" y="65"/>
                    </a:lnTo>
                    <a:lnTo>
                      <a:pt x="99" y="66"/>
                    </a:lnTo>
                    <a:lnTo>
                      <a:pt x="95" y="68"/>
                    </a:lnTo>
                    <a:lnTo>
                      <a:pt x="95" y="68"/>
                    </a:lnTo>
                    <a:lnTo>
                      <a:pt x="95" y="68"/>
                    </a:lnTo>
                    <a:lnTo>
                      <a:pt x="95" y="69"/>
                    </a:lnTo>
                    <a:lnTo>
                      <a:pt x="92" y="68"/>
                    </a:lnTo>
                    <a:lnTo>
                      <a:pt x="92" y="68"/>
                    </a:lnTo>
                    <a:lnTo>
                      <a:pt x="91" y="65"/>
                    </a:lnTo>
                    <a:lnTo>
                      <a:pt x="92" y="64"/>
                    </a:lnTo>
                    <a:lnTo>
                      <a:pt x="91" y="64"/>
                    </a:lnTo>
                    <a:lnTo>
                      <a:pt x="88" y="64"/>
                    </a:lnTo>
                    <a:lnTo>
                      <a:pt x="88" y="64"/>
                    </a:lnTo>
                    <a:lnTo>
                      <a:pt x="81" y="65"/>
                    </a:lnTo>
                    <a:lnTo>
                      <a:pt x="79" y="65"/>
                    </a:lnTo>
                    <a:lnTo>
                      <a:pt x="79" y="65"/>
                    </a:lnTo>
                    <a:lnTo>
                      <a:pt x="77" y="65"/>
                    </a:lnTo>
                    <a:lnTo>
                      <a:pt x="75" y="64"/>
                    </a:lnTo>
                    <a:lnTo>
                      <a:pt x="75" y="64"/>
                    </a:lnTo>
                    <a:lnTo>
                      <a:pt x="71" y="62"/>
                    </a:lnTo>
                    <a:lnTo>
                      <a:pt x="69" y="64"/>
                    </a:lnTo>
                    <a:lnTo>
                      <a:pt x="69" y="64"/>
                    </a:lnTo>
                    <a:lnTo>
                      <a:pt x="68" y="65"/>
                    </a:lnTo>
                    <a:lnTo>
                      <a:pt x="68" y="65"/>
                    </a:lnTo>
                    <a:lnTo>
                      <a:pt x="67" y="64"/>
                    </a:lnTo>
                    <a:lnTo>
                      <a:pt x="67" y="64"/>
                    </a:lnTo>
                    <a:lnTo>
                      <a:pt x="65" y="61"/>
                    </a:lnTo>
                    <a:lnTo>
                      <a:pt x="67" y="60"/>
                    </a:lnTo>
                    <a:lnTo>
                      <a:pt x="67" y="60"/>
                    </a:lnTo>
                    <a:lnTo>
                      <a:pt x="71" y="60"/>
                    </a:lnTo>
                    <a:lnTo>
                      <a:pt x="72" y="60"/>
                    </a:lnTo>
                    <a:lnTo>
                      <a:pt x="73" y="58"/>
                    </a:lnTo>
                    <a:lnTo>
                      <a:pt x="73" y="58"/>
                    </a:lnTo>
                    <a:lnTo>
                      <a:pt x="72" y="57"/>
                    </a:lnTo>
                    <a:lnTo>
                      <a:pt x="72" y="56"/>
                    </a:lnTo>
                    <a:lnTo>
                      <a:pt x="73" y="56"/>
                    </a:lnTo>
                    <a:lnTo>
                      <a:pt x="73" y="56"/>
                    </a:lnTo>
                    <a:lnTo>
                      <a:pt x="79" y="54"/>
                    </a:lnTo>
                    <a:lnTo>
                      <a:pt x="79" y="54"/>
                    </a:lnTo>
                    <a:lnTo>
                      <a:pt x="81" y="54"/>
                    </a:lnTo>
                    <a:lnTo>
                      <a:pt x="83" y="54"/>
                    </a:lnTo>
                    <a:lnTo>
                      <a:pt x="85" y="54"/>
                    </a:lnTo>
                    <a:lnTo>
                      <a:pt x="85" y="54"/>
                    </a:lnTo>
                    <a:lnTo>
                      <a:pt x="85" y="54"/>
                    </a:lnTo>
                    <a:lnTo>
                      <a:pt x="87" y="53"/>
                    </a:lnTo>
                    <a:lnTo>
                      <a:pt x="88" y="53"/>
                    </a:lnTo>
                    <a:lnTo>
                      <a:pt x="87" y="51"/>
                    </a:lnTo>
                    <a:lnTo>
                      <a:pt x="87" y="51"/>
                    </a:lnTo>
                    <a:lnTo>
                      <a:pt x="84" y="47"/>
                    </a:lnTo>
                    <a:lnTo>
                      <a:pt x="83" y="46"/>
                    </a:lnTo>
                    <a:lnTo>
                      <a:pt x="81" y="45"/>
                    </a:lnTo>
                    <a:lnTo>
                      <a:pt x="80" y="45"/>
                    </a:lnTo>
                    <a:lnTo>
                      <a:pt x="80" y="45"/>
                    </a:lnTo>
                    <a:lnTo>
                      <a:pt x="79" y="46"/>
                    </a:lnTo>
                    <a:lnTo>
                      <a:pt x="77" y="47"/>
                    </a:lnTo>
                    <a:lnTo>
                      <a:pt x="77" y="47"/>
                    </a:lnTo>
                    <a:lnTo>
                      <a:pt x="76" y="47"/>
                    </a:lnTo>
                    <a:lnTo>
                      <a:pt x="76" y="47"/>
                    </a:lnTo>
                    <a:lnTo>
                      <a:pt x="72" y="45"/>
                    </a:lnTo>
                    <a:lnTo>
                      <a:pt x="72" y="43"/>
                    </a:lnTo>
                    <a:lnTo>
                      <a:pt x="73" y="42"/>
                    </a:lnTo>
                    <a:lnTo>
                      <a:pt x="73" y="42"/>
                    </a:lnTo>
                    <a:lnTo>
                      <a:pt x="76" y="39"/>
                    </a:lnTo>
                    <a:lnTo>
                      <a:pt x="79" y="38"/>
                    </a:lnTo>
                    <a:lnTo>
                      <a:pt x="79" y="38"/>
                    </a:lnTo>
                    <a:lnTo>
                      <a:pt x="80" y="38"/>
                    </a:lnTo>
                    <a:lnTo>
                      <a:pt x="81" y="38"/>
                    </a:lnTo>
                    <a:lnTo>
                      <a:pt x="84" y="41"/>
                    </a:lnTo>
                    <a:lnTo>
                      <a:pt x="87" y="43"/>
                    </a:lnTo>
                    <a:lnTo>
                      <a:pt x="88" y="43"/>
                    </a:lnTo>
                    <a:lnTo>
                      <a:pt x="88" y="43"/>
                    </a:lnTo>
                    <a:lnTo>
                      <a:pt x="91" y="42"/>
                    </a:lnTo>
                    <a:lnTo>
                      <a:pt x="92" y="42"/>
                    </a:lnTo>
                    <a:lnTo>
                      <a:pt x="92" y="42"/>
                    </a:lnTo>
                    <a:lnTo>
                      <a:pt x="94" y="45"/>
                    </a:lnTo>
                    <a:lnTo>
                      <a:pt x="94" y="49"/>
                    </a:lnTo>
                    <a:lnTo>
                      <a:pt x="94" y="49"/>
                    </a:lnTo>
                    <a:lnTo>
                      <a:pt x="94" y="51"/>
                    </a:lnTo>
                    <a:lnTo>
                      <a:pt x="96" y="50"/>
                    </a:lnTo>
                    <a:lnTo>
                      <a:pt x="96" y="50"/>
                    </a:lnTo>
                    <a:lnTo>
                      <a:pt x="98" y="49"/>
                    </a:lnTo>
                    <a:lnTo>
                      <a:pt x="96" y="49"/>
                    </a:lnTo>
                    <a:lnTo>
                      <a:pt x="96" y="47"/>
                    </a:lnTo>
                    <a:lnTo>
                      <a:pt x="100" y="46"/>
                    </a:lnTo>
                    <a:lnTo>
                      <a:pt x="100" y="46"/>
                    </a:lnTo>
                    <a:lnTo>
                      <a:pt x="107" y="45"/>
                    </a:lnTo>
                    <a:lnTo>
                      <a:pt x="110" y="43"/>
                    </a:lnTo>
                    <a:lnTo>
                      <a:pt x="113" y="43"/>
                    </a:lnTo>
                    <a:lnTo>
                      <a:pt x="114" y="45"/>
                    </a:lnTo>
                    <a:lnTo>
                      <a:pt x="114" y="45"/>
                    </a:lnTo>
                    <a:lnTo>
                      <a:pt x="117" y="46"/>
                    </a:lnTo>
                    <a:lnTo>
                      <a:pt x="118" y="46"/>
                    </a:lnTo>
                    <a:lnTo>
                      <a:pt x="118" y="46"/>
                    </a:lnTo>
                    <a:lnTo>
                      <a:pt x="118" y="47"/>
                    </a:lnTo>
                    <a:lnTo>
                      <a:pt x="118" y="49"/>
                    </a:lnTo>
                    <a:lnTo>
                      <a:pt x="119" y="47"/>
                    </a:lnTo>
                    <a:lnTo>
                      <a:pt x="119" y="47"/>
                    </a:lnTo>
                    <a:lnTo>
                      <a:pt x="122" y="46"/>
                    </a:lnTo>
                    <a:lnTo>
                      <a:pt x="125" y="47"/>
                    </a:lnTo>
                    <a:lnTo>
                      <a:pt x="127" y="49"/>
                    </a:lnTo>
                    <a:lnTo>
                      <a:pt x="127" y="49"/>
                    </a:lnTo>
                    <a:lnTo>
                      <a:pt x="127" y="49"/>
                    </a:lnTo>
                    <a:lnTo>
                      <a:pt x="130" y="49"/>
                    </a:lnTo>
                    <a:lnTo>
                      <a:pt x="130" y="49"/>
                    </a:lnTo>
                    <a:lnTo>
                      <a:pt x="133" y="51"/>
                    </a:lnTo>
                    <a:lnTo>
                      <a:pt x="137" y="51"/>
                    </a:lnTo>
                    <a:lnTo>
                      <a:pt x="137" y="51"/>
                    </a:lnTo>
                    <a:lnTo>
                      <a:pt x="140" y="50"/>
                    </a:lnTo>
                    <a:lnTo>
                      <a:pt x="140" y="50"/>
                    </a:lnTo>
                    <a:lnTo>
                      <a:pt x="138" y="47"/>
                    </a:lnTo>
                    <a:lnTo>
                      <a:pt x="138" y="47"/>
                    </a:lnTo>
                    <a:lnTo>
                      <a:pt x="137" y="45"/>
                    </a:lnTo>
                    <a:lnTo>
                      <a:pt x="133" y="43"/>
                    </a:lnTo>
                    <a:lnTo>
                      <a:pt x="133" y="43"/>
                    </a:lnTo>
                    <a:lnTo>
                      <a:pt x="125" y="41"/>
                    </a:lnTo>
                    <a:lnTo>
                      <a:pt x="123" y="39"/>
                    </a:lnTo>
                    <a:lnTo>
                      <a:pt x="126" y="39"/>
                    </a:lnTo>
                    <a:lnTo>
                      <a:pt x="126" y="39"/>
                    </a:lnTo>
                    <a:lnTo>
                      <a:pt x="129" y="38"/>
                    </a:lnTo>
                    <a:lnTo>
                      <a:pt x="127" y="37"/>
                    </a:lnTo>
                    <a:lnTo>
                      <a:pt x="127" y="35"/>
                    </a:lnTo>
                    <a:lnTo>
                      <a:pt x="132" y="33"/>
                    </a:lnTo>
                    <a:lnTo>
                      <a:pt x="132" y="33"/>
                    </a:lnTo>
                    <a:lnTo>
                      <a:pt x="137" y="31"/>
                    </a:lnTo>
                    <a:lnTo>
                      <a:pt x="140" y="31"/>
                    </a:lnTo>
                    <a:lnTo>
                      <a:pt x="141" y="31"/>
                    </a:lnTo>
                    <a:lnTo>
                      <a:pt x="141" y="28"/>
                    </a:lnTo>
                    <a:lnTo>
                      <a:pt x="141" y="28"/>
                    </a:lnTo>
                    <a:lnTo>
                      <a:pt x="141" y="23"/>
                    </a:lnTo>
                    <a:lnTo>
                      <a:pt x="142" y="23"/>
                    </a:lnTo>
                    <a:lnTo>
                      <a:pt x="144" y="23"/>
                    </a:lnTo>
                    <a:lnTo>
                      <a:pt x="144" y="23"/>
                    </a:lnTo>
                    <a:lnTo>
                      <a:pt x="153" y="24"/>
                    </a:lnTo>
                    <a:lnTo>
                      <a:pt x="153" y="24"/>
                    </a:lnTo>
                    <a:lnTo>
                      <a:pt x="155" y="24"/>
                    </a:lnTo>
                    <a:lnTo>
                      <a:pt x="155" y="26"/>
                    </a:lnTo>
                    <a:lnTo>
                      <a:pt x="157" y="24"/>
                    </a:lnTo>
                    <a:lnTo>
                      <a:pt x="157" y="24"/>
                    </a:lnTo>
                    <a:lnTo>
                      <a:pt x="160" y="23"/>
                    </a:lnTo>
                    <a:lnTo>
                      <a:pt x="161" y="23"/>
                    </a:lnTo>
                    <a:lnTo>
                      <a:pt x="161" y="23"/>
                    </a:lnTo>
                    <a:lnTo>
                      <a:pt x="161" y="22"/>
                    </a:lnTo>
                    <a:lnTo>
                      <a:pt x="161" y="22"/>
                    </a:lnTo>
                    <a:lnTo>
                      <a:pt x="159" y="18"/>
                    </a:lnTo>
                    <a:lnTo>
                      <a:pt x="156" y="15"/>
                    </a:lnTo>
                    <a:lnTo>
                      <a:pt x="156" y="15"/>
                    </a:lnTo>
                    <a:lnTo>
                      <a:pt x="155" y="12"/>
                    </a:lnTo>
                    <a:lnTo>
                      <a:pt x="153" y="10"/>
                    </a:lnTo>
                    <a:lnTo>
                      <a:pt x="152" y="7"/>
                    </a:lnTo>
                    <a:lnTo>
                      <a:pt x="150" y="7"/>
                    </a:lnTo>
                    <a:lnTo>
                      <a:pt x="148" y="8"/>
                    </a:lnTo>
                    <a:lnTo>
                      <a:pt x="148" y="8"/>
                    </a:lnTo>
                    <a:lnTo>
                      <a:pt x="144" y="10"/>
                    </a:lnTo>
                    <a:lnTo>
                      <a:pt x="140" y="11"/>
                    </a:lnTo>
                    <a:lnTo>
                      <a:pt x="140" y="11"/>
                    </a:lnTo>
                    <a:lnTo>
                      <a:pt x="134" y="10"/>
                    </a:lnTo>
                    <a:lnTo>
                      <a:pt x="132" y="8"/>
                    </a:lnTo>
                    <a:lnTo>
                      <a:pt x="132" y="8"/>
                    </a:lnTo>
                    <a:lnTo>
                      <a:pt x="136" y="7"/>
                    </a:lnTo>
                    <a:lnTo>
                      <a:pt x="138" y="5"/>
                    </a:lnTo>
                    <a:lnTo>
                      <a:pt x="138" y="5"/>
                    </a:lnTo>
                    <a:lnTo>
                      <a:pt x="138" y="5"/>
                    </a:lnTo>
                    <a:lnTo>
                      <a:pt x="140" y="4"/>
                    </a:lnTo>
                    <a:lnTo>
                      <a:pt x="140" y="4"/>
                    </a:lnTo>
                    <a:lnTo>
                      <a:pt x="137" y="1"/>
                    </a:lnTo>
                    <a:lnTo>
                      <a:pt x="140" y="0"/>
                    </a:lnTo>
                    <a:lnTo>
                      <a:pt x="140" y="0"/>
                    </a:lnTo>
                    <a:lnTo>
                      <a:pt x="149" y="0"/>
                    </a:lnTo>
                    <a:lnTo>
                      <a:pt x="161" y="1"/>
                    </a:lnTo>
                    <a:lnTo>
                      <a:pt x="16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0" name="组合 198">
              <a:extLst>
                <a:ext uri="{FF2B5EF4-FFF2-40B4-BE49-F238E27FC236}">
                  <a16:creationId xmlns="" xmlns:a16="http://schemas.microsoft.com/office/drawing/2014/main" id="{888B13F0-5976-4878-B996-2BC2CED63A58}"/>
                </a:ext>
              </a:extLst>
            </p:cNvPr>
            <p:cNvGrpSpPr/>
            <p:nvPr/>
          </p:nvGrpSpPr>
          <p:grpSpPr>
            <a:xfrm>
              <a:off x="5341143" y="1581829"/>
              <a:ext cx="242888" cy="432197"/>
              <a:chOff x="3846513" y="1814513"/>
              <a:chExt cx="323850" cy="576262"/>
            </a:xfrm>
            <a:solidFill>
              <a:schemeClr val="accent5"/>
            </a:solidFill>
          </p:grpSpPr>
          <p:sp>
            <p:nvSpPr>
              <p:cNvPr id="171" name="Freeform 137">
                <a:extLst>
                  <a:ext uri="{FF2B5EF4-FFF2-40B4-BE49-F238E27FC236}">
                    <a16:creationId xmlns="" xmlns:a16="http://schemas.microsoft.com/office/drawing/2014/main" id="{6AD1C23A-34DD-4BAF-ADE5-B91C91AE3FA4}"/>
                  </a:ext>
                </a:extLst>
              </p:cNvPr>
              <p:cNvSpPr>
                <a:spLocks noEditPoints="1"/>
              </p:cNvSpPr>
              <p:nvPr/>
            </p:nvSpPr>
            <p:spPr bwMode="auto">
              <a:xfrm>
                <a:off x="3846513" y="1814513"/>
                <a:ext cx="323850" cy="323850"/>
              </a:xfrm>
              <a:custGeom>
                <a:avLst/>
                <a:gdLst>
                  <a:gd name="T0" fmla="*/ 112 w 204"/>
                  <a:gd name="T1" fmla="*/ 0 h 204"/>
                  <a:gd name="T2" fmla="*/ 141 w 204"/>
                  <a:gd name="T3" fmla="*/ 8 h 204"/>
                  <a:gd name="T4" fmla="*/ 165 w 204"/>
                  <a:gd name="T5" fmla="*/ 22 h 204"/>
                  <a:gd name="T6" fmla="*/ 185 w 204"/>
                  <a:gd name="T7" fmla="*/ 42 h 204"/>
                  <a:gd name="T8" fmla="*/ 199 w 204"/>
                  <a:gd name="T9" fmla="*/ 68 h 204"/>
                  <a:gd name="T10" fmla="*/ 204 w 204"/>
                  <a:gd name="T11" fmla="*/ 96 h 204"/>
                  <a:gd name="T12" fmla="*/ 203 w 204"/>
                  <a:gd name="T13" fmla="*/ 118 h 204"/>
                  <a:gd name="T14" fmla="*/ 195 w 204"/>
                  <a:gd name="T15" fmla="*/ 146 h 204"/>
                  <a:gd name="T16" fmla="*/ 179 w 204"/>
                  <a:gd name="T17" fmla="*/ 171 h 204"/>
                  <a:gd name="T18" fmla="*/ 156 w 204"/>
                  <a:gd name="T19" fmla="*/ 190 h 204"/>
                  <a:gd name="T20" fmla="*/ 129 w 204"/>
                  <a:gd name="T21" fmla="*/ 202 h 204"/>
                  <a:gd name="T22" fmla="*/ 108 w 204"/>
                  <a:gd name="T23" fmla="*/ 204 h 204"/>
                  <a:gd name="T24" fmla="*/ 102 w 204"/>
                  <a:gd name="T25" fmla="*/ 185 h 204"/>
                  <a:gd name="T26" fmla="*/ 107 w 204"/>
                  <a:gd name="T27" fmla="*/ 185 h 204"/>
                  <a:gd name="T28" fmla="*/ 131 w 204"/>
                  <a:gd name="T29" fmla="*/ 180 h 204"/>
                  <a:gd name="T30" fmla="*/ 164 w 204"/>
                  <a:gd name="T31" fmla="*/ 158 h 204"/>
                  <a:gd name="T32" fmla="*/ 183 w 204"/>
                  <a:gd name="T33" fmla="*/ 123 h 204"/>
                  <a:gd name="T34" fmla="*/ 185 w 204"/>
                  <a:gd name="T35" fmla="*/ 97 h 204"/>
                  <a:gd name="T36" fmla="*/ 177 w 204"/>
                  <a:gd name="T37" fmla="*/ 66 h 204"/>
                  <a:gd name="T38" fmla="*/ 148 w 204"/>
                  <a:gd name="T39" fmla="*/ 32 h 204"/>
                  <a:gd name="T40" fmla="*/ 102 w 204"/>
                  <a:gd name="T41" fmla="*/ 19 h 204"/>
                  <a:gd name="T42" fmla="*/ 96 w 204"/>
                  <a:gd name="T43" fmla="*/ 0 h 204"/>
                  <a:gd name="T44" fmla="*/ 102 w 204"/>
                  <a:gd name="T45" fmla="*/ 19 h 204"/>
                  <a:gd name="T46" fmla="*/ 89 w 204"/>
                  <a:gd name="T47" fmla="*/ 20 h 204"/>
                  <a:gd name="T48" fmla="*/ 66 w 204"/>
                  <a:gd name="T49" fmla="*/ 27 h 204"/>
                  <a:gd name="T50" fmla="*/ 31 w 204"/>
                  <a:gd name="T51" fmla="*/ 60 h 204"/>
                  <a:gd name="T52" fmla="*/ 20 w 204"/>
                  <a:gd name="T53" fmla="*/ 89 h 204"/>
                  <a:gd name="T54" fmla="*/ 19 w 204"/>
                  <a:gd name="T55" fmla="*/ 107 h 204"/>
                  <a:gd name="T56" fmla="*/ 35 w 204"/>
                  <a:gd name="T57" fmla="*/ 152 h 204"/>
                  <a:gd name="T58" fmla="*/ 70 w 204"/>
                  <a:gd name="T59" fmla="*/ 179 h 204"/>
                  <a:gd name="T60" fmla="*/ 102 w 204"/>
                  <a:gd name="T61" fmla="*/ 204 h 204"/>
                  <a:gd name="T62" fmla="*/ 83 w 204"/>
                  <a:gd name="T63" fmla="*/ 203 h 204"/>
                  <a:gd name="T64" fmla="*/ 55 w 204"/>
                  <a:gd name="T65" fmla="*/ 194 h 204"/>
                  <a:gd name="T66" fmla="*/ 32 w 204"/>
                  <a:gd name="T67" fmla="*/ 176 h 204"/>
                  <a:gd name="T68" fmla="*/ 13 w 204"/>
                  <a:gd name="T69" fmla="*/ 154 h 204"/>
                  <a:gd name="T70" fmla="*/ 3 w 204"/>
                  <a:gd name="T71" fmla="*/ 127 h 204"/>
                  <a:gd name="T72" fmla="*/ 0 w 204"/>
                  <a:gd name="T73" fmla="*/ 108 h 204"/>
                  <a:gd name="T74" fmla="*/ 3 w 204"/>
                  <a:gd name="T75" fmla="*/ 77 h 204"/>
                  <a:gd name="T76" fmla="*/ 15 w 204"/>
                  <a:gd name="T77" fmla="*/ 50 h 204"/>
                  <a:gd name="T78" fmla="*/ 32 w 204"/>
                  <a:gd name="T79" fmla="*/ 27 h 204"/>
                  <a:gd name="T80" fmla="*/ 57 w 204"/>
                  <a:gd name="T81" fmla="*/ 11 h 204"/>
                  <a:gd name="T82" fmla="*/ 87 w 204"/>
                  <a:gd name="T83" fmla="*/ 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4" h="204">
                    <a:moveTo>
                      <a:pt x="102" y="0"/>
                    </a:moveTo>
                    <a:lnTo>
                      <a:pt x="102" y="0"/>
                    </a:lnTo>
                    <a:lnTo>
                      <a:pt x="112" y="0"/>
                    </a:lnTo>
                    <a:lnTo>
                      <a:pt x="122" y="1"/>
                    </a:lnTo>
                    <a:lnTo>
                      <a:pt x="131" y="4"/>
                    </a:lnTo>
                    <a:lnTo>
                      <a:pt x="141" y="8"/>
                    </a:lnTo>
                    <a:lnTo>
                      <a:pt x="149" y="11"/>
                    </a:lnTo>
                    <a:lnTo>
                      <a:pt x="157" y="16"/>
                    </a:lnTo>
                    <a:lnTo>
                      <a:pt x="165" y="22"/>
                    </a:lnTo>
                    <a:lnTo>
                      <a:pt x="172" y="28"/>
                    </a:lnTo>
                    <a:lnTo>
                      <a:pt x="179" y="35"/>
                    </a:lnTo>
                    <a:lnTo>
                      <a:pt x="185" y="42"/>
                    </a:lnTo>
                    <a:lnTo>
                      <a:pt x="190" y="50"/>
                    </a:lnTo>
                    <a:lnTo>
                      <a:pt x="195" y="58"/>
                    </a:lnTo>
                    <a:lnTo>
                      <a:pt x="199" y="68"/>
                    </a:lnTo>
                    <a:lnTo>
                      <a:pt x="202" y="77"/>
                    </a:lnTo>
                    <a:lnTo>
                      <a:pt x="203" y="87"/>
                    </a:lnTo>
                    <a:lnTo>
                      <a:pt x="204" y="96"/>
                    </a:lnTo>
                    <a:lnTo>
                      <a:pt x="204" y="96"/>
                    </a:lnTo>
                    <a:lnTo>
                      <a:pt x="204" y="107"/>
                    </a:lnTo>
                    <a:lnTo>
                      <a:pt x="203" y="118"/>
                    </a:lnTo>
                    <a:lnTo>
                      <a:pt x="202" y="127"/>
                    </a:lnTo>
                    <a:lnTo>
                      <a:pt x="199" y="137"/>
                    </a:lnTo>
                    <a:lnTo>
                      <a:pt x="195" y="146"/>
                    </a:lnTo>
                    <a:lnTo>
                      <a:pt x="190" y="154"/>
                    </a:lnTo>
                    <a:lnTo>
                      <a:pt x="184" y="162"/>
                    </a:lnTo>
                    <a:lnTo>
                      <a:pt x="179" y="171"/>
                    </a:lnTo>
                    <a:lnTo>
                      <a:pt x="172" y="177"/>
                    </a:lnTo>
                    <a:lnTo>
                      <a:pt x="164" y="184"/>
                    </a:lnTo>
                    <a:lnTo>
                      <a:pt x="156" y="190"/>
                    </a:lnTo>
                    <a:lnTo>
                      <a:pt x="148" y="194"/>
                    </a:lnTo>
                    <a:lnTo>
                      <a:pt x="138" y="198"/>
                    </a:lnTo>
                    <a:lnTo>
                      <a:pt x="129" y="202"/>
                    </a:lnTo>
                    <a:lnTo>
                      <a:pt x="118" y="203"/>
                    </a:lnTo>
                    <a:lnTo>
                      <a:pt x="108" y="204"/>
                    </a:lnTo>
                    <a:lnTo>
                      <a:pt x="108" y="204"/>
                    </a:lnTo>
                    <a:lnTo>
                      <a:pt x="102" y="204"/>
                    </a:lnTo>
                    <a:lnTo>
                      <a:pt x="102" y="185"/>
                    </a:lnTo>
                    <a:lnTo>
                      <a:pt x="102" y="185"/>
                    </a:lnTo>
                    <a:lnTo>
                      <a:pt x="107" y="185"/>
                    </a:lnTo>
                    <a:lnTo>
                      <a:pt x="107" y="185"/>
                    </a:lnTo>
                    <a:lnTo>
                      <a:pt x="107" y="185"/>
                    </a:lnTo>
                    <a:lnTo>
                      <a:pt x="115" y="184"/>
                    </a:lnTo>
                    <a:lnTo>
                      <a:pt x="123" y="183"/>
                    </a:lnTo>
                    <a:lnTo>
                      <a:pt x="131" y="180"/>
                    </a:lnTo>
                    <a:lnTo>
                      <a:pt x="138" y="177"/>
                    </a:lnTo>
                    <a:lnTo>
                      <a:pt x="152" y="169"/>
                    </a:lnTo>
                    <a:lnTo>
                      <a:pt x="164" y="158"/>
                    </a:lnTo>
                    <a:lnTo>
                      <a:pt x="173" y="145"/>
                    </a:lnTo>
                    <a:lnTo>
                      <a:pt x="180" y="130"/>
                    </a:lnTo>
                    <a:lnTo>
                      <a:pt x="183" y="123"/>
                    </a:lnTo>
                    <a:lnTo>
                      <a:pt x="184" y="115"/>
                    </a:lnTo>
                    <a:lnTo>
                      <a:pt x="185" y="107"/>
                    </a:lnTo>
                    <a:lnTo>
                      <a:pt x="185" y="97"/>
                    </a:lnTo>
                    <a:lnTo>
                      <a:pt x="185" y="97"/>
                    </a:lnTo>
                    <a:lnTo>
                      <a:pt x="183" y="81"/>
                    </a:lnTo>
                    <a:lnTo>
                      <a:pt x="177" y="66"/>
                    </a:lnTo>
                    <a:lnTo>
                      <a:pt x="169" y="53"/>
                    </a:lnTo>
                    <a:lnTo>
                      <a:pt x="160" y="42"/>
                    </a:lnTo>
                    <a:lnTo>
                      <a:pt x="148" y="32"/>
                    </a:lnTo>
                    <a:lnTo>
                      <a:pt x="133" y="26"/>
                    </a:lnTo>
                    <a:lnTo>
                      <a:pt x="118" y="20"/>
                    </a:lnTo>
                    <a:lnTo>
                      <a:pt x="102" y="19"/>
                    </a:lnTo>
                    <a:lnTo>
                      <a:pt x="102" y="0"/>
                    </a:lnTo>
                    <a:close/>
                    <a:moveTo>
                      <a:pt x="96" y="0"/>
                    </a:moveTo>
                    <a:lnTo>
                      <a:pt x="96" y="0"/>
                    </a:lnTo>
                    <a:lnTo>
                      <a:pt x="102" y="0"/>
                    </a:lnTo>
                    <a:lnTo>
                      <a:pt x="102" y="19"/>
                    </a:lnTo>
                    <a:lnTo>
                      <a:pt x="102" y="19"/>
                    </a:lnTo>
                    <a:lnTo>
                      <a:pt x="97" y="19"/>
                    </a:lnTo>
                    <a:lnTo>
                      <a:pt x="97" y="19"/>
                    </a:lnTo>
                    <a:lnTo>
                      <a:pt x="89" y="20"/>
                    </a:lnTo>
                    <a:lnTo>
                      <a:pt x="81" y="22"/>
                    </a:lnTo>
                    <a:lnTo>
                      <a:pt x="73" y="24"/>
                    </a:lnTo>
                    <a:lnTo>
                      <a:pt x="66" y="27"/>
                    </a:lnTo>
                    <a:lnTo>
                      <a:pt x="51" y="37"/>
                    </a:lnTo>
                    <a:lnTo>
                      <a:pt x="41" y="46"/>
                    </a:lnTo>
                    <a:lnTo>
                      <a:pt x="31" y="60"/>
                    </a:lnTo>
                    <a:lnTo>
                      <a:pt x="24" y="74"/>
                    </a:lnTo>
                    <a:lnTo>
                      <a:pt x="22" y="81"/>
                    </a:lnTo>
                    <a:lnTo>
                      <a:pt x="20" y="89"/>
                    </a:lnTo>
                    <a:lnTo>
                      <a:pt x="19" y="99"/>
                    </a:lnTo>
                    <a:lnTo>
                      <a:pt x="19" y="107"/>
                    </a:lnTo>
                    <a:lnTo>
                      <a:pt x="19" y="107"/>
                    </a:lnTo>
                    <a:lnTo>
                      <a:pt x="22" y="123"/>
                    </a:lnTo>
                    <a:lnTo>
                      <a:pt x="27" y="138"/>
                    </a:lnTo>
                    <a:lnTo>
                      <a:pt x="35" y="152"/>
                    </a:lnTo>
                    <a:lnTo>
                      <a:pt x="45" y="162"/>
                    </a:lnTo>
                    <a:lnTo>
                      <a:pt x="57" y="172"/>
                    </a:lnTo>
                    <a:lnTo>
                      <a:pt x="70" y="179"/>
                    </a:lnTo>
                    <a:lnTo>
                      <a:pt x="87" y="184"/>
                    </a:lnTo>
                    <a:lnTo>
                      <a:pt x="102" y="185"/>
                    </a:lnTo>
                    <a:lnTo>
                      <a:pt x="102" y="204"/>
                    </a:lnTo>
                    <a:lnTo>
                      <a:pt x="102" y="204"/>
                    </a:lnTo>
                    <a:lnTo>
                      <a:pt x="92" y="204"/>
                    </a:lnTo>
                    <a:lnTo>
                      <a:pt x="83" y="203"/>
                    </a:lnTo>
                    <a:lnTo>
                      <a:pt x="73" y="200"/>
                    </a:lnTo>
                    <a:lnTo>
                      <a:pt x="64" y="198"/>
                    </a:lnTo>
                    <a:lnTo>
                      <a:pt x="55" y="194"/>
                    </a:lnTo>
                    <a:lnTo>
                      <a:pt x="47" y="188"/>
                    </a:lnTo>
                    <a:lnTo>
                      <a:pt x="39" y="183"/>
                    </a:lnTo>
                    <a:lnTo>
                      <a:pt x="32" y="176"/>
                    </a:lnTo>
                    <a:lnTo>
                      <a:pt x="26" y="169"/>
                    </a:lnTo>
                    <a:lnTo>
                      <a:pt x="19" y="162"/>
                    </a:lnTo>
                    <a:lnTo>
                      <a:pt x="13" y="154"/>
                    </a:lnTo>
                    <a:lnTo>
                      <a:pt x="9" y="146"/>
                    </a:lnTo>
                    <a:lnTo>
                      <a:pt x="5" y="137"/>
                    </a:lnTo>
                    <a:lnTo>
                      <a:pt x="3" y="127"/>
                    </a:lnTo>
                    <a:lnTo>
                      <a:pt x="1" y="118"/>
                    </a:lnTo>
                    <a:lnTo>
                      <a:pt x="0" y="108"/>
                    </a:lnTo>
                    <a:lnTo>
                      <a:pt x="0" y="108"/>
                    </a:lnTo>
                    <a:lnTo>
                      <a:pt x="0" y="97"/>
                    </a:lnTo>
                    <a:lnTo>
                      <a:pt x="1" y="87"/>
                    </a:lnTo>
                    <a:lnTo>
                      <a:pt x="3" y="77"/>
                    </a:lnTo>
                    <a:lnTo>
                      <a:pt x="5" y="68"/>
                    </a:lnTo>
                    <a:lnTo>
                      <a:pt x="9" y="58"/>
                    </a:lnTo>
                    <a:lnTo>
                      <a:pt x="15" y="50"/>
                    </a:lnTo>
                    <a:lnTo>
                      <a:pt x="20" y="42"/>
                    </a:lnTo>
                    <a:lnTo>
                      <a:pt x="26" y="34"/>
                    </a:lnTo>
                    <a:lnTo>
                      <a:pt x="32" y="27"/>
                    </a:lnTo>
                    <a:lnTo>
                      <a:pt x="41" y="20"/>
                    </a:lnTo>
                    <a:lnTo>
                      <a:pt x="49" y="15"/>
                    </a:lnTo>
                    <a:lnTo>
                      <a:pt x="57" y="11"/>
                    </a:lnTo>
                    <a:lnTo>
                      <a:pt x="66" y="7"/>
                    </a:lnTo>
                    <a:lnTo>
                      <a:pt x="76" y="3"/>
                    </a:lnTo>
                    <a:lnTo>
                      <a:pt x="87" y="1"/>
                    </a:lnTo>
                    <a:lnTo>
                      <a:pt x="96" y="0"/>
                    </a:lnTo>
                    <a:lnTo>
                      <a:pt x="9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38">
                <a:extLst>
                  <a:ext uri="{FF2B5EF4-FFF2-40B4-BE49-F238E27FC236}">
                    <a16:creationId xmlns="" xmlns:a16="http://schemas.microsoft.com/office/drawing/2014/main" id="{4272F40E-EFED-4EE9-800B-EF958B2ED4C8}"/>
                  </a:ext>
                </a:extLst>
              </p:cNvPr>
              <p:cNvSpPr/>
              <p:nvPr/>
            </p:nvSpPr>
            <p:spPr bwMode="auto">
              <a:xfrm>
                <a:off x="3994151" y="2119313"/>
                <a:ext cx="52388" cy="161925"/>
              </a:xfrm>
              <a:custGeom>
                <a:avLst/>
                <a:gdLst>
                  <a:gd name="T0" fmla="*/ 6 w 33"/>
                  <a:gd name="T1" fmla="*/ 102 h 102"/>
                  <a:gd name="T2" fmla="*/ 33 w 33"/>
                  <a:gd name="T3" fmla="*/ 100 h 102"/>
                  <a:gd name="T4" fmla="*/ 27 w 33"/>
                  <a:gd name="T5" fmla="*/ 0 h 102"/>
                  <a:gd name="T6" fmla="*/ 0 w 33"/>
                  <a:gd name="T7" fmla="*/ 2 h 102"/>
                  <a:gd name="T8" fmla="*/ 6 w 33"/>
                  <a:gd name="T9" fmla="*/ 102 h 102"/>
                </a:gdLst>
                <a:ahLst/>
                <a:cxnLst>
                  <a:cxn ang="0">
                    <a:pos x="T0" y="T1"/>
                  </a:cxn>
                  <a:cxn ang="0">
                    <a:pos x="T2" y="T3"/>
                  </a:cxn>
                  <a:cxn ang="0">
                    <a:pos x="T4" y="T5"/>
                  </a:cxn>
                  <a:cxn ang="0">
                    <a:pos x="T6" y="T7"/>
                  </a:cxn>
                  <a:cxn ang="0">
                    <a:pos x="T8" y="T9"/>
                  </a:cxn>
                </a:cxnLst>
                <a:rect l="0" t="0" r="r" b="b"/>
                <a:pathLst>
                  <a:path w="33" h="102">
                    <a:moveTo>
                      <a:pt x="6" y="102"/>
                    </a:moveTo>
                    <a:lnTo>
                      <a:pt x="33" y="100"/>
                    </a:lnTo>
                    <a:lnTo>
                      <a:pt x="27" y="0"/>
                    </a:lnTo>
                    <a:lnTo>
                      <a:pt x="0" y="2"/>
                    </a:lnTo>
                    <a:lnTo>
                      <a:pt x="6" y="1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39">
                <a:extLst>
                  <a:ext uri="{FF2B5EF4-FFF2-40B4-BE49-F238E27FC236}">
                    <a16:creationId xmlns="" xmlns:a16="http://schemas.microsoft.com/office/drawing/2014/main" id="{4B04064D-B9C4-4F90-A4B6-B5E2D54884CE}"/>
                  </a:ext>
                </a:extLst>
              </p:cNvPr>
              <p:cNvSpPr/>
              <p:nvPr/>
            </p:nvSpPr>
            <p:spPr bwMode="auto">
              <a:xfrm>
                <a:off x="3986213" y="2171700"/>
                <a:ext cx="77788" cy="219075"/>
              </a:xfrm>
              <a:custGeom>
                <a:avLst/>
                <a:gdLst>
                  <a:gd name="T0" fmla="*/ 5 w 49"/>
                  <a:gd name="T1" fmla="*/ 116 h 138"/>
                  <a:gd name="T2" fmla="*/ 5 w 49"/>
                  <a:gd name="T3" fmla="*/ 116 h 138"/>
                  <a:gd name="T4" fmla="*/ 5 w 49"/>
                  <a:gd name="T5" fmla="*/ 122 h 138"/>
                  <a:gd name="T6" fmla="*/ 7 w 49"/>
                  <a:gd name="T7" fmla="*/ 126 h 138"/>
                  <a:gd name="T8" fmla="*/ 9 w 49"/>
                  <a:gd name="T9" fmla="*/ 128 h 138"/>
                  <a:gd name="T10" fmla="*/ 12 w 49"/>
                  <a:gd name="T11" fmla="*/ 132 h 138"/>
                  <a:gd name="T12" fmla="*/ 16 w 49"/>
                  <a:gd name="T13" fmla="*/ 134 h 138"/>
                  <a:gd name="T14" fmla="*/ 19 w 49"/>
                  <a:gd name="T15" fmla="*/ 136 h 138"/>
                  <a:gd name="T16" fmla="*/ 23 w 49"/>
                  <a:gd name="T17" fmla="*/ 138 h 138"/>
                  <a:gd name="T18" fmla="*/ 28 w 49"/>
                  <a:gd name="T19" fmla="*/ 138 h 138"/>
                  <a:gd name="T20" fmla="*/ 28 w 49"/>
                  <a:gd name="T21" fmla="*/ 138 h 138"/>
                  <a:gd name="T22" fmla="*/ 32 w 49"/>
                  <a:gd name="T23" fmla="*/ 136 h 138"/>
                  <a:gd name="T24" fmla="*/ 37 w 49"/>
                  <a:gd name="T25" fmla="*/ 135 h 138"/>
                  <a:gd name="T26" fmla="*/ 41 w 49"/>
                  <a:gd name="T27" fmla="*/ 132 h 138"/>
                  <a:gd name="T28" fmla="*/ 43 w 49"/>
                  <a:gd name="T29" fmla="*/ 130 h 138"/>
                  <a:gd name="T30" fmla="*/ 46 w 49"/>
                  <a:gd name="T31" fmla="*/ 127 h 138"/>
                  <a:gd name="T32" fmla="*/ 47 w 49"/>
                  <a:gd name="T33" fmla="*/ 123 h 138"/>
                  <a:gd name="T34" fmla="*/ 49 w 49"/>
                  <a:gd name="T35" fmla="*/ 119 h 138"/>
                  <a:gd name="T36" fmla="*/ 49 w 49"/>
                  <a:gd name="T37" fmla="*/ 115 h 138"/>
                  <a:gd name="T38" fmla="*/ 43 w 49"/>
                  <a:gd name="T39" fmla="*/ 20 h 138"/>
                  <a:gd name="T40" fmla="*/ 43 w 49"/>
                  <a:gd name="T41" fmla="*/ 20 h 138"/>
                  <a:gd name="T42" fmla="*/ 43 w 49"/>
                  <a:gd name="T43" fmla="*/ 16 h 138"/>
                  <a:gd name="T44" fmla="*/ 42 w 49"/>
                  <a:gd name="T45" fmla="*/ 12 h 138"/>
                  <a:gd name="T46" fmla="*/ 39 w 49"/>
                  <a:gd name="T47" fmla="*/ 8 h 138"/>
                  <a:gd name="T48" fmla="*/ 37 w 49"/>
                  <a:gd name="T49" fmla="*/ 5 h 138"/>
                  <a:gd name="T50" fmla="*/ 34 w 49"/>
                  <a:gd name="T51" fmla="*/ 2 h 138"/>
                  <a:gd name="T52" fmla="*/ 30 w 49"/>
                  <a:gd name="T53" fmla="*/ 1 h 138"/>
                  <a:gd name="T54" fmla="*/ 26 w 49"/>
                  <a:gd name="T55" fmla="*/ 0 h 138"/>
                  <a:gd name="T56" fmla="*/ 20 w 49"/>
                  <a:gd name="T57" fmla="*/ 0 h 138"/>
                  <a:gd name="T58" fmla="*/ 20 w 49"/>
                  <a:gd name="T59" fmla="*/ 0 h 138"/>
                  <a:gd name="T60" fmla="*/ 16 w 49"/>
                  <a:gd name="T61" fmla="*/ 0 h 138"/>
                  <a:gd name="T62" fmla="*/ 12 w 49"/>
                  <a:gd name="T63" fmla="*/ 1 h 138"/>
                  <a:gd name="T64" fmla="*/ 8 w 49"/>
                  <a:gd name="T65" fmla="*/ 4 h 138"/>
                  <a:gd name="T66" fmla="*/ 5 w 49"/>
                  <a:gd name="T67" fmla="*/ 6 h 138"/>
                  <a:gd name="T68" fmla="*/ 3 w 49"/>
                  <a:gd name="T69" fmla="*/ 11 h 138"/>
                  <a:gd name="T70" fmla="*/ 1 w 49"/>
                  <a:gd name="T71" fmla="*/ 15 h 138"/>
                  <a:gd name="T72" fmla="*/ 0 w 49"/>
                  <a:gd name="T73" fmla="*/ 19 h 138"/>
                  <a:gd name="T74" fmla="*/ 0 w 49"/>
                  <a:gd name="T75" fmla="*/ 23 h 138"/>
                  <a:gd name="T76" fmla="*/ 5 w 49"/>
                  <a:gd name="T77" fmla="*/ 1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 h="138">
                    <a:moveTo>
                      <a:pt x="5" y="116"/>
                    </a:moveTo>
                    <a:lnTo>
                      <a:pt x="5" y="116"/>
                    </a:lnTo>
                    <a:lnTo>
                      <a:pt x="5" y="122"/>
                    </a:lnTo>
                    <a:lnTo>
                      <a:pt x="7" y="126"/>
                    </a:lnTo>
                    <a:lnTo>
                      <a:pt x="9" y="128"/>
                    </a:lnTo>
                    <a:lnTo>
                      <a:pt x="12" y="132"/>
                    </a:lnTo>
                    <a:lnTo>
                      <a:pt x="16" y="134"/>
                    </a:lnTo>
                    <a:lnTo>
                      <a:pt x="19" y="136"/>
                    </a:lnTo>
                    <a:lnTo>
                      <a:pt x="23" y="138"/>
                    </a:lnTo>
                    <a:lnTo>
                      <a:pt x="28" y="138"/>
                    </a:lnTo>
                    <a:lnTo>
                      <a:pt x="28" y="138"/>
                    </a:lnTo>
                    <a:lnTo>
                      <a:pt x="32" y="136"/>
                    </a:lnTo>
                    <a:lnTo>
                      <a:pt x="37" y="135"/>
                    </a:lnTo>
                    <a:lnTo>
                      <a:pt x="41" y="132"/>
                    </a:lnTo>
                    <a:lnTo>
                      <a:pt x="43" y="130"/>
                    </a:lnTo>
                    <a:lnTo>
                      <a:pt x="46" y="127"/>
                    </a:lnTo>
                    <a:lnTo>
                      <a:pt x="47" y="123"/>
                    </a:lnTo>
                    <a:lnTo>
                      <a:pt x="49" y="119"/>
                    </a:lnTo>
                    <a:lnTo>
                      <a:pt x="49" y="115"/>
                    </a:lnTo>
                    <a:lnTo>
                      <a:pt x="43" y="20"/>
                    </a:lnTo>
                    <a:lnTo>
                      <a:pt x="43" y="20"/>
                    </a:lnTo>
                    <a:lnTo>
                      <a:pt x="43" y="16"/>
                    </a:lnTo>
                    <a:lnTo>
                      <a:pt x="42" y="12"/>
                    </a:lnTo>
                    <a:lnTo>
                      <a:pt x="39" y="8"/>
                    </a:lnTo>
                    <a:lnTo>
                      <a:pt x="37" y="5"/>
                    </a:lnTo>
                    <a:lnTo>
                      <a:pt x="34" y="2"/>
                    </a:lnTo>
                    <a:lnTo>
                      <a:pt x="30" y="1"/>
                    </a:lnTo>
                    <a:lnTo>
                      <a:pt x="26" y="0"/>
                    </a:lnTo>
                    <a:lnTo>
                      <a:pt x="20" y="0"/>
                    </a:lnTo>
                    <a:lnTo>
                      <a:pt x="20" y="0"/>
                    </a:lnTo>
                    <a:lnTo>
                      <a:pt x="16" y="0"/>
                    </a:lnTo>
                    <a:lnTo>
                      <a:pt x="12" y="1"/>
                    </a:lnTo>
                    <a:lnTo>
                      <a:pt x="8" y="4"/>
                    </a:lnTo>
                    <a:lnTo>
                      <a:pt x="5" y="6"/>
                    </a:lnTo>
                    <a:lnTo>
                      <a:pt x="3" y="11"/>
                    </a:lnTo>
                    <a:lnTo>
                      <a:pt x="1" y="15"/>
                    </a:lnTo>
                    <a:lnTo>
                      <a:pt x="0" y="19"/>
                    </a:lnTo>
                    <a:lnTo>
                      <a:pt x="0" y="23"/>
                    </a:lnTo>
                    <a:lnTo>
                      <a:pt x="5" y="1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4" name="Freeform 140">
              <a:extLst>
                <a:ext uri="{FF2B5EF4-FFF2-40B4-BE49-F238E27FC236}">
                  <a16:creationId xmlns="" xmlns:a16="http://schemas.microsoft.com/office/drawing/2014/main" id="{51691DD9-A466-4D37-922D-DDD282FA1323}"/>
                </a:ext>
              </a:extLst>
            </p:cNvPr>
            <p:cNvSpPr/>
            <p:nvPr/>
          </p:nvSpPr>
          <p:spPr bwMode="auto">
            <a:xfrm>
              <a:off x="4380309" y="1090101"/>
              <a:ext cx="386954" cy="315516"/>
            </a:xfrm>
            <a:custGeom>
              <a:avLst/>
              <a:gdLst>
                <a:gd name="T0" fmla="*/ 166 w 325"/>
                <a:gd name="T1" fmla="*/ 265 h 265"/>
                <a:gd name="T2" fmla="*/ 166 w 325"/>
                <a:gd name="T3" fmla="*/ 265 h 265"/>
                <a:gd name="T4" fmla="*/ 169 w 325"/>
                <a:gd name="T5" fmla="*/ 263 h 265"/>
                <a:gd name="T6" fmla="*/ 177 w 325"/>
                <a:gd name="T7" fmla="*/ 257 h 265"/>
                <a:gd name="T8" fmla="*/ 189 w 325"/>
                <a:gd name="T9" fmla="*/ 250 h 265"/>
                <a:gd name="T10" fmla="*/ 198 w 325"/>
                <a:gd name="T11" fmla="*/ 246 h 265"/>
                <a:gd name="T12" fmla="*/ 207 w 325"/>
                <a:gd name="T13" fmla="*/ 244 h 265"/>
                <a:gd name="T14" fmla="*/ 218 w 325"/>
                <a:gd name="T15" fmla="*/ 241 h 265"/>
                <a:gd name="T16" fmla="*/ 230 w 325"/>
                <a:gd name="T17" fmla="*/ 240 h 265"/>
                <a:gd name="T18" fmla="*/ 242 w 325"/>
                <a:gd name="T19" fmla="*/ 240 h 265"/>
                <a:gd name="T20" fmla="*/ 257 w 325"/>
                <a:gd name="T21" fmla="*/ 241 h 265"/>
                <a:gd name="T22" fmla="*/ 272 w 325"/>
                <a:gd name="T23" fmla="*/ 242 h 265"/>
                <a:gd name="T24" fmla="*/ 288 w 325"/>
                <a:gd name="T25" fmla="*/ 248 h 265"/>
                <a:gd name="T26" fmla="*/ 306 w 325"/>
                <a:gd name="T27" fmla="*/ 255 h 265"/>
                <a:gd name="T28" fmla="*/ 325 w 325"/>
                <a:gd name="T29" fmla="*/ 263 h 265"/>
                <a:gd name="T30" fmla="*/ 325 w 325"/>
                <a:gd name="T31" fmla="*/ 26 h 265"/>
                <a:gd name="T32" fmla="*/ 325 w 325"/>
                <a:gd name="T33" fmla="*/ 26 h 265"/>
                <a:gd name="T34" fmla="*/ 307 w 325"/>
                <a:gd name="T35" fmla="*/ 18 h 265"/>
                <a:gd name="T36" fmla="*/ 288 w 325"/>
                <a:gd name="T37" fmla="*/ 9 h 265"/>
                <a:gd name="T38" fmla="*/ 265 w 325"/>
                <a:gd name="T39" fmla="*/ 4 h 265"/>
                <a:gd name="T40" fmla="*/ 253 w 325"/>
                <a:gd name="T41" fmla="*/ 1 h 265"/>
                <a:gd name="T42" fmla="*/ 240 w 325"/>
                <a:gd name="T43" fmla="*/ 0 h 265"/>
                <a:gd name="T44" fmla="*/ 226 w 325"/>
                <a:gd name="T45" fmla="*/ 0 h 265"/>
                <a:gd name="T46" fmla="*/ 212 w 325"/>
                <a:gd name="T47" fmla="*/ 1 h 265"/>
                <a:gd name="T48" fmla="*/ 199 w 325"/>
                <a:gd name="T49" fmla="*/ 4 h 265"/>
                <a:gd name="T50" fmla="*/ 187 w 325"/>
                <a:gd name="T51" fmla="*/ 8 h 265"/>
                <a:gd name="T52" fmla="*/ 175 w 325"/>
                <a:gd name="T53" fmla="*/ 16 h 265"/>
                <a:gd name="T54" fmla="*/ 162 w 325"/>
                <a:gd name="T55" fmla="*/ 26 h 265"/>
                <a:gd name="T56" fmla="*/ 0 w 325"/>
                <a:gd name="T57" fmla="*/ 26 h 265"/>
                <a:gd name="T58" fmla="*/ 0 w 325"/>
                <a:gd name="T59" fmla="*/ 264 h 265"/>
                <a:gd name="T60" fmla="*/ 166 w 325"/>
                <a:gd name="T61"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5" h="265">
                  <a:moveTo>
                    <a:pt x="166" y="265"/>
                  </a:moveTo>
                  <a:lnTo>
                    <a:pt x="166" y="265"/>
                  </a:lnTo>
                  <a:lnTo>
                    <a:pt x="169" y="263"/>
                  </a:lnTo>
                  <a:lnTo>
                    <a:pt x="177" y="257"/>
                  </a:lnTo>
                  <a:lnTo>
                    <a:pt x="189" y="250"/>
                  </a:lnTo>
                  <a:lnTo>
                    <a:pt x="198" y="246"/>
                  </a:lnTo>
                  <a:lnTo>
                    <a:pt x="207" y="244"/>
                  </a:lnTo>
                  <a:lnTo>
                    <a:pt x="218" y="241"/>
                  </a:lnTo>
                  <a:lnTo>
                    <a:pt x="230" y="240"/>
                  </a:lnTo>
                  <a:lnTo>
                    <a:pt x="242" y="240"/>
                  </a:lnTo>
                  <a:lnTo>
                    <a:pt x="257" y="241"/>
                  </a:lnTo>
                  <a:lnTo>
                    <a:pt x="272" y="242"/>
                  </a:lnTo>
                  <a:lnTo>
                    <a:pt x="288" y="248"/>
                  </a:lnTo>
                  <a:lnTo>
                    <a:pt x="306" y="255"/>
                  </a:lnTo>
                  <a:lnTo>
                    <a:pt x="325" y="263"/>
                  </a:lnTo>
                  <a:lnTo>
                    <a:pt x="325" y="26"/>
                  </a:lnTo>
                  <a:lnTo>
                    <a:pt x="325" y="26"/>
                  </a:lnTo>
                  <a:lnTo>
                    <a:pt x="307" y="18"/>
                  </a:lnTo>
                  <a:lnTo>
                    <a:pt x="288" y="9"/>
                  </a:lnTo>
                  <a:lnTo>
                    <a:pt x="265" y="4"/>
                  </a:lnTo>
                  <a:lnTo>
                    <a:pt x="253" y="1"/>
                  </a:lnTo>
                  <a:lnTo>
                    <a:pt x="240" y="0"/>
                  </a:lnTo>
                  <a:lnTo>
                    <a:pt x="226" y="0"/>
                  </a:lnTo>
                  <a:lnTo>
                    <a:pt x="212" y="1"/>
                  </a:lnTo>
                  <a:lnTo>
                    <a:pt x="199" y="4"/>
                  </a:lnTo>
                  <a:lnTo>
                    <a:pt x="187" y="8"/>
                  </a:lnTo>
                  <a:lnTo>
                    <a:pt x="175" y="16"/>
                  </a:lnTo>
                  <a:lnTo>
                    <a:pt x="162" y="26"/>
                  </a:lnTo>
                  <a:lnTo>
                    <a:pt x="0" y="26"/>
                  </a:lnTo>
                  <a:lnTo>
                    <a:pt x="0" y="264"/>
                  </a:lnTo>
                  <a:lnTo>
                    <a:pt x="166" y="265"/>
                  </a:lnTo>
                  <a:close/>
                </a:path>
              </a:pathLst>
            </a:custGeom>
            <a:solidFill>
              <a:schemeClr val="accent2"/>
            </a:solidFill>
            <a:ln>
              <a:noFill/>
            </a:ln>
          </p:spPr>
          <p:txBody>
            <a:bodyPr vert="horz" wrap="square" lIns="68580" tIns="34290" rIns="68580" bIns="34290" numCol="1" anchor="t" anchorCtr="0" compatLnSpc="1"/>
            <a:lstStyle/>
            <a:p>
              <a:endParaRPr lang="zh-CN" altLang="en-US"/>
            </a:p>
          </p:txBody>
        </p:sp>
        <p:sp>
          <p:nvSpPr>
            <p:cNvPr id="175" name="Freeform 141">
              <a:extLst>
                <a:ext uri="{FF2B5EF4-FFF2-40B4-BE49-F238E27FC236}">
                  <a16:creationId xmlns="" xmlns:a16="http://schemas.microsoft.com/office/drawing/2014/main" id="{8752C07D-8657-4884-9D0F-093118A702D5}"/>
                </a:ext>
              </a:extLst>
            </p:cNvPr>
            <p:cNvSpPr>
              <a:spLocks noEditPoints="1"/>
            </p:cNvSpPr>
            <p:nvPr/>
          </p:nvSpPr>
          <p:spPr bwMode="auto">
            <a:xfrm>
              <a:off x="4411265" y="3020105"/>
              <a:ext cx="471488" cy="389335"/>
            </a:xfrm>
            <a:custGeom>
              <a:avLst/>
              <a:gdLst>
                <a:gd name="T0" fmla="*/ 365 w 396"/>
                <a:gd name="T1" fmla="*/ 0 h 327"/>
                <a:gd name="T2" fmla="*/ 383 w 396"/>
                <a:gd name="T3" fmla="*/ 5 h 327"/>
                <a:gd name="T4" fmla="*/ 394 w 396"/>
                <a:gd name="T5" fmla="*/ 19 h 327"/>
                <a:gd name="T6" fmla="*/ 396 w 396"/>
                <a:gd name="T7" fmla="*/ 197 h 327"/>
                <a:gd name="T8" fmla="*/ 394 w 396"/>
                <a:gd name="T9" fmla="*/ 210 h 327"/>
                <a:gd name="T10" fmla="*/ 383 w 396"/>
                <a:gd name="T11" fmla="*/ 224 h 327"/>
                <a:gd name="T12" fmla="*/ 365 w 396"/>
                <a:gd name="T13" fmla="*/ 230 h 327"/>
                <a:gd name="T14" fmla="*/ 295 w 396"/>
                <a:gd name="T15" fmla="*/ 260 h 327"/>
                <a:gd name="T16" fmla="*/ 307 w 396"/>
                <a:gd name="T17" fmla="*/ 262 h 327"/>
                <a:gd name="T18" fmla="*/ 321 w 396"/>
                <a:gd name="T19" fmla="*/ 273 h 327"/>
                <a:gd name="T20" fmla="*/ 326 w 396"/>
                <a:gd name="T21" fmla="*/ 291 h 327"/>
                <a:gd name="T22" fmla="*/ 326 w 396"/>
                <a:gd name="T23" fmla="*/ 302 h 327"/>
                <a:gd name="T24" fmla="*/ 318 w 396"/>
                <a:gd name="T25" fmla="*/ 318 h 327"/>
                <a:gd name="T26" fmla="*/ 302 w 396"/>
                <a:gd name="T27" fmla="*/ 326 h 327"/>
                <a:gd name="T28" fmla="*/ 199 w 396"/>
                <a:gd name="T29" fmla="*/ 208 h 327"/>
                <a:gd name="T30" fmla="*/ 348 w 396"/>
                <a:gd name="T31" fmla="*/ 208 h 327"/>
                <a:gd name="T32" fmla="*/ 361 w 396"/>
                <a:gd name="T33" fmla="*/ 204 h 327"/>
                <a:gd name="T34" fmla="*/ 371 w 396"/>
                <a:gd name="T35" fmla="*/ 192 h 327"/>
                <a:gd name="T36" fmla="*/ 373 w 396"/>
                <a:gd name="T37" fmla="*/ 47 h 327"/>
                <a:gd name="T38" fmla="*/ 371 w 396"/>
                <a:gd name="T39" fmla="*/ 36 h 327"/>
                <a:gd name="T40" fmla="*/ 361 w 396"/>
                <a:gd name="T41" fmla="*/ 25 h 327"/>
                <a:gd name="T42" fmla="*/ 348 w 396"/>
                <a:gd name="T43" fmla="*/ 20 h 327"/>
                <a:gd name="T44" fmla="*/ 127 w 396"/>
                <a:gd name="T45" fmla="*/ 260 h 327"/>
                <a:gd name="T46" fmla="*/ 127 w 396"/>
                <a:gd name="T47" fmla="*/ 230 h 327"/>
                <a:gd name="T48" fmla="*/ 199 w 396"/>
                <a:gd name="T49" fmla="*/ 327 h 327"/>
                <a:gd name="T50" fmla="*/ 154 w 396"/>
                <a:gd name="T51" fmla="*/ 288 h 327"/>
                <a:gd name="T52" fmla="*/ 158 w 396"/>
                <a:gd name="T53" fmla="*/ 287 h 327"/>
                <a:gd name="T54" fmla="*/ 159 w 396"/>
                <a:gd name="T55" fmla="*/ 283 h 327"/>
                <a:gd name="T56" fmla="*/ 155 w 396"/>
                <a:gd name="T57" fmla="*/ 277 h 327"/>
                <a:gd name="T58" fmla="*/ 127 w 396"/>
                <a:gd name="T59" fmla="*/ 260 h 327"/>
                <a:gd name="T60" fmla="*/ 199 w 396"/>
                <a:gd name="T61" fmla="*/ 0 h 327"/>
                <a:gd name="T62" fmla="*/ 127 w 396"/>
                <a:gd name="T63" fmla="*/ 0 h 327"/>
                <a:gd name="T64" fmla="*/ 127 w 396"/>
                <a:gd name="T65" fmla="*/ 276 h 327"/>
                <a:gd name="T66" fmla="*/ 97 w 396"/>
                <a:gd name="T67" fmla="*/ 277 h 327"/>
                <a:gd name="T68" fmla="*/ 94 w 396"/>
                <a:gd name="T69" fmla="*/ 283 h 327"/>
                <a:gd name="T70" fmla="*/ 96 w 396"/>
                <a:gd name="T71" fmla="*/ 287 h 327"/>
                <a:gd name="T72" fmla="*/ 100 w 396"/>
                <a:gd name="T73" fmla="*/ 288 h 327"/>
                <a:gd name="T74" fmla="*/ 101 w 396"/>
                <a:gd name="T75" fmla="*/ 327 h 327"/>
                <a:gd name="T76" fmla="*/ 88 w 396"/>
                <a:gd name="T77" fmla="*/ 325 h 327"/>
                <a:gd name="T78" fmla="*/ 74 w 396"/>
                <a:gd name="T79" fmla="*/ 314 h 327"/>
                <a:gd name="T80" fmla="*/ 69 w 396"/>
                <a:gd name="T81" fmla="*/ 295 h 327"/>
                <a:gd name="T82" fmla="*/ 70 w 396"/>
                <a:gd name="T83" fmla="*/ 285 h 327"/>
                <a:gd name="T84" fmla="*/ 78 w 396"/>
                <a:gd name="T85" fmla="*/ 269 h 327"/>
                <a:gd name="T86" fmla="*/ 94 w 396"/>
                <a:gd name="T87" fmla="*/ 260 h 327"/>
                <a:gd name="T88" fmla="*/ 127 w 396"/>
                <a:gd name="T89" fmla="*/ 230 h 327"/>
                <a:gd name="T90" fmla="*/ 25 w 396"/>
                <a:gd name="T91" fmla="*/ 229 h 327"/>
                <a:gd name="T92" fmla="*/ 9 w 396"/>
                <a:gd name="T93" fmla="*/ 220 h 327"/>
                <a:gd name="T94" fmla="*/ 1 w 396"/>
                <a:gd name="T95" fmla="*/ 204 h 327"/>
                <a:gd name="T96" fmla="*/ 0 w 396"/>
                <a:gd name="T97" fmla="*/ 31 h 327"/>
                <a:gd name="T98" fmla="*/ 5 w 396"/>
                <a:gd name="T99" fmla="*/ 13 h 327"/>
                <a:gd name="T100" fmla="*/ 20 w 396"/>
                <a:gd name="T101" fmla="*/ 2 h 327"/>
                <a:gd name="T102" fmla="*/ 127 w 396"/>
                <a:gd name="T103" fmla="*/ 0 h 327"/>
                <a:gd name="T104" fmla="*/ 50 w 396"/>
                <a:gd name="T105" fmla="*/ 20 h 327"/>
                <a:gd name="T106" fmla="*/ 35 w 396"/>
                <a:gd name="T107" fmla="*/ 25 h 327"/>
                <a:gd name="T108" fmla="*/ 25 w 396"/>
                <a:gd name="T109" fmla="*/ 36 h 327"/>
                <a:gd name="T110" fmla="*/ 24 w 396"/>
                <a:gd name="T111" fmla="*/ 182 h 327"/>
                <a:gd name="T112" fmla="*/ 25 w 396"/>
                <a:gd name="T113" fmla="*/ 192 h 327"/>
                <a:gd name="T114" fmla="*/ 35 w 396"/>
                <a:gd name="T115" fmla="*/ 204 h 327"/>
                <a:gd name="T116" fmla="*/ 50 w 396"/>
                <a:gd name="T117" fmla="*/ 20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6" h="327">
                  <a:moveTo>
                    <a:pt x="199" y="0"/>
                  </a:moveTo>
                  <a:lnTo>
                    <a:pt x="365" y="0"/>
                  </a:lnTo>
                  <a:lnTo>
                    <a:pt x="365" y="0"/>
                  </a:lnTo>
                  <a:lnTo>
                    <a:pt x="372" y="0"/>
                  </a:lnTo>
                  <a:lnTo>
                    <a:pt x="377" y="2"/>
                  </a:lnTo>
                  <a:lnTo>
                    <a:pt x="383" y="5"/>
                  </a:lnTo>
                  <a:lnTo>
                    <a:pt x="387" y="9"/>
                  </a:lnTo>
                  <a:lnTo>
                    <a:pt x="391" y="13"/>
                  </a:lnTo>
                  <a:lnTo>
                    <a:pt x="394" y="19"/>
                  </a:lnTo>
                  <a:lnTo>
                    <a:pt x="396" y="24"/>
                  </a:lnTo>
                  <a:lnTo>
                    <a:pt x="396" y="31"/>
                  </a:lnTo>
                  <a:lnTo>
                    <a:pt x="396" y="197"/>
                  </a:lnTo>
                  <a:lnTo>
                    <a:pt x="396" y="197"/>
                  </a:lnTo>
                  <a:lnTo>
                    <a:pt x="396" y="204"/>
                  </a:lnTo>
                  <a:lnTo>
                    <a:pt x="394" y="210"/>
                  </a:lnTo>
                  <a:lnTo>
                    <a:pt x="391" y="215"/>
                  </a:lnTo>
                  <a:lnTo>
                    <a:pt x="387" y="220"/>
                  </a:lnTo>
                  <a:lnTo>
                    <a:pt x="383" y="224"/>
                  </a:lnTo>
                  <a:lnTo>
                    <a:pt x="377" y="227"/>
                  </a:lnTo>
                  <a:lnTo>
                    <a:pt x="372" y="229"/>
                  </a:lnTo>
                  <a:lnTo>
                    <a:pt x="365" y="230"/>
                  </a:lnTo>
                  <a:lnTo>
                    <a:pt x="238" y="230"/>
                  </a:lnTo>
                  <a:lnTo>
                    <a:pt x="238" y="260"/>
                  </a:lnTo>
                  <a:lnTo>
                    <a:pt x="295" y="260"/>
                  </a:lnTo>
                  <a:lnTo>
                    <a:pt x="295" y="260"/>
                  </a:lnTo>
                  <a:lnTo>
                    <a:pt x="302" y="260"/>
                  </a:lnTo>
                  <a:lnTo>
                    <a:pt x="307" y="262"/>
                  </a:lnTo>
                  <a:lnTo>
                    <a:pt x="312" y="265"/>
                  </a:lnTo>
                  <a:lnTo>
                    <a:pt x="318" y="269"/>
                  </a:lnTo>
                  <a:lnTo>
                    <a:pt x="321" y="273"/>
                  </a:lnTo>
                  <a:lnTo>
                    <a:pt x="325" y="279"/>
                  </a:lnTo>
                  <a:lnTo>
                    <a:pt x="326" y="285"/>
                  </a:lnTo>
                  <a:lnTo>
                    <a:pt x="326" y="291"/>
                  </a:lnTo>
                  <a:lnTo>
                    <a:pt x="326" y="295"/>
                  </a:lnTo>
                  <a:lnTo>
                    <a:pt x="326" y="295"/>
                  </a:lnTo>
                  <a:lnTo>
                    <a:pt x="326" y="302"/>
                  </a:lnTo>
                  <a:lnTo>
                    <a:pt x="325" y="308"/>
                  </a:lnTo>
                  <a:lnTo>
                    <a:pt x="321" y="314"/>
                  </a:lnTo>
                  <a:lnTo>
                    <a:pt x="318" y="318"/>
                  </a:lnTo>
                  <a:lnTo>
                    <a:pt x="312" y="322"/>
                  </a:lnTo>
                  <a:lnTo>
                    <a:pt x="307" y="325"/>
                  </a:lnTo>
                  <a:lnTo>
                    <a:pt x="302" y="326"/>
                  </a:lnTo>
                  <a:lnTo>
                    <a:pt x="295" y="327"/>
                  </a:lnTo>
                  <a:lnTo>
                    <a:pt x="199" y="327"/>
                  </a:lnTo>
                  <a:lnTo>
                    <a:pt x="199" y="208"/>
                  </a:lnTo>
                  <a:lnTo>
                    <a:pt x="348" y="208"/>
                  </a:lnTo>
                  <a:lnTo>
                    <a:pt x="348" y="208"/>
                  </a:lnTo>
                  <a:lnTo>
                    <a:pt x="348" y="208"/>
                  </a:lnTo>
                  <a:lnTo>
                    <a:pt x="352" y="207"/>
                  </a:lnTo>
                  <a:lnTo>
                    <a:pt x="357" y="205"/>
                  </a:lnTo>
                  <a:lnTo>
                    <a:pt x="361" y="204"/>
                  </a:lnTo>
                  <a:lnTo>
                    <a:pt x="365" y="200"/>
                  </a:lnTo>
                  <a:lnTo>
                    <a:pt x="368" y="196"/>
                  </a:lnTo>
                  <a:lnTo>
                    <a:pt x="371" y="192"/>
                  </a:lnTo>
                  <a:lnTo>
                    <a:pt x="372" y="188"/>
                  </a:lnTo>
                  <a:lnTo>
                    <a:pt x="373" y="182"/>
                  </a:lnTo>
                  <a:lnTo>
                    <a:pt x="373" y="47"/>
                  </a:lnTo>
                  <a:lnTo>
                    <a:pt x="373" y="47"/>
                  </a:lnTo>
                  <a:lnTo>
                    <a:pt x="372" y="42"/>
                  </a:lnTo>
                  <a:lnTo>
                    <a:pt x="371" y="36"/>
                  </a:lnTo>
                  <a:lnTo>
                    <a:pt x="368" y="32"/>
                  </a:lnTo>
                  <a:lnTo>
                    <a:pt x="365" y="28"/>
                  </a:lnTo>
                  <a:lnTo>
                    <a:pt x="361" y="25"/>
                  </a:lnTo>
                  <a:lnTo>
                    <a:pt x="357" y="23"/>
                  </a:lnTo>
                  <a:lnTo>
                    <a:pt x="352" y="21"/>
                  </a:lnTo>
                  <a:lnTo>
                    <a:pt x="348" y="20"/>
                  </a:lnTo>
                  <a:lnTo>
                    <a:pt x="199" y="20"/>
                  </a:lnTo>
                  <a:lnTo>
                    <a:pt x="199" y="0"/>
                  </a:lnTo>
                  <a:close/>
                  <a:moveTo>
                    <a:pt x="127" y="260"/>
                  </a:moveTo>
                  <a:lnTo>
                    <a:pt x="159" y="260"/>
                  </a:lnTo>
                  <a:lnTo>
                    <a:pt x="159" y="230"/>
                  </a:lnTo>
                  <a:lnTo>
                    <a:pt x="127" y="230"/>
                  </a:lnTo>
                  <a:lnTo>
                    <a:pt x="127" y="208"/>
                  </a:lnTo>
                  <a:lnTo>
                    <a:pt x="199" y="208"/>
                  </a:lnTo>
                  <a:lnTo>
                    <a:pt x="199" y="327"/>
                  </a:lnTo>
                  <a:lnTo>
                    <a:pt x="127" y="327"/>
                  </a:lnTo>
                  <a:lnTo>
                    <a:pt x="127" y="288"/>
                  </a:lnTo>
                  <a:lnTo>
                    <a:pt x="154" y="288"/>
                  </a:lnTo>
                  <a:lnTo>
                    <a:pt x="154" y="288"/>
                  </a:lnTo>
                  <a:lnTo>
                    <a:pt x="155" y="288"/>
                  </a:lnTo>
                  <a:lnTo>
                    <a:pt x="158" y="287"/>
                  </a:lnTo>
                  <a:lnTo>
                    <a:pt x="159" y="284"/>
                  </a:lnTo>
                  <a:lnTo>
                    <a:pt x="159" y="283"/>
                  </a:lnTo>
                  <a:lnTo>
                    <a:pt x="159" y="283"/>
                  </a:lnTo>
                  <a:lnTo>
                    <a:pt x="159" y="280"/>
                  </a:lnTo>
                  <a:lnTo>
                    <a:pt x="158" y="279"/>
                  </a:lnTo>
                  <a:lnTo>
                    <a:pt x="155" y="277"/>
                  </a:lnTo>
                  <a:lnTo>
                    <a:pt x="154" y="276"/>
                  </a:lnTo>
                  <a:lnTo>
                    <a:pt x="127" y="276"/>
                  </a:lnTo>
                  <a:lnTo>
                    <a:pt x="127" y="260"/>
                  </a:lnTo>
                  <a:lnTo>
                    <a:pt x="127" y="260"/>
                  </a:lnTo>
                  <a:close/>
                  <a:moveTo>
                    <a:pt x="127" y="0"/>
                  </a:moveTo>
                  <a:lnTo>
                    <a:pt x="199" y="0"/>
                  </a:lnTo>
                  <a:lnTo>
                    <a:pt x="199" y="20"/>
                  </a:lnTo>
                  <a:lnTo>
                    <a:pt x="127" y="20"/>
                  </a:lnTo>
                  <a:lnTo>
                    <a:pt x="127" y="0"/>
                  </a:lnTo>
                  <a:close/>
                  <a:moveTo>
                    <a:pt x="101" y="260"/>
                  </a:moveTo>
                  <a:lnTo>
                    <a:pt x="127" y="260"/>
                  </a:lnTo>
                  <a:lnTo>
                    <a:pt x="127" y="276"/>
                  </a:lnTo>
                  <a:lnTo>
                    <a:pt x="100" y="276"/>
                  </a:lnTo>
                  <a:lnTo>
                    <a:pt x="100" y="276"/>
                  </a:lnTo>
                  <a:lnTo>
                    <a:pt x="97" y="277"/>
                  </a:lnTo>
                  <a:lnTo>
                    <a:pt x="96" y="279"/>
                  </a:lnTo>
                  <a:lnTo>
                    <a:pt x="94" y="280"/>
                  </a:lnTo>
                  <a:lnTo>
                    <a:pt x="94" y="283"/>
                  </a:lnTo>
                  <a:lnTo>
                    <a:pt x="94" y="283"/>
                  </a:lnTo>
                  <a:lnTo>
                    <a:pt x="94" y="284"/>
                  </a:lnTo>
                  <a:lnTo>
                    <a:pt x="96" y="287"/>
                  </a:lnTo>
                  <a:lnTo>
                    <a:pt x="97" y="288"/>
                  </a:lnTo>
                  <a:lnTo>
                    <a:pt x="100" y="288"/>
                  </a:lnTo>
                  <a:lnTo>
                    <a:pt x="100" y="288"/>
                  </a:lnTo>
                  <a:lnTo>
                    <a:pt x="127" y="288"/>
                  </a:lnTo>
                  <a:lnTo>
                    <a:pt x="127" y="327"/>
                  </a:lnTo>
                  <a:lnTo>
                    <a:pt x="101" y="327"/>
                  </a:lnTo>
                  <a:lnTo>
                    <a:pt x="101" y="327"/>
                  </a:lnTo>
                  <a:lnTo>
                    <a:pt x="94" y="326"/>
                  </a:lnTo>
                  <a:lnTo>
                    <a:pt x="88" y="325"/>
                  </a:lnTo>
                  <a:lnTo>
                    <a:pt x="82" y="322"/>
                  </a:lnTo>
                  <a:lnTo>
                    <a:pt x="78" y="318"/>
                  </a:lnTo>
                  <a:lnTo>
                    <a:pt x="74" y="314"/>
                  </a:lnTo>
                  <a:lnTo>
                    <a:pt x="71" y="308"/>
                  </a:lnTo>
                  <a:lnTo>
                    <a:pt x="70" y="302"/>
                  </a:lnTo>
                  <a:lnTo>
                    <a:pt x="69" y="295"/>
                  </a:lnTo>
                  <a:lnTo>
                    <a:pt x="69" y="291"/>
                  </a:lnTo>
                  <a:lnTo>
                    <a:pt x="69" y="291"/>
                  </a:lnTo>
                  <a:lnTo>
                    <a:pt x="70" y="285"/>
                  </a:lnTo>
                  <a:lnTo>
                    <a:pt x="71" y="279"/>
                  </a:lnTo>
                  <a:lnTo>
                    <a:pt x="74" y="273"/>
                  </a:lnTo>
                  <a:lnTo>
                    <a:pt x="78" y="269"/>
                  </a:lnTo>
                  <a:lnTo>
                    <a:pt x="82" y="265"/>
                  </a:lnTo>
                  <a:lnTo>
                    <a:pt x="88" y="262"/>
                  </a:lnTo>
                  <a:lnTo>
                    <a:pt x="94" y="260"/>
                  </a:lnTo>
                  <a:lnTo>
                    <a:pt x="101" y="260"/>
                  </a:lnTo>
                  <a:lnTo>
                    <a:pt x="101" y="260"/>
                  </a:lnTo>
                  <a:close/>
                  <a:moveTo>
                    <a:pt x="127" y="230"/>
                  </a:moveTo>
                  <a:lnTo>
                    <a:pt x="32" y="230"/>
                  </a:lnTo>
                  <a:lnTo>
                    <a:pt x="32" y="230"/>
                  </a:lnTo>
                  <a:lnTo>
                    <a:pt x="25" y="229"/>
                  </a:lnTo>
                  <a:lnTo>
                    <a:pt x="20" y="227"/>
                  </a:lnTo>
                  <a:lnTo>
                    <a:pt x="14" y="224"/>
                  </a:lnTo>
                  <a:lnTo>
                    <a:pt x="9" y="220"/>
                  </a:lnTo>
                  <a:lnTo>
                    <a:pt x="5" y="215"/>
                  </a:lnTo>
                  <a:lnTo>
                    <a:pt x="2" y="210"/>
                  </a:lnTo>
                  <a:lnTo>
                    <a:pt x="1" y="204"/>
                  </a:lnTo>
                  <a:lnTo>
                    <a:pt x="0" y="197"/>
                  </a:lnTo>
                  <a:lnTo>
                    <a:pt x="0" y="31"/>
                  </a:lnTo>
                  <a:lnTo>
                    <a:pt x="0" y="31"/>
                  </a:lnTo>
                  <a:lnTo>
                    <a:pt x="1" y="24"/>
                  </a:lnTo>
                  <a:lnTo>
                    <a:pt x="2" y="19"/>
                  </a:lnTo>
                  <a:lnTo>
                    <a:pt x="5" y="13"/>
                  </a:lnTo>
                  <a:lnTo>
                    <a:pt x="9" y="9"/>
                  </a:lnTo>
                  <a:lnTo>
                    <a:pt x="14" y="5"/>
                  </a:lnTo>
                  <a:lnTo>
                    <a:pt x="20" y="2"/>
                  </a:lnTo>
                  <a:lnTo>
                    <a:pt x="25" y="0"/>
                  </a:lnTo>
                  <a:lnTo>
                    <a:pt x="32" y="0"/>
                  </a:lnTo>
                  <a:lnTo>
                    <a:pt x="127" y="0"/>
                  </a:lnTo>
                  <a:lnTo>
                    <a:pt x="127" y="20"/>
                  </a:lnTo>
                  <a:lnTo>
                    <a:pt x="50" y="20"/>
                  </a:lnTo>
                  <a:lnTo>
                    <a:pt x="50" y="20"/>
                  </a:lnTo>
                  <a:lnTo>
                    <a:pt x="44" y="21"/>
                  </a:lnTo>
                  <a:lnTo>
                    <a:pt x="40" y="23"/>
                  </a:lnTo>
                  <a:lnTo>
                    <a:pt x="35" y="25"/>
                  </a:lnTo>
                  <a:lnTo>
                    <a:pt x="31" y="28"/>
                  </a:lnTo>
                  <a:lnTo>
                    <a:pt x="28" y="32"/>
                  </a:lnTo>
                  <a:lnTo>
                    <a:pt x="25" y="36"/>
                  </a:lnTo>
                  <a:lnTo>
                    <a:pt x="24" y="42"/>
                  </a:lnTo>
                  <a:lnTo>
                    <a:pt x="24" y="47"/>
                  </a:lnTo>
                  <a:lnTo>
                    <a:pt x="24" y="182"/>
                  </a:lnTo>
                  <a:lnTo>
                    <a:pt x="24" y="182"/>
                  </a:lnTo>
                  <a:lnTo>
                    <a:pt x="24" y="188"/>
                  </a:lnTo>
                  <a:lnTo>
                    <a:pt x="25" y="192"/>
                  </a:lnTo>
                  <a:lnTo>
                    <a:pt x="28" y="196"/>
                  </a:lnTo>
                  <a:lnTo>
                    <a:pt x="31" y="200"/>
                  </a:lnTo>
                  <a:lnTo>
                    <a:pt x="35" y="204"/>
                  </a:lnTo>
                  <a:lnTo>
                    <a:pt x="40" y="205"/>
                  </a:lnTo>
                  <a:lnTo>
                    <a:pt x="44" y="207"/>
                  </a:lnTo>
                  <a:lnTo>
                    <a:pt x="50" y="208"/>
                  </a:lnTo>
                  <a:lnTo>
                    <a:pt x="127" y="208"/>
                  </a:lnTo>
                  <a:lnTo>
                    <a:pt x="127" y="230"/>
                  </a:lnTo>
                  <a:close/>
                </a:path>
              </a:pathLst>
            </a:custGeom>
            <a:solidFill>
              <a:schemeClr val="accent3"/>
            </a:solidFill>
            <a:ln>
              <a:noFill/>
            </a:ln>
          </p:spPr>
          <p:txBody>
            <a:bodyPr vert="horz" wrap="square" lIns="68580" tIns="34290" rIns="68580" bIns="34290" numCol="1" anchor="t" anchorCtr="0" compatLnSpc="1"/>
            <a:lstStyle/>
            <a:p>
              <a:endParaRPr lang="zh-CN" altLang="en-US"/>
            </a:p>
          </p:txBody>
        </p:sp>
        <p:sp>
          <p:nvSpPr>
            <p:cNvPr id="176" name="Freeform 142">
              <a:extLst>
                <a:ext uri="{FF2B5EF4-FFF2-40B4-BE49-F238E27FC236}">
                  <a16:creationId xmlns="" xmlns:a16="http://schemas.microsoft.com/office/drawing/2014/main" id="{516A4041-49BA-4913-AFAD-4246EF72C793}"/>
                </a:ext>
              </a:extLst>
            </p:cNvPr>
            <p:cNvSpPr>
              <a:spLocks noEditPoints="1"/>
            </p:cNvSpPr>
            <p:nvPr/>
          </p:nvSpPr>
          <p:spPr bwMode="auto">
            <a:xfrm>
              <a:off x="3442096" y="2239055"/>
              <a:ext cx="606029" cy="706041"/>
            </a:xfrm>
            <a:custGeom>
              <a:avLst/>
              <a:gdLst>
                <a:gd name="T0" fmla="*/ 92 w 509"/>
                <a:gd name="T1" fmla="*/ 126 h 593"/>
                <a:gd name="T2" fmla="*/ 147 w 509"/>
                <a:gd name="T3" fmla="*/ 94 h 593"/>
                <a:gd name="T4" fmla="*/ 137 w 509"/>
                <a:gd name="T5" fmla="*/ 133 h 593"/>
                <a:gd name="T6" fmla="*/ 168 w 509"/>
                <a:gd name="T7" fmla="*/ 120 h 593"/>
                <a:gd name="T8" fmla="*/ 157 w 509"/>
                <a:gd name="T9" fmla="*/ 157 h 593"/>
                <a:gd name="T10" fmla="*/ 189 w 509"/>
                <a:gd name="T11" fmla="*/ 144 h 593"/>
                <a:gd name="T12" fmla="*/ 177 w 509"/>
                <a:gd name="T13" fmla="*/ 183 h 593"/>
                <a:gd name="T14" fmla="*/ 210 w 509"/>
                <a:gd name="T15" fmla="*/ 170 h 593"/>
                <a:gd name="T16" fmla="*/ 174 w 509"/>
                <a:gd name="T17" fmla="*/ 228 h 593"/>
                <a:gd name="T18" fmla="*/ 230 w 509"/>
                <a:gd name="T19" fmla="*/ 195 h 593"/>
                <a:gd name="T20" fmla="*/ 219 w 509"/>
                <a:gd name="T21" fmla="*/ 235 h 593"/>
                <a:gd name="T22" fmla="*/ 252 w 509"/>
                <a:gd name="T23" fmla="*/ 221 h 593"/>
                <a:gd name="T24" fmla="*/ 239 w 509"/>
                <a:gd name="T25" fmla="*/ 259 h 593"/>
                <a:gd name="T26" fmla="*/ 272 w 509"/>
                <a:gd name="T27" fmla="*/ 245 h 593"/>
                <a:gd name="T28" fmla="*/ 261 w 509"/>
                <a:gd name="T29" fmla="*/ 285 h 593"/>
                <a:gd name="T30" fmla="*/ 294 w 509"/>
                <a:gd name="T31" fmla="*/ 271 h 593"/>
                <a:gd name="T32" fmla="*/ 258 w 509"/>
                <a:gd name="T33" fmla="*/ 329 h 593"/>
                <a:gd name="T34" fmla="*/ 314 w 509"/>
                <a:gd name="T35" fmla="*/ 297 h 593"/>
                <a:gd name="T36" fmla="*/ 302 w 509"/>
                <a:gd name="T37" fmla="*/ 336 h 593"/>
                <a:gd name="T38" fmla="*/ 334 w 509"/>
                <a:gd name="T39" fmla="*/ 323 h 593"/>
                <a:gd name="T40" fmla="*/ 323 w 509"/>
                <a:gd name="T41" fmla="*/ 362 h 593"/>
                <a:gd name="T42" fmla="*/ 356 w 509"/>
                <a:gd name="T43" fmla="*/ 347 h 593"/>
                <a:gd name="T44" fmla="*/ 344 w 509"/>
                <a:gd name="T45" fmla="*/ 386 h 593"/>
                <a:gd name="T46" fmla="*/ 376 w 509"/>
                <a:gd name="T47" fmla="*/ 373 h 593"/>
                <a:gd name="T48" fmla="*/ 341 w 509"/>
                <a:gd name="T49" fmla="*/ 431 h 593"/>
                <a:gd name="T50" fmla="*/ 397 w 509"/>
                <a:gd name="T51" fmla="*/ 398 h 593"/>
                <a:gd name="T52" fmla="*/ 386 w 509"/>
                <a:gd name="T53" fmla="*/ 438 h 593"/>
                <a:gd name="T54" fmla="*/ 418 w 509"/>
                <a:gd name="T55" fmla="*/ 424 h 593"/>
                <a:gd name="T56" fmla="*/ 406 w 509"/>
                <a:gd name="T57" fmla="*/ 463 h 593"/>
                <a:gd name="T58" fmla="*/ 438 w 509"/>
                <a:gd name="T59" fmla="*/ 450 h 593"/>
                <a:gd name="T60" fmla="*/ 426 w 509"/>
                <a:gd name="T61" fmla="*/ 488 h 593"/>
                <a:gd name="T62" fmla="*/ 459 w 509"/>
                <a:gd name="T63" fmla="*/ 474 h 593"/>
                <a:gd name="T64" fmla="*/ 424 w 509"/>
                <a:gd name="T65" fmla="*/ 532 h 593"/>
                <a:gd name="T66" fmla="*/ 480 w 509"/>
                <a:gd name="T67" fmla="*/ 500 h 593"/>
                <a:gd name="T68" fmla="*/ 437 w 509"/>
                <a:gd name="T69" fmla="*/ 593 h 593"/>
                <a:gd name="T70" fmla="*/ 70 w 509"/>
                <a:gd name="T71" fmla="*/ 82 h 593"/>
                <a:gd name="T72" fmla="*/ 77 w 509"/>
                <a:gd name="T73" fmla="*/ 80 h 593"/>
                <a:gd name="T74" fmla="*/ 82 w 509"/>
                <a:gd name="T75" fmla="*/ 78 h 593"/>
                <a:gd name="T76" fmla="*/ 88 w 509"/>
                <a:gd name="T77" fmla="*/ 65 h 593"/>
                <a:gd name="T78" fmla="*/ 84 w 509"/>
                <a:gd name="T79" fmla="*/ 52 h 593"/>
                <a:gd name="T80" fmla="*/ 81 w 509"/>
                <a:gd name="T81" fmla="*/ 49 h 593"/>
                <a:gd name="T82" fmla="*/ 74 w 509"/>
                <a:gd name="T83" fmla="*/ 45 h 593"/>
                <a:gd name="T84" fmla="*/ 70 w 509"/>
                <a:gd name="T85" fmla="*/ 2 h 593"/>
                <a:gd name="T86" fmla="*/ 141 w 509"/>
                <a:gd name="T87" fmla="*/ 86 h 593"/>
                <a:gd name="T88" fmla="*/ 0 w 509"/>
                <a:gd name="T89" fmla="*/ 59 h 593"/>
                <a:gd name="T90" fmla="*/ 70 w 509"/>
                <a:gd name="T91" fmla="*/ 45 h 593"/>
                <a:gd name="T92" fmla="*/ 65 w 509"/>
                <a:gd name="T93" fmla="*/ 46 h 593"/>
                <a:gd name="T94" fmla="*/ 59 w 509"/>
                <a:gd name="T95" fmla="*/ 49 h 593"/>
                <a:gd name="T96" fmla="*/ 53 w 509"/>
                <a:gd name="T97" fmla="*/ 61 h 593"/>
                <a:gd name="T98" fmla="*/ 57 w 509"/>
                <a:gd name="T99" fmla="*/ 75 h 593"/>
                <a:gd name="T100" fmla="*/ 57 w 509"/>
                <a:gd name="T101" fmla="*/ 75 h 593"/>
                <a:gd name="T102" fmla="*/ 63 w 509"/>
                <a:gd name="T103" fmla="*/ 79 h 593"/>
                <a:gd name="T104" fmla="*/ 70 w 509"/>
                <a:gd name="T105" fmla="*/ 8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9" h="593">
                  <a:moveTo>
                    <a:pt x="141" y="86"/>
                  </a:moveTo>
                  <a:lnTo>
                    <a:pt x="92" y="126"/>
                  </a:lnTo>
                  <a:lnTo>
                    <a:pt x="99" y="134"/>
                  </a:lnTo>
                  <a:lnTo>
                    <a:pt x="147" y="94"/>
                  </a:lnTo>
                  <a:lnTo>
                    <a:pt x="162" y="111"/>
                  </a:lnTo>
                  <a:lnTo>
                    <a:pt x="137" y="133"/>
                  </a:lnTo>
                  <a:lnTo>
                    <a:pt x="142" y="140"/>
                  </a:lnTo>
                  <a:lnTo>
                    <a:pt x="168" y="120"/>
                  </a:lnTo>
                  <a:lnTo>
                    <a:pt x="183" y="137"/>
                  </a:lnTo>
                  <a:lnTo>
                    <a:pt x="157" y="157"/>
                  </a:lnTo>
                  <a:lnTo>
                    <a:pt x="164" y="166"/>
                  </a:lnTo>
                  <a:lnTo>
                    <a:pt x="189" y="144"/>
                  </a:lnTo>
                  <a:lnTo>
                    <a:pt x="203" y="161"/>
                  </a:lnTo>
                  <a:lnTo>
                    <a:pt x="177" y="183"/>
                  </a:lnTo>
                  <a:lnTo>
                    <a:pt x="184" y="191"/>
                  </a:lnTo>
                  <a:lnTo>
                    <a:pt x="210" y="170"/>
                  </a:lnTo>
                  <a:lnTo>
                    <a:pt x="225" y="187"/>
                  </a:lnTo>
                  <a:lnTo>
                    <a:pt x="174" y="228"/>
                  </a:lnTo>
                  <a:lnTo>
                    <a:pt x="181" y="236"/>
                  </a:lnTo>
                  <a:lnTo>
                    <a:pt x="230" y="195"/>
                  </a:lnTo>
                  <a:lnTo>
                    <a:pt x="245" y="213"/>
                  </a:lnTo>
                  <a:lnTo>
                    <a:pt x="219" y="235"/>
                  </a:lnTo>
                  <a:lnTo>
                    <a:pt x="226" y="241"/>
                  </a:lnTo>
                  <a:lnTo>
                    <a:pt x="252" y="221"/>
                  </a:lnTo>
                  <a:lnTo>
                    <a:pt x="267" y="239"/>
                  </a:lnTo>
                  <a:lnTo>
                    <a:pt x="239" y="259"/>
                  </a:lnTo>
                  <a:lnTo>
                    <a:pt x="246" y="267"/>
                  </a:lnTo>
                  <a:lnTo>
                    <a:pt x="272" y="245"/>
                  </a:lnTo>
                  <a:lnTo>
                    <a:pt x="287" y="263"/>
                  </a:lnTo>
                  <a:lnTo>
                    <a:pt x="261" y="285"/>
                  </a:lnTo>
                  <a:lnTo>
                    <a:pt x="267" y="293"/>
                  </a:lnTo>
                  <a:lnTo>
                    <a:pt x="294" y="271"/>
                  </a:lnTo>
                  <a:lnTo>
                    <a:pt x="307" y="289"/>
                  </a:lnTo>
                  <a:lnTo>
                    <a:pt x="258" y="329"/>
                  </a:lnTo>
                  <a:lnTo>
                    <a:pt x="264" y="338"/>
                  </a:lnTo>
                  <a:lnTo>
                    <a:pt x="314" y="297"/>
                  </a:lnTo>
                  <a:lnTo>
                    <a:pt x="329" y="314"/>
                  </a:lnTo>
                  <a:lnTo>
                    <a:pt x="302" y="336"/>
                  </a:lnTo>
                  <a:lnTo>
                    <a:pt x="308" y="343"/>
                  </a:lnTo>
                  <a:lnTo>
                    <a:pt x="334" y="323"/>
                  </a:lnTo>
                  <a:lnTo>
                    <a:pt x="349" y="340"/>
                  </a:lnTo>
                  <a:lnTo>
                    <a:pt x="323" y="362"/>
                  </a:lnTo>
                  <a:lnTo>
                    <a:pt x="329" y="369"/>
                  </a:lnTo>
                  <a:lnTo>
                    <a:pt x="356" y="347"/>
                  </a:lnTo>
                  <a:lnTo>
                    <a:pt x="369" y="366"/>
                  </a:lnTo>
                  <a:lnTo>
                    <a:pt x="344" y="386"/>
                  </a:lnTo>
                  <a:lnTo>
                    <a:pt x="350" y="394"/>
                  </a:lnTo>
                  <a:lnTo>
                    <a:pt x="376" y="373"/>
                  </a:lnTo>
                  <a:lnTo>
                    <a:pt x="391" y="390"/>
                  </a:lnTo>
                  <a:lnTo>
                    <a:pt x="341" y="431"/>
                  </a:lnTo>
                  <a:lnTo>
                    <a:pt x="348" y="439"/>
                  </a:lnTo>
                  <a:lnTo>
                    <a:pt x="397" y="398"/>
                  </a:lnTo>
                  <a:lnTo>
                    <a:pt x="411" y="416"/>
                  </a:lnTo>
                  <a:lnTo>
                    <a:pt x="386" y="438"/>
                  </a:lnTo>
                  <a:lnTo>
                    <a:pt x="391" y="446"/>
                  </a:lnTo>
                  <a:lnTo>
                    <a:pt x="418" y="424"/>
                  </a:lnTo>
                  <a:lnTo>
                    <a:pt x="432" y="442"/>
                  </a:lnTo>
                  <a:lnTo>
                    <a:pt x="406" y="463"/>
                  </a:lnTo>
                  <a:lnTo>
                    <a:pt x="413" y="470"/>
                  </a:lnTo>
                  <a:lnTo>
                    <a:pt x="438" y="450"/>
                  </a:lnTo>
                  <a:lnTo>
                    <a:pt x="453" y="467"/>
                  </a:lnTo>
                  <a:lnTo>
                    <a:pt x="426" y="488"/>
                  </a:lnTo>
                  <a:lnTo>
                    <a:pt x="433" y="496"/>
                  </a:lnTo>
                  <a:lnTo>
                    <a:pt x="459" y="474"/>
                  </a:lnTo>
                  <a:lnTo>
                    <a:pt x="474" y="492"/>
                  </a:lnTo>
                  <a:lnTo>
                    <a:pt x="424" y="532"/>
                  </a:lnTo>
                  <a:lnTo>
                    <a:pt x="430" y="541"/>
                  </a:lnTo>
                  <a:lnTo>
                    <a:pt x="480" y="500"/>
                  </a:lnTo>
                  <a:lnTo>
                    <a:pt x="509" y="535"/>
                  </a:lnTo>
                  <a:lnTo>
                    <a:pt x="437" y="593"/>
                  </a:lnTo>
                  <a:lnTo>
                    <a:pt x="70" y="145"/>
                  </a:lnTo>
                  <a:lnTo>
                    <a:pt x="70" y="82"/>
                  </a:lnTo>
                  <a:lnTo>
                    <a:pt x="70" y="82"/>
                  </a:lnTo>
                  <a:lnTo>
                    <a:pt x="77" y="80"/>
                  </a:lnTo>
                  <a:lnTo>
                    <a:pt x="82" y="78"/>
                  </a:lnTo>
                  <a:lnTo>
                    <a:pt x="82" y="78"/>
                  </a:lnTo>
                  <a:lnTo>
                    <a:pt x="86" y="72"/>
                  </a:lnTo>
                  <a:lnTo>
                    <a:pt x="88" y="65"/>
                  </a:lnTo>
                  <a:lnTo>
                    <a:pt x="88" y="59"/>
                  </a:lnTo>
                  <a:lnTo>
                    <a:pt x="84" y="52"/>
                  </a:lnTo>
                  <a:lnTo>
                    <a:pt x="84" y="52"/>
                  </a:lnTo>
                  <a:lnTo>
                    <a:pt x="81" y="49"/>
                  </a:lnTo>
                  <a:lnTo>
                    <a:pt x="78" y="46"/>
                  </a:lnTo>
                  <a:lnTo>
                    <a:pt x="74" y="45"/>
                  </a:lnTo>
                  <a:lnTo>
                    <a:pt x="70" y="45"/>
                  </a:lnTo>
                  <a:lnTo>
                    <a:pt x="70" y="2"/>
                  </a:lnTo>
                  <a:lnTo>
                    <a:pt x="72" y="0"/>
                  </a:lnTo>
                  <a:lnTo>
                    <a:pt x="141" y="86"/>
                  </a:lnTo>
                  <a:close/>
                  <a:moveTo>
                    <a:pt x="70" y="145"/>
                  </a:moveTo>
                  <a:lnTo>
                    <a:pt x="0" y="59"/>
                  </a:lnTo>
                  <a:lnTo>
                    <a:pt x="70" y="2"/>
                  </a:lnTo>
                  <a:lnTo>
                    <a:pt x="70" y="45"/>
                  </a:lnTo>
                  <a:lnTo>
                    <a:pt x="70" y="45"/>
                  </a:lnTo>
                  <a:lnTo>
                    <a:pt x="65" y="46"/>
                  </a:lnTo>
                  <a:lnTo>
                    <a:pt x="59" y="49"/>
                  </a:lnTo>
                  <a:lnTo>
                    <a:pt x="59" y="49"/>
                  </a:lnTo>
                  <a:lnTo>
                    <a:pt x="54" y="55"/>
                  </a:lnTo>
                  <a:lnTo>
                    <a:pt x="53" y="61"/>
                  </a:lnTo>
                  <a:lnTo>
                    <a:pt x="53" y="68"/>
                  </a:lnTo>
                  <a:lnTo>
                    <a:pt x="57" y="75"/>
                  </a:lnTo>
                  <a:lnTo>
                    <a:pt x="57" y="75"/>
                  </a:lnTo>
                  <a:lnTo>
                    <a:pt x="57" y="75"/>
                  </a:lnTo>
                  <a:lnTo>
                    <a:pt x="59" y="78"/>
                  </a:lnTo>
                  <a:lnTo>
                    <a:pt x="63" y="79"/>
                  </a:lnTo>
                  <a:lnTo>
                    <a:pt x="66" y="80"/>
                  </a:lnTo>
                  <a:lnTo>
                    <a:pt x="70" y="82"/>
                  </a:lnTo>
                  <a:lnTo>
                    <a:pt x="70" y="145"/>
                  </a:lnTo>
                  <a:close/>
                </a:path>
              </a:pathLst>
            </a:custGeom>
            <a:solidFill>
              <a:schemeClr val="accent2"/>
            </a:solidFill>
            <a:ln>
              <a:noFill/>
            </a:ln>
          </p:spPr>
          <p:txBody>
            <a:bodyPr vert="horz" wrap="square" lIns="68580" tIns="34290" rIns="68580" bIns="34290" numCol="1" anchor="t" anchorCtr="0" compatLnSpc="1"/>
            <a:lstStyle/>
            <a:p>
              <a:endParaRPr lang="zh-CN" altLang="en-US"/>
            </a:p>
          </p:txBody>
        </p:sp>
        <p:grpSp>
          <p:nvGrpSpPr>
            <p:cNvPr id="177" name="组合 213">
              <a:extLst>
                <a:ext uri="{FF2B5EF4-FFF2-40B4-BE49-F238E27FC236}">
                  <a16:creationId xmlns="" xmlns:a16="http://schemas.microsoft.com/office/drawing/2014/main" id="{788325E9-C354-4304-9F7A-025061FC672B}"/>
                </a:ext>
              </a:extLst>
            </p:cNvPr>
            <p:cNvGrpSpPr/>
            <p:nvPr/>
          </p:nvGrpSpPr>
          <p:grpSpPr>
            <a:xfrm>
              <a:off x="4074318" y="2511708"/>
              <a:ext cx="428625" cy="431006"/>
              <a:chOff x="2157413" y="3054350"/>
              <a:chExt cx="571500" cy="574675"/>
            </a:xfrm>
            <a:solidFill>
              <a:schemeClr val="accent5"/>
            </a:solidFill>
          </p:grpSpPr>
          <p:sp>
            <p:nvSpPr>
              <p:cNvPr id="178" name="Freeform 144">
                <a:extLst>
                  <a:ext uri="{FF2B5EF4-FFF2-40B4-BE49-F238E27FC236}">
                    <a16:creationId xmlns="" xmlns:a16="http://schemas.microsoft.com/office/drawing/2014/main" id="{D3EC3005-1636-4050-BC8B-6EAECF66D2D9}"/>
                  </a:ext>
                </a:extLst>
              </p:cNvPr>
              <p:cNvSpPr>
                <a:spLocks noEditPoints="1"/>
              </p:cNvSpPr>
              <p:nvPr/>
            </p:nvSpPr>
            <p:spPr bwMode="auto">
              <a:xfrm>
                <a:off x="2157413" y="3054350"/>
                <a:ext cx="571500" cy="574675"/>
              </a:xfrm>
              <a:custGeom>
                <a:avLst/>
                <a:gdLst>
                  <a:gd name="T0" fmla="*/ 180 w 360"/>
                  <a:gd name="T1" fmla="*/ 0 h 362"/>
                  <a:gd name="T2" fmla="*/ 232 w 360"/>
                  <a:gd name="T3" fmla="*/ 8 h 362"/>
                  <a:gd name="T4" fmla="*/ 280 w 360"/>
                  <a:gd name="T5" fmla="*/ 31 h 362"/>
                  <a:gd name="T6" fmla="*/ 319 w 360"/>
                  <a:gd name="T7" fmla="*/ 67 h 362"/>
                  <a:gd name="T8" fmla="*/ 346 w 360"/>
                  <a:gd name="T9" fmla="*/ 111 h 362"/>
                  <a:gd name="T10" fmla="*/ 358 w 360"/>
                  <a:gd name="T11" fmla="*/ 163 h 362"/>
                  <a:gd name="T12" fmla="*/ 358 w 360"/>
                  <a:gd name="T13" fmla="*/ 199 h 362"/>
                  <a:gd name="T14" fmla="*/ 346 w 360"/>
                  <a:gd name="T15" fmla="*/ 251 h 362"/>
                  <a:gd name="T16" fmla="*/ 319 w 360"/>
                  <a:gd name="T17" fmla="*/ 295 h 362"/>
                  <a:gd name="T18" fmla="*/ 280 w 360"/>
                  <a:gd name="T19" fmla="*/ 331 h 362"/>
                  <a:gd name="T20" fmla="*/ 232 w 360"/>
                  <a:gd name="T21" fmla="*/ 354 h 362"/>
                  <a:gd name="T22" fmla="*/ 180 w 360"/>
                  <a:gd name="T23" fmla="*/ 362 h 362"/>
                  <a:gd name="T24" fmla="*/ 180 w 360"/>
                  <a:gd name="T25" fmla="*/ 314 h 362"/>
                  <a:gd name="T26" fmla="*/ 193 w 360"/>
                  <a:gd name="T27" fmla="*/ 318 h 362"/>
                  <a:gd name="T28" fmla="*/ 201 w 360"/>
                  <a:gd name="T29" fmla="*/ 329 h 362"/>
                  <a:gd name="T30" fmla="*/ 237 w 360"/>
                  <a:gd name="T31" fmla="*/ 320 h 362"/>
                  <a:gd name="T32" fmla="*/ 268 w 360"/>
                  <a:gd name="T33" fmla="*/ 302 h 362"/>
                  <a:gd name="T34" fmla="*/ 293 w 360"/>
                  <a:gd name="T35" fmla="*/ 278 h 362"/>
                  <a:gd name="T36" fmla="*/ 312 w 360"/>
                  <a:gd name="T37" fmla="*/ 248 h 362"/>
                  <a:gd name="T38" fmla="*/ 325 w 360"/>
                  <a:gd name="T39" fmla="*/ 215 h 362"/>
                  <a:gd name="T40" fmla="*/ 322 w 360"/>
                  <a:gd name="T41" fmla="*/ 199 h 362"/>
                  <a:gd name="T42" fmla="*/ 312 w 360"/>
                  <a:gd name="T43" fmla="*/ 180 h 362"/>
                  <a:gd name="T44" fmla="*/ 316 w 360"/>
                  <a:gd name="T45" fmla="*/ 167 h 362"/>
                  <a:gd name="T46" fmla="*/ 327 w 360"/>
                  <a:gd name="T47" fmla="*/ 159 h 362"/>
                  <a:gd name="T48" fmla="*/ 318 w 360"/>
                  <a:gd name="T49" fmla="*/ 123 h 362"/>
                  <a:gd name="T50" fmla="*/ 300 w 360"/>
                  <a:gd name="T51" fmla="*/ 94 h 362"/>
                  <a:gd name="T52" fmla="*/ 277 w 360"/>
                  <a:gd name="T53" fmla="*/ 67 h 362"/>
                  <a:gd name="T54" fmla="*/ 247 w 360"/>
                  <a:gd name="T55" fmla="*/ 48 h 362"/>
                  <a:gd name="T56" fmla="*/ 214 w 360"/>
                  <a:gd name="T57" fmla="*/ 35 h 362"/>
                  <a:gd name="T58" fmla="*/ 199 w 360"/>
                  <a:gd name="T59" fmla="*/ 39 h 362"/>
                  <a:gd name="T60" fmla="*/ 180 w 360"/>
                  <a:gd name="T61" fmla="*/ 48 h 362"/>
                  <a:gd name="T62" fmla="*/ 180 w 360"/>
                  <a:gd name="T63" fmla="*/ 0 h 362"/>
                  <a:gd name="T64" fmla="*/ 180 w 360"/>
                  <a:gd name="T65" fmla="*/ 48 h 362"/>
                  <a:gd name="T66" fmla="*/ 161 w 360"/>
                  <a:gd name="T67" fmla="*/ 39 h 362"/>
                  <a:gd name="T68" fmla="*/ 146 w 360"/>
                  <a:gd name="T69" fmla="*/ 35 h 362"/>
                  <a:gd name="T70" fmla="*/ 112 w 360"/>
                  <a:gd name="T71" fmla="*/ 48 h 362"/>
                  <a:gd name="T72" fmla="*/ 82 w 360"/>
                  <a:gd name="T73" fmla="*/ 67 h 362"/>
                  <a:gd name="T74" fmla="*/ 59 w 360"/>
                  <a:gd name="T75" fmla="*/ 94 h 362"/>
                  <a:gd name="T76" fmla="*/ 42 w 360"/>
                  <a:gd name="T77" fmla="*/ 123 h 362"/>
                  <a:gd name="T78" fmla="*/ 32 w 360"/>
                  <a:gd name="T79" fmla="*/ 159 h 362"/>
                  <a:gd name="T80" fmla="*/ 43 w 360"/>
                  <a:gd name="T81" fmla="*/ 167 h 362"/>
                  <a:gd name="T82" fmla="*/ 47 w 360"/>
                  <a:gd name="T83" fmla="*/ 180 h 362"/>
                  <a:gd name="T84" fmla="*/ 37 w 360"/>
                  <a:gd name="T85" fmla="*/ 199 h 362"/>
                  <a:gd name="T86" fmla="*/ 33 w 360"/>
                  <a:gd name="T87" fmla="*/ 215 h 362"/>
                  <a:gd name="T88" fmla="*/ 46 w 360"/>
                  <a:gd name="T89" fmla="*/ 248 h 362"/>
                  <a:gd name="T90" fmla="*/ 66 w 360"/>
                  <a:gd name="T91" fmla="*/ 278 h 362"/>
                  <a:gd name="T92" fmla="*/ 92 w 360"/>
                  <a:gd name="T93" fmla="*/ 302 h 362"/>
                  <a:gd name="T94" fmla="*/ 123 w 360"/>
                  <a:gd name="T95" fmla="*/ 320 h 362"/>
                  <a:gd name="T96" fmla="*/ 158 w 360"/>
                  <a:gd name="T97" fmla="*/ 329 h 362"/>
                  <a:gd name="T98" fmla="*/ 161 w 360"/>
                  <a:gd name="T99" fmla="*/ 322 h 362"/>
                  <a:gd name="T100" fmla="*/ 180 w 360"/>
                  <a:gd name="T101" fmla="*/ 314 h 362"/>
                  <a:gd name="T102" fmla="*/ 180 w 360"/>
                  <a:gd name="T103" fmla="*/ 362 h 362"/>
                  <a:gd name="T104" fmla="*/ 126 w 360"/>
                  <a:gd name="T105" fmla="*/ 354 h 362"/>
                  <a:gd name="T106" fmla="*/ 78 w 360"/>
                  <a:gd name="T107" fmla="*/ 331 h 362"/>
                  <a:gd name="T108" fmla="*/ 40 w 360"/>
                  <a:gd name="T109" fmla="*/ 295 h 362"/>
                  <a:gd name="T110" fmla="*/ 13 w 360"/>
                  <a:gd name="T111" fmla="*/ 251 h 362"/>
                  <a:gd name="T112" fmla="*/ 0 w 360"/>
                  <a:gd name="T113" fmla="*/ 199 h 362"/>
                  <a:gd name="T114" fmla="*/ 0 w 360"/>
                  <a:gd name="T115" fmla="*/ 163 h 362"/>
                  <a:gd name="T116" fmla="*/ 13 w 360"/>
                  <a:gd name="T117" fmla="*/ 111 h 362"/>
                  <a:gd name="T118" fmla="*/ 40 w 360"/>
                  <a:gd name="T119" fmla="*/ 67 h 362"/>
                  <a:gd name="T120" fmla="*/ 78 w 360"/>
                  <a:gd name="T121" fmla="*/ 31 h 362"/>
                  <a:gd name="T122" fmla="*/ 126 w 360"/>
                  <a:gd name="T123" fmla="*/ 8 h 362"/>
                  <a:gd name="T124" fmla="*/ 180 w 360"/>
                  <a:gd name="T125" fmla="*/ 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0" h="362">
                    <a:moveTo>
                      <a:pt x="180" y="0"/>
                    </a:moveTo>
                    <a:lnTo>
                      <a:pt x="180" y="0"/>
                    </a:lnTo>
                    <a:lnTo>
                      <a:pt x="180" y="0"/>
                    </a:lnTo>
                    <a:lnTo>
                      <a:pt x="197" y="2"/>
                    </a:lnTo>
                    <a:lnTo>
                      <a:pt x="216" y="4"/>
                    </a:lnTo>
                    <a:lnTo>
                      <a:pt x="232" y="8"/>
                    </a:lnTo>
                    <a:lnTo>
                      <a:pt x="250" y="15"/>
                    </a:lnTo>
                    <a:lnTo>
                      <a:pt x="265" y="22"/>
                    </a:lnTo>
                    <a:lnTo>
                      <a:pt x="280" y="31"/>
                    </a:lnTo>
                    <a:lnTo>
                      <a:pt x="295" y="42"/>
                    </a:lnTo>
                    <a:lnTo>
                      <a:pt x="307" y="53"/>
                    </a:lnTo>
                    <a:lnTo>
                      <a:pt x="319" y="67"/>
                    </a:lnTo>
                    <a:lnTo>
                      <a:pt x="329" y="80"/>
                    </a:lnTo>
                    <a:lnTo>
                      <a:pt x="338" y="95"/>
                    </a:lnTo>
                    <a:lnTo>
                      <a:pt x="346" y="111"/>
                    </a:lnTo>
                    <a:lnTo>
                      <a:pt x="352" y="127"/>
                    </a:lnTo>
                    <a:lnTo>
                      <a:pt x="356" y="145"/>
                    </a:lnTo>
                    <a:lnTo>
                      <a:pt x="358" y="163"/>
                    </a:lnTo>
                    <a:lnTo>
                      <a:pt x="360" y="180"/>
                    </a:lnTo>
                    <a:lnTo>
                      <a:pt x="360" y="180"/>
                    </a:lnTo>
                    <a:lnTo>
                      <a:pt x="358" y="199"/>
                    </a:lnTo>
                    <a:lnTo>
                      <a:pt x="356" y="217"/>
                    </a:lnTo>
                    <a:lnTo>
                      <a:pt x="352" y="234"/>
                    </a:lnTo>
                    <a:lnTo>
                      <a:pt x="346" y="251"/>
                    </a:lnTo>
                    <a:lnTo>
                      <a:pt x="338" y="267"/>
                    </a:lnTo>
                    <a:lnTo>
                      <a:pt x="329" y="282"/>
                    </a:lnTo>
                    <a:lnTo>
                      <a:pt x="319" y="295"/>
                    </a:lnTo>
                    <a:lnTo>
                      <a:pt x="307" y="309"/>
                    </a:lnTo>
                    <a:lnTo>
                      <a:pt x="295" y="320"/>
                    </a:lnTo>
                    <a:lnTo>
                      <a:pt x="280" y="331"/>
                    </a:lnTo>
                    <a:lnTo>
                      <a:pt x="265" y="340"/>
                    </a:lnTo>
                    <a:lnTo>
                      <a:pt x="250" y="347"/>
                    </a:lnTo>
                    <a:lnTo>
                      <a:pt x="232" y="354"/>
                    </a:lnTo>
                    <a:lnTo>
                      <a:pt x="216" y="358"/>
                    </a:lnTo>
                    <a:lnTo>
                      <a:pt x="197" y="360"/>
                    </a:lnTo>
                    <a:lnTo>
                      <a:pt x="180" y="362"/>
                    </a:lnTo>
                    <a:lnTo>
                      <a:pt x="180" y="362"/>
                    </a:lnTo>
                    <a:lnTo>
                      <a:pt x="180" y="314"/>
                    </a:lnTo>
                    <a:lnTo>
                      <a:pt x="180" y="314"/>
                    </a:lnTo>
                    <a:lnTo>
                      <a:pt x="180" y="314"/>
                    </a:lnTo>
                    <a:lnTo>
                      <a:pt x="186" y="314"/>
                    </a:lnTo>
                    <a:lnTo>
                      <a:pt x="193" y="318"/>
                    </a:lnTo>
                    <a:lnTo>
                      <a:pt x="199" y="322"/>
                    </a:lnTo>
                    <a:lnTo>
                      <a:pt x="201" y="329"/>
                    </a:lnTo>
                    <a:lnTo>
                      <a:pt x="201" y="329"/>
                    </a:lnTo>
                    <a:lnTo>
                      <a:pt x="214" y="327"/>
                    </a:lnTo>
                    <a:lnTo>
                      <a:pt x="226" y="324"/>
                    </a:lnTo>
                    <a:lnTo>
                      <a:pt x="237" y="320"/>
                    </a:lnTo>
                    <a:lnTo>
                      <a:pt x="247" y="314"/>
                    </a:lnTo>
                    <a:lnTo>
                      <a:pt x="258" y="309"/>
                    </a:lnTo>
                    <a:lnTo>
                      <a:pt x="268" y="302"/>
                    </a:lnTo>
                    <a:lnTo>
                      <a:pt x="277" y="294"/>
                    </a:lnTo>
                    <a:lnTo>
                      <a:pt x="285" y="286"/>
                    </a:lnTo>
                    <a:lnTo>
                      <a:pt x="293" y="278"/>
                    </a:lnTo>
                    <a:lnTo>
                      <a:pt x="300" y="268"/>
                    </a:lnTo>
                    <a:lnTo>
                      <a:pt x="307" y="259"/>
                    </a:lnTo>
                    <a:lnTo>
                      <a:pt x="312" y="248"/>
                    </a:lnTo>
                    <a:lnTo>
                      <a:pt x="318" y="237"/>
                    </a:lnTo>
                    <a:lnTo>
                      <a:pt x="322" y="226"/>
                    </a:lnTo>
                    <a:lnTo>
                      <a:pt x="325" y="215"/>
                    </a:lnTo>
                    <a:lnTo>
                      <a:pt x="327" y="203"/>
                    </a:lnTo>
                    <a:lnTo>
                      <a:pt x="327" y="203"/>
                    </a:lnTo>
                    <a:lnTo>
                      <a:pt x="322" y="199"/>
                    </a:lnTo>
                    <a:lnTo>
                      <a:pt x="316" y="194"/>
                    </a:lnTo>
                    <a:lnTo>
                      <a:pt x="314" y="188"/>
                    </a:lnTo>
                    <a:lnTo>
                      <a:pt x="312" y="180"/>
                    </a:lnTo>
                    <a:lnTo>
                      <a:pt x="312" y="180"/>
                    </a:lnTo>
                    <a:lnTo>
                      <a:pt x="314" y="174"/>
                    </a:lnTo>
                    <a:lnTo>
                      <a:pt x="316" y="167"/>
                    </a:lnTo>
                    <a:lnTo>
                      <a:pt x="322" y="163"/>
                    </a:lnTo>
                    <a:lnTo>
                      <a:pt x="327" y="159"/>
                    </a:lnTo>
                    <a:lnTo>
                      <a:pt x="327" y="159"/>
                    </a:lnTo>
                    <a:lnTo>
                      <a:pt x="325" y="146"/>
                    </a:lnTo>
                    <a:lnTo>
                      <a:pt x="322" y="136"/>
                    </a:lnTo>
                    <a:lnTo>
                      <a:pt x="318" y="123"/>
                    </a:lnTo>
                    <a:lnTo>
                      <a:pt x="312" y="113"/>
                    </a:lnTo>
                    <a:lnTo>
                      <a:pt x="307" y="103"/>
                    </a:lnTo>
                    <a:lnTo>
                      <a:pt x="300" y="94"/>
                    </a:lnTo>
                    <a:lnTo>
                      <a:pt x="293" y="84"/>
                    </a:lnTo>
                    <a:lnTo>
                      <a:pt x="285" y="75"/>
                    </a:lnTo>
                    <a:lnTo>
                      <a:pt x="277" y="67"/>
                    </a:lnTo>
                    <a:lnTo>
                      <a:pt x="268" y="60"/>
                    </a:lnTo>
                    <a:lnTo>
                      <a:pt x="258" y="53"/>
                    </a:lnTo>
                    <a:lnTo>
                      <a:pt x="247" y="48"/>
                    </a:lnTo>
                    <a:lnTo>
                      <a:pt x="237" y="42"/>
                    </a:lnTo>
                    <a:lnTo>
                      <a:pt x="226" y="38"/>
                    </a:lnTo>
                    <a:lnTo>
                      <a:pt x="214" y="35"/>
                    </a:lnTo>
                    <a:lnTo>
                      <a:pt x="201" y="33"/>
                    </a:lnTo>
                    <a:lnTo>
                      <a:pt x="201" y="33"/>
                    </a:lnTo>
                    <a:lnTo>
                      <a:pt x="199" y="39"/>
                    </a:lnTo>
                    <a:lnTo>
                      <a:pt x="193" y="44"/>
                    </a:lnTo>
                    <a:lnTo>
                      <a:pt x="186" y="46"/>
                    </a:lnTo>
                    <a:lnTo>
                      <a:pt x="180" y="48"/>
                    </a:lnTo>
                    <a:lnTo>
                      <a:pt x="180" y="48"/>
                    </a:lnTo>
                    <a:lnTo>
                      <a:pt x="180" y="0"/>
                    </a:lnTo>
                    <a:close/>
                    <a:moveTo>
                      <a:pt x="180" y="0"/>
                    </a:moveTo>
                    <a:lnTo>
                      <a:pt x="180" y="0"/>
                    </a:lnTo>
                    <a:lnTo>
                      <a:pt x="180" y="48"/>
                    </a:lnTo>
                    <a:lnTo>
                      <a:pt x="180" y="48"/>
                    </a:lnTo>
                    <a:lnTo>
                      <a:pt x="173" y="46"/>
                    </a:lnTo>
                    <a:lnTo>
                      <a:pt x="166" y="44"/>
                    </a:lnTo>
                    <a:lnTo>
                      <a:pt x="161" y="39"/>
                    </a:lnTo>
                    <a:lnTo>
                      <a:pt x="158" y="33"/>
                    </a:lnTo>
                    <a:lnTo>
                      <a:pt x="158" y="33"/>
                    </a:lnTo>
                    <a:lnTo>
                      <a:pt x="146" y="35"/>
                    </a:lnTo>
                    <a:lnTo>
                      <a:pt x="134" y="38"/>
                    </a:lnTo>
                    <a:lnTo>
                      <a:pt x="123" y="42"/>
                    </a:lnTo>
                    <a:lnTo>
                      <a:pt x="112" y="48"/>
                    </a:lnTo>
                    <a:lnTo>
                      <a:pt x="101" y="53"/>
                    </a:lnTo>
                    <a:lnTo>
                      <a:pt x="92" y="60"/>
                    </a:lnTo>
                    <a:lnTo>
                      <a:pt x="82" y="67"/>
                    </a:lnTo>
                    <a:lnTo>
                      <a:pt x="74" y="75"/>
                    </a:lnTo>
                    <a:lnTo>
                      <a:pt x="66" y="84"/>
                    </a:lnTo>
                    <a:lnTo>
                      <a:pt x="59" y="94"/>
                    </a:lnTo>
                    <a:lnTo>
                      <a:pt x="52" y="103"/>
                    </a:lnTo>
                    <a:lnTo>
                      <a:pt x="46" y="113"/>
                    </a:lnTo>
                    <a:lnTo>
                      <a:pt x="42" y="123"/>
                    </a:lnTo>
                    <a:lnTo>
                      <a:pt x="37" y="136"/>
                    </a:lnTo>
                    <a:lnTo>
                      <a:pt x="33" y="146"/>
                    </a:lnTo>
                    <a:lnTo>
                      <a:pt x="32" y="159"/>
                    </a:lnTo>
                    <a:lnTo>
                      <a:pt x="32" y="159"/>
                    </a:lnTo>
                    <a:lnTo>
                      <a:pt x="37" y="163"/>
                    </a:lnTo>
                    <a:lnTo>
                      <a:pt x="43" y="167"/>
                    </a:lnTo>
                    <a:lnTo>
                      <a:pt x="46" y="174"/>
                    </a:lnTo>
                    <a:lnTo>
                      <a:pt x="47" y="180"/>
                    </a:lnTo>
                    <a:lnTo>
                      <a:pt x="47" y="180"/>
                    </a:lnTo>
                    <a:lnTo>
                      <a:pt x="46" y="188"/>
                    </a:lnTo>
                    <a:lnTo>
                      <a:pt x="43" y="194"/>
                    </a:lnTo>
                    <a:lnTo>
                      <a:pt x="37" y="199"/>
                    </a:lnTo>
                    <a:lnTo>
                      <a:pt x="32" y="203"/>
                    </a:lnTo>
                    <a:lnTo>
                      <a:pt x="32" y="203"/>
                    </a:lnTo>
                    <a:lnTo>
                      <a:pt x="33" y="215"/>
                    </a:lnTo>
                    <a:lnTo>
                      <a:pt x="37" y="226"/>
                    </a:lnTo>
                    <a:lnTo>
                      <a:pt x="42" y="237"/>
                    </a:lnTo>
                    <a:lnTo>
                      <a:pt x="46" y="248"/>
                    </a:lnTo>
                    <a:lnTo>
                      <a:pt x="52" y="259"/>
                    </a:lnTo>
                    <a:lnTo>
                      <a:pt x="59" y="268"/>
                    </a:lnTo>
                    <a:lnTo>
                      <a:pt x="66" y="278"/>
                    </a:lnTo>
                    <a:lnTo>
                      <a:pt x="74" y="286"/>
                    </a:lnTo>
                    <a:lnTo>
                      <a:pt x="82" y="294"/>
                    </a:lnTo>
                    <a:lnTo>
                      <a:pt x="92" y="302"/>
                    </a:lnTo>
                    <a:lnTo>
                      <a:pt x="101" y="309"/>
                    </a:lnTo>
                    <a:lnTo>
                      <a:pt x="112" y="314"/>
                    </a:lnTo>
                    <a:lnTo>
                      <a:pt x="123" y="320"/>
                    </a:lnTo>
                    <a:lnTo>
                      <a:pt x="134" y="324"/>
                    </a:lnTo>
                    <a:lnTo>
                      <a:pt x="146" y="327"/>
                    </a:lnTo>
                    <a:lnTo>
                      <a:pt x="158" y="329"/>
                    </a:lnTo>
                    <a:lnTo>
                      <a:pt x="158" y="329"/>
                    </a:lnTo>
                    <a:lnTo>
                      <a:pt x="158" y="329"/>
                    </a:lnTo>
                    <a:lnTo>
                      <a:pt x="161" y="322"/>
                    </a:lnTo>
                    <a:lnTo>
                      <a:pt x="166" y="318"/>
                    </a:lnTo>
                    <a:lnTo>
                      <a:pt x="173" y="314"/>
                    </a:lnTo>
                    <a:lnTo>
                      <a:pt x="180" y="314"/>
                    </a:lnTo>
                    <a:lnTo>
                      <a:pt x="180" y="362"/>
                    </a:lnTo>
                    <a:lnTo>
                      <a:pt x="180" y="362"/>
                    </a:lnTo>
                    <a:lnTo>
                      <a:pt x="180" y="362"/>
                    </a:lnTo>
                    <a:lnTo>
                      <a:pt x="161" y="360"/>
                    </a:lnTo>
                    <a:lnTo>
                      <a:pt x="143" y="358"/>
                    </a:lnTo>
                    <a:lnTo>
                      <a:pt x="126" y="354"/>
                    </a:lnTo>
                    <a:lnTo>
                      <a:pt x="109" y="347"/>
                    </a:lnTo>
                    <a:lnTo>
                      <a:pt x="93" y="340"/>
                    </a:lnTo>
                    <a:lnTo>
                      <a:pt x="78" y="331"/>
                    </a:lnTo>
                    <a:lnTo>
                      <a:pt x="65" y="320"/>
                    </a:lnTo>
                    <a:lnTo>
                      <a:pt x="52" y="309"/>
                    </a:lnTo>
                    <a:lnTo>
                      <a:pt x="40" y="295"/>
                    </a:lnTo>
                    <a:lnTo>
                      <a:pt x="29" y="282"/>
                    </a:lnTo>
                    <a:lnTo>
                      <a:pt x="21" y="267"/>
                    </a:lnTo>
                    <a:lnTo>
                      <a:pt x="13" y="251"/>
                    </a:lnTo>
                    <a:lnTo>
                      <a:pt x="8" y="234"/>
                    </a:lnTo>
                    <a:lnTo>
                      <a:pt x="2" y="217"/>
                    </a:lnTo>
                    <a:lnTo>
                      <a:pt x="0" y="199"/>
                    </a:lnTo>
                    <a:lnTo>
                      <a:pt x="0" y="180"/>
                    </a:lnTo>
                    <a:lnTo>
                      <a:pt x="0" y="180"/>
                    </a:lnTo>
                    <a:lnTo>
                      <a:pt x="0" y="163"/>
                    </a:lnTo>
                    <a:lnTo>
                      <a:pt x="2" y="145"/>
                    </a:lnTo>
                    <a:lnTo>
                      <a:pt x="8" y="127"/>
                    </a:lnTo>
                    <a:lnTo>
                      <a:pt x="13" y="111"/>
                    </a:lnTo>
                    <a:lnTo>
                      <a:pt x="21" y="95"/>
                    </a:lnTo>
                    <a:lnTo>
                      <a:pt x="29" y="80"/>
                    </a:lnTo>
                    <a:lnTo>
                      <a:pt x="40" y="67"/>
                    </a:lnTo>
                    <a:lnTo>
                      <a:pt x="52" y="53"/>
                    </a:lnTo>
                    <a:lnTo>
                      <a:pt x="65" y="42"/>
                    </a:lnTo>
                    <a:lnTo>
                      <a:pt x="78" y="31"/>
                    </a:lnTo>
                    <a:lnTo>
                      <a:pt x="93" y="22"/>
                    </a:lnTo>
                    <a:lnTo>
                      <a:pt x="109" y="15"/>
                    </a:lnTo>
                    <a:lnTo>
                      <a:pt x="126" y="8"/>
                    </a:lnTo>
                    <a:lnTo>
                      <a:pt x="143" y="4"/>
                    </a:lnTo>
                    <a:lnTo>
                      <a:pt x="161" y="2"/>
                    </a:lnTo>
                    <a:lnTo>
                      <a:pt x="180" y="0"/>
                    </a:lnTo>
                    <a:lnTo>
                      <a:pt x="18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45">
                <a:extLst>
                  <a:ext uri="{FF2B5EF4-FFF2-40B4-BE49-F238E27FC236}">
                    <a16:creationId xmlns="" xmlns:a16="http://schemas.microsoft.com/office/drawing/2014/main" id="{89E023FB-ED79-4544-94DE-20636564561C}"/>
                  </a:ext>
                </a:extLst>
              </p:cNvPr>
              <p:cNvSpPr/>
              <p:nvPr/>
            </p:nvSpPr>
            <p:spPr bwMode="auto">
              <a:xfrm>
                <a:off x="2336801" y="3235325"/>
                <a:ext cx="285750" cy="150813"/>
              </a:xfrm>
              <a:custGeom>
                <a:avLst/>
                <a:gdLst>
                  <a:gd name="T0" fmla="*/ 13 w 180"/>
                  <a:gd name="T1" fmla="*/ 0 h 95"/>
                  <a:gd name="T2" fmla="*/ 54 w 180"/>
                  <a:gd name="T3" fmla="*/ 42 h 95"/>
                  <a:gd name="T4" fmla="*/ 54 w 180"/>
                  <a:gd name="T5" fmla="*/ 42 h 95"/>
                  <a:gd name="T6" fmla="*/ 60 w 180"/>
                  <a:gd name="T7" fmla="*/ 39 h 95"/>
                  <a:gd name="T8" fmla="*/ 67 w 180"/>
                  <a:gd name="T9" fmla="*/ 39 h 95"/>
                  <a:gd name="T10" fmla="*/ 67 w 180"/>
                  <a:gd name="T11" fmla="*/ 39 h 95"/>
                  <a:gd name="T12" fmla="*/ 75 w 180"/>
                  <a:gd name="T13" fmla="*/ 41 h 95"/>
                  <a:gd name="T14" fmla="*/ 83 w 180"/>
                  <a:gd name="T15" fmla="*/ 45 h 95"/>
                  <a:gd name="T16" fmla="*/ 88 w 180"/>
                  <a:gd name="T17" fmla="*/ 50 h 95"/>
                  <a:gd name="T18" fmla="*/ 92 w 180"/>
                  <a:gd name="T19" fmla="*/ 58 h 95"/>
                  <a:gd name="T20" fmla="*/ 180 w 180"/>
                  <a:gd name="T21" fmla="*/ 58 h 95"/>
                  <a:gd name="T22" fmla="*/ 180 w 180"/>
                  <a:gd name="T23" fmla="*/ 76 h 95"/>
                  <a:gd name="T24" fmla="*/ 92 w 180"/>
                  <a:gd name="T25" fmla="*/ 76 h 95"/>
                  <a:gd name="T26" fmla="*/ 92 w 180"/>
                  <a:gd name="T27" fmla="*/ 76 h 95"/>
                  <a:gd name="T28" fmla="*/ 88 w 180"/>
                  <a:gd name="T29" fmla="*/ 84 h 95"/>
                  <a:gd name="T30" fmla="*/ 83 w 180"/>
                  <a:gd name="T31" fmla="*/ 89 h 95"/>
                  <a:gd name="T32" fmla="*/ 75 w 180"/>
                  <a:gd name="T33" fmla="*/ 93 h 95"/>
                  <a:gd name="T34" fmla="*/ 67 w 180"/>
                  <a:gd name="T35" fmla="*/ 95 h 95"/>
                  <a:gd name="T36" fmla="*/ 67 w 180"/>
                  <a:gd name="T37" fmla="*/ 95 h 95"/>
                  <a:gd name="T38" fmla="*/ 61 w 180"/>
                  <a:gd name="T39" fmla="*/ 95 h 95"/>
                  <a:gd name="T40" fmla="*/ 56 w 180"/>
                  <a:gd name="T41" fmla="*/ 92 h 95"/>
                  <a:gd name="T42" fmla="*/ 50 w 180"/>
                  <a:gd name="T43" fmla="*/ 91 h 95"/>
                  <a:gd name="T44" fmla="*/ 46 w 180"/>
                  <a:gd name="T45" fmla="*/ 87 h 95"/>
                  <a:gd name="T46" fmla="*/ 44 w 180"/>
                  <a:gd name="T47" fmla="*/ 83 h 95"/>
                  <a:gd name="T48" fmla="*/ 41 w 180"/>
                  <a:gd name="T49" fmla="*/ 77 h 95"/>
                  <a:gd name="T50" fmla="*/ 40 w 180"/>
                  <a:gd name="T51" fmla="*/ 73 h 95"/>
                  <a:gd name="T52" fmla="*/ 38 w 180"/>
                  <a:gd name="T53" fmla="*/ 66 h 95"/>
                  <a:gd name="T54" fmla="*/ 38 w 180"/>
                  <a:gd name="T55" fmla="*/ 66 h 95"/>
                  <a:gd name="T56" fmla="*/ 40 w 180"/>
                  <a:gd name="T57" fmla="*/ 61 h 95"/>
                  <a:gd name="T58" fmla="*/ 41 w 180"/>
                  <a:gd name="T59" fmla="*/ 54 h 95"/>
                  <a:gd name="T60" fmla="*/ 0 w 180"/>
                  <a:gd name="T61" fmla="*/ 13 h 95"/>
                  <a:gd name="T62" fmla="*/ 13 w 180"/>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95">
                    <a:moveTo>
                      <a:pt x="13" y="0"/>
                    </a:moveTo>
                    <a:lnTo>
                      <a:pt x="54" y="42"/>
                    </a:lnTo>
                    <a:lnTo>
                      <a:pt x="54" y="42"/>
                    </a:lnTo>
                    <a:lnTo>
                      <a:pt x="60" y="39"/>
                    </a:lnTo>
                    <a:lnTo>
                      <a:pt x="67" y="39"/>
                    </a:lnTo>
                    <a:lnTo>
                      <a:pt x="67" y="39"/>
                    </a:lnTo>
                    <a:lnTo>
                      <a:pt x="75" y="41"/>
                    </a:lnTo>
                    <a:lnTo>
                      <a:pt x="83" y="45"/>
                    </a:lnTo>
                    <a:lnTo>
                      <a:pt x="88" y="50"/>
                    </a:lnTo>
                    <a:lnTo>
                      <a:pt x="92" y="58"/>
                    </a:lnTo>
                    <a:lnTo>
                      <a:pt x="180" y="58"/>
                    </a:lnTo>
                    <a:lnTo>
                      <a:pt x="180" y="76"/>
                    </a:lnTo>
                    <a:lnTo>
                      <a:pt x="92" y="76"/>
                    </a:lnTo>
                    <a:lnTo>
                      <a:pt x="92" y="76"/>
                    </a:lnTo>
                    <a:lnTo>
                      <a:pt x="88" y="84"/>
                    </a:lnTo>
                    <a:lnTo>
                      <a:pt x="83" y="89"/>
                    </a:lnTo>
                    <a:lnTo>
                      <a:pt x="75" y="93"/>
                    </a:lnTo>
                    <a:lnTo>
                      <a:pt x="67" y="95"/>
                    </a:lnTo>
                    <a:lnTo>
                      <a:pt x="67" y="95"/>
                    </a:lnTo>
                    <a:lnTo>
                      <a:pt x="61" y="95"/>
                    </a:lnTo>
                    <a:lnTo>
                      <a:pt x="56" y="92"/>
                    </a:lnTo>
                    <a:lnTo>
                      <a:pt x="50" y="91"/>
                    </a:lnTo>
                    <a:lnTo>
                      <a:pt x="46" y="87"/>
                    </a:lnTo>
                    <a:lnTo>
                      <a:pt x="44" y="83"/>
                    </a:lnTo>
                    <a:lnTo>
                      <a:pt x="41" y="77"/>
                    </a:lnTo>
                    <a:lnTo>
                      <a:pt x="40" y="73"/>
                    </a:lnTo>
                    <a:lnTo>
                      <a:pt x="38" y="66"/>
                    </a:lnTo>
                    <a:lnTo>
                      <a:pt x="38" y="66"/>
                    </a:lnTo>
                    <a:lnTo>
                      <a:pt x="40" y="61"/>
                    </a:lnTo>
                    <a:lnTo>
                      <a:pt x="41" y="54"/>
                    </a:lnTo>
                    <a:lnTo>
                      <a:pt x="0" y="13"/>
                    </a:lnTo>
                    <a:lnTo>
                      <a:pt x="1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0" name="组合 211">
              <a:extLst>
                <a:ext uri="{FF2B5EF4-FFF2-40B4-BE49-F238E27FC236}">
                  <a16:creationId xmlns="" xmlns:a16="http://schemas.microsoft.com/office/drawing/2014/main" id="{117C2B0B-1D77-4600-8A4C-E9A2352BB80D}"/>
                </a:ext>
              </a:extLst>
            </p:cNvPr>
            <p:cNvGrpSpPr/>
            <p:nvPr/>
          </p:nvGrpSpPr>
          <p:grpSpPr>
            <a:xfrm>
              <a:off x="3994547" y="3065349"/>
              <a:ext cx="335756" cy="316706"/>
              <a:chOff x="2051051" y="3792538"/>
              <a:chExt cx="447675" cy="422275"/>
            </a:xfrm>
            <a:solidFill>
              <a:schemeClr val="accent1"/>
            </a:solidFill>
          </p:grpSpPr>
          <p:sp>
            <p:nvSpPr>
              <p:cNvPr id="181" name="Freeform 146">
                <a:extLst>
                  <a:ext uri="{FF2B5EF4-FFF2-40B4-BE49-F238E27FC236}">
                    <a16:creationId xmlns="" xmlns:a16="http://schemas.microsoft.com/office/drawing/2014/main" id="{E804D816-F090-40B8-9CCE-6FE21CB1F145}"/>
                  </a:ext>
                </a:extLst>
              </p:cNvPr>
              <p:cNvSpPr/>
              <p:nvPr/>
            </p:nvSpPr>
            <p:spPr bwMode="auto">
              <a:xfrm>
                <a:off x="2051051" y="3879850"/>
                <a:ext cx="447675" cy="334963"/>
              </a:xfrm>
              <a:custGeom>
                <a:avLst/>
                <a:gdLst>
                  <a:gd name="T0" fmla="*/ 86 w 282"/>
                  <a:gd name="T1" fmla="*/ 0 h 211"/>
                  <a:gd name="T2" fmla="*/ 115 w 282"/>
                  <a:gd name="T3" fmla="*/ 6 h 211"/>
                  <a:gd name="T4" fmla="*/ 141 w 282"/>
                  <a:gd name="T5" fmla="*/ 20 h 211"/>
                  <a:gd name="T6" fmla="*/ 153 w 282"/>
                  <a:gd name="T7" fmla="*/ 11 h 211"/>
                  <a:gd name="T8" fmla="*/ 182 w 282"/>
                  <a:gd name="T9" fmla="*/ 1 h 211"/>
                  <a:gd name="T10" fmla="*/ 198 w 282"/>
                  <a:gd name="T11" fmla="*/ 0 h 211"/>
                  <a:gd name="T12" fmla="*/ 214 w 282"/>
                  <a:gd name="T13" fmla="*/ 1 h 211"/>
                  <a:gd name="T14" fmla="*/ 245 w 282"/>
                  <a:gd name="T15" fmla="*/ 14 h 211"/>
                  <a:gd name="T16" fmla="*/ 268 w 282"/>
                  <a:gd name="T17" fmla="*/ 35 h 211"/>
                  <a:gd name="T18" fmla="*/ 278 w 282"/>
                  <a:gd name="T19" fmla="*/ 57 h 211"/>
                  <a:gd name="T20" fmla="*/ 282 w 282"/>
                  <a:gd name="T21" fmla="*/ 73 h 211"/>
                  <a:gd name="T22" fmla="*/ 282 w 282"/>
                  <a:gd name="T23" fmla="*/ 81 h 211"/>
                  <a:gd name="T24" fmla="*/ 281 w 282"/>
                  <a:gd name="T25" fmla="*/ 102 h 211"/>
                  <a:gd name="T26" fmla="*/ 274 w 282"/>
                  <a:gd name="T27" fmla="*/ 123 h 211"/>
                  <a:gd name="T28" fmla="*/ 263 w 282"/>
                  <a:gd name="T29" fmla="*/ 145 h 211"/>
                  <a:gd name="T30" fmla="*/ 248 w 282"/>
                  <a:gd name="T31" fmla="*/ 165 h 211"/>
                  <a:gd name="T32" fmla="*/ 228 w 282"/>
                  <a:gd name="T33" fmla="*/ 184 h 211"/>
                  <a:gd name="T34" fmla="*/ 203 w 282"/>
                  <a:gd name="T35" fmla="*/ 199 h 211"/>
                  <a:gd name="T36" fmla="*/ 172 w 282"/>
                  <a:gd name="T37" fmla="*/ 209 h 211"/>
                  <a:gd name="T38" fmla="*/ 137 w 282"/>
                  <a:gd name="T39" fmla="*/ 211 h 211"/>
                  <a:gd name="T40" fmla="*/ 118 w 282"/>
                  <a:gd name="T41" fmla="*/ 211 h 211"/>
                  <a:gd name="T42" fmla="*/ 86 w 282"/>
                  <a:gd name="T43" fmla="*/ 203 h 211"/>
                  <a:gd name="T44" fmla="*/ 58 w 282"/>
                  <a:gd name="T45" fmla="*/ 191 h 211"/>
                  <a:gd name="T46" fmla="*/ 38 w 282"/>
                  <a:gd name="T47" fmla="*/ 173 h 211"/>
                  <a:gd name="T48" fmla="*/ 22 w 282"/>
                  <a:gd name="T49" fmla="*/ 153 h 211"/>
                  <a:gd name="T50" fmla="*/ 11 w 282"/>
                  <a:gd name="T51" fmla="*/ 133 h 211"/>
                  <a:gd name="T52" fmla="*/ 4 w 282"/>
                  <a:gd name="T53" fmla="*/ 111 h 211"/>
                  <a:gd name="T54" fmla="*/ 0 w 282"/>
                  <a:gd name="T55" fmla="*/ 81 h 211"/>
                  <a:gd name="T56" fmla="*/ 0 w 282"/>
                  <a:gd name="T57" fmla="*/ 73 h 211"/>
                  <a:gd name="T58" fmla="*/ 4 w 282"/>
                  <a:gd name="T59" fmla="*/ 57 h 211"/>
                  <a:gd name="T60" fmla="*/ 15 w 282"/>
                  <a:gd name="T61" fmla="*/ 35 h 211"/>
                  <a:gd name="T62" fmla="*/ 38 w 282"/>
                  <a:gd name="T63" fmla="*/ 14 h 211"/>
                  <a:gd name="T64" fmla="*/ 68 w 282"/>
                  <a:gd name="T65" fmla="*/ 1 h 211"/>
                  <a:gd name="T66" fmla="*/ 86 w 282"/>
                  <a:gd name="T6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2" h="211">
                    <a:moveTo>
                      <a:pt x="86" y="0"/>
                    </a:moveTo>
                    <a:lnTo>
                      <a:pt x="86" y="0"/>
                    </a:lnTo>
                    <a:lnTo>
                      <a:pt x="100" y="1"/>
                    </a:lnTo>
                    <a:lnTo>
                      <a:pt x="115" y="6"/>
                    </a:lnTo>
                    <a:lnTo>
                      <a:pt x="129" y="11"/>
                    </a:lnTo>
                    <a:lnTo>
                      <a:pt x="141" y="20"/>
                    </a:lnTo>
                    <a:lnTo>
                      <a:pt x="141" y="20"/>
                    </a:lnTo>
                    <a:lnTo>
                      <a:pt x="153" y="11"/>
                    </a:lnTo>
                    <a:lnTo>
                      <a:pt x="167" y="6"/>
                    </a:lnTo>
                    <a:lnTo>
                      <a:pt x="182" y="1"/>
                    </a:lnTo>
                    <a:lnTo>
                      <a:pt x="198" y="0"/>
                    </a:lnTo>
                    <a:lnTo>
                      <a:pt x="198" y="0"/>
                    </a:lnTo>
                    <a:lnTo>
                      <a:pt x="206" y="0"/>
                    </a:lnTo>
                    <a:lnTo>
                      <a:pt x="214" y="1"/>
                    </a:lnTo>
                    <a:lnTo>
                      <a:pt x="230" y="6"/>
                    </a:lnTo>
                    <a:lnTo>
                      <a:pt x="245" y="14"/>
                    </a:lnTo>
                    <a:lnTo>
                      <a:pt x="258" y="23"/>
                    </a:lnTo>
                    <a:lnTo>
                      <a:pt x="268" y="35"/>
                    </a:lnTo>
                    <a:lnTo>
                      <a:pt x="275" y="49"/>
                    </a:lnTo>
                    <a:lnTo>
                      <a:pt x="278" y="57"/>
                    </a:lnTo>
                    <a:lnTo>
                      <a:pt x="281" y="65"/>
                    </a:lnTo>
                    <a:lnTo>
                      <a:pt x="282" y="73"/>
                    </a:lnTo>
                    <a:lnTo>
                      <a:pt x="282" y="81"/>
                    </a:lnTo>
                    <a:lnTo>
                      <a:pt x="282" y="81"/>
                    </a:lnTo>
                    <a:lnTo>
                      <a:pt x="282" y="91"/>
                    </a:lnTo>
                    <a:lnTo>
                      <a:pt x="281" y="102"/>
                    </a:lnTo>
                    <a:lnTo>
                      <a:pt x="278" y="112"/>
                    </a:lnTo>
                    <a:lnTo>
                      <a:pt x="274" y="123"/>
                    </a:lnTo>
                    <a:lnTo>
                      <a:pt x="270" y="134"/>
                    </a:lnTo>
                    <a:lnTo>
                      <a:pt x="263" y="145"/>
                    </a:lnTo>
                    <a:lnTo>
                      <a:pt x="256" y="156"/>
                    </a:lnTo>
                    <a:lnTo>
                      <a:pt x="248" y="165"/>
                    </a:lnTo>
                    <a:lnTo>
                      <a:pt x="239" y="175"/>
                    </a:lnTo>
                    <a:lnTo>
                      <a:pt x="228" y="184"/>
                    </a:lnTo>
                    <a:lnTo>
                      <a:pt x="216" y="192"/>
                    </a:lnTo>
                    <a:lnTo>
                      <a:pt x="203" y="199"/>
                    </a:lnTo>
                    <a:lnTo>
                      <a:pt x="188" y="205"/>
                    </a:lnTo>
                    <a:lnTo>
                      <a:pt x="172" y="209"/>
                    </a:lnTo>
                    <a:lnTo>
                      <a:pt x="156" y="211"/>
                    </a:lnTo>
                    <a:lnTo>
                      <a:pt x="137" y="211"/>
                    </a:lnTo>
                    <a:lnTo>
                      <a:pt x="137" y="211"/>
                    </a:lnTo>
                    <a:lnTo>
                      <a:pt x="118" y="211"/>
                    </a:lnTo>
                    <a:lnTo>
                      <a:pt x="100" y="209"/>
                    </a:lnTo>
                    <a:lnTo>
                      <a:pt x="86" y="203"/>
                    </a:lnTo>
                    <a:lnTo>
                      <a:pt x="71" y="198"/>
                    </a:lnTo>
                    <a:lnTo>
                      <a:pt x="58" y="191"/>
                    </a:lnTo>
                    <a:lnTo>
                      <a:pt x="48" y="183"/>
                    </a:lnTo>
                    <a:lnTo>
                      <a:pt x="38" y="173"/>
                    </a:lnTo>
                    <a:lnTo>
                      <a:pt x="29" y="164"/>
                    </a:lnTo>
                    <a:lnTo>
                      <a:pt x="22" y="153"/>
                    </a:lnTo>
                    <a:lnTo>
                      <a:pt x="15" y="144"/>
                    </a:lnTo>
                    <a:lnTo>
                      <a:pt x="11" y="133"/>
                    </a:lnTo>
                    <a:lnTo>
                      <a:pt x="7" y="121"/>
                    </a:lnTo>
                    <a:lnTo>
                      <a:pt x="4" y="111"/>
                    </a:lnTo>
                    <a:lnTo>
                      <a:pt x="2" y="100"/>
                    </a:lnTo>
                    <a:lnTo>
                      <a:pt x="0" y="81"/>
                    </a:lnTo>
                    <a:lnTo>
                      <a:pt x="0" y="81"/>
                    </a:lnTo>
                    <a:lnTo>
                      <a:pt x="0" y="73"/>
                    </a:lnTo>
                    <a:lnTo>
                      <a:pt x="2" y="65"/>
                    </a:lnTo>
                    <a:lnTo>
                      <a:pt x="4" y="57"/>
                    </a:lnTo>
                    <a:lnTo>
                      <a:pt x="7" y="49"/>
                    </a:lnTo>
                    <a:lnTo>
                      <a:pt x="15" y="35"/>
                    </a:lnTo>
                    <a:lnTo>
                      <a:pt x="25" y="23"/>
                    </a:lnTo>
                    <a:lnTo>
                      <a:pt x="38" y="14"/>
                    </a:lnTo>
                    <a:lnTo>
                      <a:pt x="52" y="6"/>
                    </a:lnTo>
                    <a:lnTo>
                      <a:pt x="68" y="1"/>
                    </a:lnTo>
                    <a:lnTo>
                      <a:pt x="76" y="0"/>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47">
                <a:extLst>
                  <a:ext uri="{FF2B5EF4-FFF2-40B4-BE49-F238E27FC236}">
                    <a16:creationId xmlns="" xmlns:a16="http://schemas.microsoft.com/office/drawing/2014/main" id="{0A6A000C-76C6-4044-A0FD-E68E88AEADAC}"/>
                  </a:ext>
                </a:extLst>
              </p:cNvPr>
              <p:cNvSpPr/>
              <p:nvPr/>
            </p:nvSpPr>
            <p:spPr bwMode="auto">
              <a:xfrm>
                <a:off x="2178051" y="3792538"/>
                <a:ext cx="107950" cy="153988"/>
              </a:xfrm>
              <a:custGeom>
                <a:avLst/>
                <a:gdLst>
                  <a:gd name="T0" fmla="*/ 60 w 68"/>
                  <a:gd name="T1" fmla="*/ 97 h 97"/>
                  <a:gd name="T2" fmla="*/ 60 w 68"/>
                  <a:gd name="T3" fmla="*/ 97 h 97"/>
                  <a:gd name="T4" fmla="*/ 65 w 68"/>
                  <a:gd name="T5" fmla="*/ 85 h 97"/>
                  <a:gd name="T6" fmla="*/ 68 w 68"/>
                  <a:gd name="T7" fmla="*/ 71 h 97"/>
                  <a:gd name="T8" fmla="*/ 68 w 68"/>
                  <a:gd name="T9" fmla="*/ 58 h 97"/>
                  <a:gd name="T10" fmla="*/ 66 w 68"/>
                  <a:gd name="T11" fmla="*/ 46 h 97"/>
                  <a:gd name="T12" fmla="*/ 62 w 68"/>
                  <a:gd name="T13" fmla="*/ 33 h 97"/>
                  <a:gd name="T14" fmla="*/ 56 w 68"/>
                  <a:gd name="T15" fmla="*/ 21 h 97"/>
                  <a:gd name="T16" fmla="*/ 49 w 68"/>
                  <a:gd name="T17" fmla="*/ 10 h 97"/>
                  <a:gd name="T18" fmla="*/ 39 w 68"/>
                  <a:gd name="T19" fmla="*/ 0 h 97"/>
                  <a:gd name="T20" fmla="*/ 0 w 68"/>
                  <a:gd name="T21" fmla="*/ 6 h 97"/>
                  <a:gd name="T22" fmla="*/ 0 w 68"/>
                  <a:gd name="T23" fmla="*/ 6 h 97"/>
                  <a:gd name="T24" fmla="*/ 14 w 68"/>
                  <a:gd name="T25" fmla="*/ 15 h 97"/>
                  <a:gd name="T26" fmla="*/ 24 w 68"/>
                  <a:gd name="T27" fmla="*/ 23 h 97"/>
                  <a:gd name="T28" fmla="*/ 35 w 68"/>
                  <a:gd name="T29" fmla="*/ 32 h 97"/>
                  <a:gd name="T30" fmla="*/ 43 w 68"/>
                  <a:gd name="T31" fmla="*/ 42 h 97"/>
                  <a:gd name="T32" fmla="*/ 50 w 68"/>
                  <a:gd name="T33" fmla="*/ 54 h 97"/>
                  <a:gd name="T34" fmla="*/ 56 w 68"/>
                  <a:gd name="T35" fmla="*/ 66 h 97"/>
                  <a:gd name="T36" fmla="*/ 58 w 68"/>
                  <a:gd name="T37" fmla="*/ 81 h 97"/>
                  <a:gd name="T38" fmla="*/ 60 w 68"/>
                  <a:gd name="T39" fmla="*/ 97 h 97"/>
                  <a:gd name="T40" fmla="*/ 60 w 68"/>
                  <a:gd name="T4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97">
                    <a:moveTo>
                      <a:pt x="60" y="97"/>
                    </a:moveTo>
                    <a:lnTo>
                      <a:pt x="60" y="97"/>
                    </a:lnTo>
                    <a:lnTo>
                      <a:pt x="65" y="85"/>
                    </a:lnTo>
                    <a:lnTo>
                      <a:pt x="68" y="71"/>
                    </a:lnTo>
                    <a:lnTo>
                      <a:pt x="68" y="58"/>
                    </a:lnTo>
                    <a:lnTo>
                      <a:pt x="66" y="46"/>
                    </a:lnTo>
                    <a:lnTo>
                      <a:pt x="62" y="33"/>
                    </a:lnTo>
                    <a:lnTo>
                      <a:pt x="56" y="21"/>
                    </a:lnTo>
                    <a:lnTo>
                      <a:pt x="49" y="10"/>
                    </a:lnTo>
                    <a:lnTo>
                      <a:pt x="39" y="0"/>
                    </a:lnTo>
                    <a:lnTo>
                      <a:pt x="0" y="6"/>
                    </a:lnTo>
                    <a:lnTo>
                      <a:pt x="0" y="6"/>
                    </a:lnTo>
                    <a:lnTo>
                      <a:pt x="14" y="15"/>
                    </a:lnTo>
                    <a:lnTo>
                      <a:pt x="24" y="23"/>
                    </a:lnTo>
                    <a:lnTo>
                      <a:pt x="35" y="32"/>
                    </a:lnTo>
                    <a:lnTo>
                      <a:pt x="43" y="42"/>
                    </a:lnTo>
                    <a:lnTo>
                      <a:pt x="50" y="54"/>
                    </a:lnTo>
                    <a:lnTo>
                      <a:pt x="56" y="66"/>
                    </a:lnTo>
                    <a:lnTo>
                      <a:pt x="58" y="81"/>
                    </a:lnTo>
                    <a:lnTo>
                      <a:pt x="60" y="97"/>
                    </a:lnTo>
                    <a:lnTo>
                      <a:pt x="60" y="9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3" name="组合 200">
              <a:extLst>
                <a:ext uri="{FF2B5EF4-FFF2-40B4-BE49-F238E27FC236}">
                  <a16:creationId xmlns="" xmlns:a16="http://schemas.microsoft.com/office/drawing/2014/main" id="{E7D6BFB2-90A2-4DC5-9149-1D85D977C8FB}"/>
                </a:ext>
              </a:extLst>
            </p:cNvPr>
            <p:cNvGrpSpPr/>
            <p:nvPr/>
          </p:nvGrpSpPr>
          <p:grpSpPr>
            <a:xfrm>
              <a:off x="4849416" y="1143680"/>
              <a:ext cx="507206" cy="416719"/>
              <a:chOff x="3190876" y="1230313"/>
              <a:chExt cx="676275" cy="555625"/>
            </a:xfrm>
            <a:solidFill>
              <a:schemeClr val="accent3"/>
            </a:solidFill>
          </p:grpSpPr>
          <p:sp>
            <p:nvSpPr>
              <p:cNvPr id="184" name="Freeform 148">
                <a:extLst>
                  <a:ext uri="{FF2B5EF4-FFF2-40B4-BE49-F238E27FC236}">
                    <a16:creationId xmlns="" xmlns:a16="http://schemas.microsoft.com/office/drawing/2014/main" id="{6869F340-D6CD-42B5-B97B-DD8BF47B5F1F}"/>
                  </a:ext>
                </a:extLst>
              </p:cNvPr>
              <p:cNvSpPr/>
              <p:nvPr/>
            </p:nvSpPr>
            <p:spPr bwMode="auto">
              <a:xfrm>
                <a:off x="3209926" y="1257300"/>
                <a:ext cx="657225" cy="528638"/>
              </a:xfrm>
              <a:custGeom>
                <a:avLst/>
                <a:gdLst>
                  <a:gd name="T0" fmla="*/ 0 w 414"/>
                  <a:gd name="T1" fmla="*/ 117 h 333"/>
                  <a:gd name="T2" fmla="*/ 10 w 414"/>
                  <a:gd name="T3" fmla="*/ 102 h 333"/>
                  <a:gd name="T4" fmla="*/ 316 w 414"/>
                  <a:gd name="T5" fmla="*/ 306 h 333"/>
                  <a:gd name="T6" fmla="*/ 316 w 414"/>
                  <a:gd name="T7" fmla="*/ 306 h 333"/>
                  <a:gd name="T8" fmla="*/ 325 w 414"/>
                  <a:gd name="T9" fmla="*/ 310 h 333"/>
                  <a:gd name="T10" fmla="*/ 335 w 414"/>
                  <a:gd name="T11" fmla="*/ 313 h 333"/>
                  <a:gd name="T12" fmla="*/ 343 w 414"/>
                  <a:gd name="T13" fmla="*/ 313 h 333"/>
                  <a:gd name="T14" fmla="*/ 352 w 414"/>
                  <a:gd name="T15" fmla="*/ 312 h 333"/>
                  <a:gd name="T16" fmla="*/ 362 w 414"/>
                  <a:gd name="T17" fmla="*/ 309 h 333"/>
                  <a:gd name="T18" fmla="*/ 371 w 414"/>
                  <a:gd name="T19" fmla="*/ 304 h 333"/>
                  <a:gd name="T20" fmla="*/ 378 w 414"/>
                  <a:gd name="T21" fmla="*/ 297 h 333"/>
                  <a:gd name="T22" fmla="*/ 385 w 414"/>
                  <a:gd name="T23" fmla="*/ 289 h 333"/>
                  <a:gd name="T24" fmla="*/ 385 w 414"/>
                  <a:gd name="T25" fmla="*/ 289 h 333"/>
                  <a:gd name="T26" fmla="*/ 390 w 414"/>
                  <a:gd name="T27" fmla="*/ 279 h 333"/>
                  <a:gd name="T28" fmla="*/ 393 w 414"/>
                  <a:gd name="T29" fmla="*/ 270 h 333"/>
                  <a:gd name="T30" fmla="*/ 394 w 414"/>
                  <a:gd name="T31" fmla="*/ 260 h 333"/>
                  <a:gd name="T32" fmla="*/ 394 w 414"/>
                  <a:gd name="T33" fmla="*/ 251 h 333"/>
                  <a:gd name="T34" fmla="*/ 391 w 414"/>
                  <a:gd name="T35" fmla="*/ 241 h 333"/>
                  <a:gd name="T36" fmla="*/ 387 w 414"/>
                  <a:gd name="T37" fmla="*/ 232 h 333"/>
                  <a:gd name="T38" fmla="*/ 382 w 414"/>
                  <a:gd name="T39" fmla="*/ 225 h 333"/>
                  <a:gd name="T40" fmla="*/ 375 w 414"/>
                  <a:gd name="T41" fmla="*/ 218 h 333"/>
                  <a:gd name="T42" fmla="*/ 69 w 414"/>
                  <a:gd name="T43" fmla="*/ 14 h 333"/>
                  <a:gd name="T44" fmla="*/ 79 w 414"/>
                  <a:gd name="T45" fmla="*/ 0 h 333"/>
                  <a:gd name="T46" fmla="*/ 389 w 414"/>
                  <a:gd name="T47" fmla="*/ 207 h 333"/>
                  <a:gd name="T48" fmla="*/ 389 w 414"/>
                  <a:gd name="T49" fmla="*/ 207 h 333"/>
                  <a:gd name="T50" fmla="*/ 398 w 414"/>
                  <a:gd name="T51" fmla="*/ 216 h 333"/>
                  <a:gd name="T52" fmla="*/ 405 w 414"/>
                  <a:gd name="T53" fmla="*/ 225 h 333"/>
                  <a:gd name="T54" fmla="*/ 410 w 414"/>
                  <a:gd name="T55" fmla="*/ 236 h 333"/>
                  <a:gd name="T56" fmla="*/ 414 w 414"/>
                  <a:gd name="T57" fmla="*/ 248 h 333"/>
                  <a:gd name="T58" fmla="*/ 414 w 414"/>
                  <a:gd name="T59" fmla="*/ 262 h 333"/>
                  <a:gd name="T60" fmla="*/ 413 w 414"/>
                  <a:gd name="T61" fmla="*/ 275 h 333"/>
                  <a:gd name="T62" fmla="*/ 409 w 414"/>
                  <a:gd name="T63" fmla="*/ 287 h 333"/>
                  <a:gd name="T64" fmla="*/ 402 w 414"/>
                  <a:gd name="T65" fmla="*/ 300 h 333"/>
                  <a:gd name="T66" fmla="*/ 402 w 414"/>
                  <a:gd name="T67" fmla="*/ 300 h 333"/>
                  <a:gd name="T68" fmla="*/ 393 w 414"/>
                  <a:gd name="T69" fmla="*/ 312 h 333"/>
                  <a:gd name="T70" fmla="*/ 382 w 414"/>
                  <a:gd name="T71" fmla="*/ 320 h 333"/>
                  <a:gd name="T72" fmla="*/ 371 w 414"/>
                  <a:gd name="T73" fmla="*/ 327 h 333"/>
                  <a:gd name="T74" fmla="*/ 359 w 414"/>
                  <a:gd name="T75" fmla="*/ 331 h 333"/>
                  <a:gd name="T76" fmla="*/ 347 w 414"/>
                  <a:gd name="T77" fmla="*/ 333 h 333"/>
                  <a:gd name="T78" fmla="*/ 335 w 414"/>
                  <a:gd name="T79" fmla="*/ 332 h 333"/>
                  <a:gd name="T80" fmla="*/ 322 w 414"/>
                  <a:gd name="T81" fmla="*/ 329 h 333"/>
                  <a:gd name="T82" fmla="*/ 310 w 414"/>
                  <a:gd name="T83" fmla="*/ 323 h 333"/>
                  <a:gd name="T84" fmla="*/ 0 w 414"/>
                  <a:gd name="T85" fmla="*/ 11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4" h="333">
                    <a:moveTo>
                      <a:pt x="0" y="117"/>
                    </a:moveTo>
                    <a:lnTo>
                      <a:pt x="10" y="102"/>
                    </a:lnTo>
                    <a:lnTo>
                      <a:pt x="316" y="306"/>
                    </a:lnTo>
                    <a:lnTo>
                      <a:pt x="316" y="306"/>
                    </a:lnTo>
                    <a:lnTo>
                      <a:pt x="325" y="310"/>
                    </a:lnTo>
                    <a:lnTo>
                      <a:pt x="335" y="313"/>
                    </a:lnTo>
                    <a:lnTo>
                      <a:pt x="343" y="313"/>
                    </a:lnTo>
                    <a:lnTo>
                      <a:pt x="352" y="312"/>
                    </a:lnTo>
                    <a:lnTo>
                      <a:pt x="362" y="309"/>
                    </a:lnTo>
                    <a:lnTo>
                      <a:pt x="371" y="304"/>
                    </a:lnTo>
                    <a:lnTo>
                      <a:pt x="378" y="297"/>
                    </a:lnTo>
                    <a:lnTo>
                      <a:pt x="385" y="289"/>
                    </a:lnTo>
                    <a:lnTo>
                      <a:pt x="385" y="289"/>
                    </a:lnTo>
                    <a:lnTo>
                      <a:pt x="390" y="279"/>
                    </a:lnTo>
                    <a:lnTo>
                      <a:pt x="393" y="270"/>
                    </a:lnTo>
                    <a:lnTo>
                      <a:pt x="394" y="260"/>
                    </a:lnTo>
                    <a:lnTo>
                      <a:pt x="394" y="251"/>
                    </a:lnTo>
                    <a:lnTo>
                      <a:pt x="391" y="241"/>
                    </a:lnTo>
                    <a:lnTo>
                      <a:pt x="387" y="232"/>
                    </a:lnTo>
                    <a:lnTo>
                      <a:pt x="382" y="225"/>
                    </a:lnTo>
                    <a:lnTo>
                      <a:pt x="375" y="218"/>
                    </a:lnTo>
                    <a:lnTo>
                      <a:pt x="69" y="14"/>
                    </a:lnTo>
                    <a:lnTo>
                      <a:pt x="79" y="0"/>
                    </a:lnTo>
                    <a:lnTo>
                      <a:pt x="389" y="207"/>
                    </a:lnTo>
                    <a:lnTo>
                      <a:pt x="389" y="207"/>
                    </a:lnTo>
                    <a:lnTo>
                      <a:pt x="398" y="216"/>
                    </a:lnTo>
                    <a:lnTo>
                      <a:pt x="405" y="225"/>
                    </a:lnTo>
                    <a:lnTo>
                      <a:pt x="410" y="236"/>
                    </a:lnTo>
                    <a:lnTo>
                      <a:pt x="414" y="248"/>
                    </a:lnTo>
                    <a:lnTo>
                      <a:pt x="414" y="262"/>
                    </a:lnTo>
                    <a:lnTo>
                      <a:pt x="413" y="275"/>
                    </a:lnTo>
                    <a:lnTo>
                      <a:pt x="409" y="287"/>
                    </a:lnTo>
                    <a:lnTo>
                      <a:pt x="402" y="300"/>
                    </a:lnTo>
                    <a:lnTo>
                      <a:pt x="402" y="300"/>
                    </a:lnTo>
                    <a:lnTo>
                      <a:pt x="393" y="312"/>
                    </a:lnTo>
                    <a:lnTo>
                      <a:pt x="382" y="320"/>
                    </a:lnTo>
                    <a:lnTo>
                      <a:pt x="371" y="327"/>
                    </a:lnTo>
                    <a:lnTo>
                      <a:pt x="359" y="331"/>
                    </a:lnTo>
                    <a:lnTo>
                      <a:pt x="347" y="333"/>
                    </a:lnTo>
                    <a:lnTo>
                      <a:pt x="335" y="332"/>
                    </a:lnTo>
                    <a:lnTo>
                      <a:pt x="322" y="329"/>
                    </a:lnTo>
                    <a:lnTo>
                      <a:pt x="310" y="323"/>
                    </a:lnTo>
                    <a:lnTo>
                      <a:pt x="0"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49">
                <a:extLst>
                  <a:ext uri="{FF2B5EF4-FFF2-40B4-BE49-F238E27FC236}">
                    <a16:creationId xmlns="" xmlns:a16="http://schemas.microsoft.com/office/drawing/2014/main" id="{5A4E6A42-9A81-4A54-B9D6-C02536C237C0}"/>
                  </a:ext>
                </a:extLst>
              </p:cNvPr>
              <p:cNvSpPr/>
              <p:nvPr/>
            </p:nvSpPr>
            <p:spPr bwMode="auto">
              <a:xfrm>
                <a:off x="3190876" y="1230313"/>
                <a:ext cx="176213" cy="246063"/>
              </a:xfrm>
              <a:custGeom>
                <a:avLst/>
                <a:gdLst>
                  <a:gd name="T0" fmla="*/ 5 w 111"/>
                  <a:gd name="T1" fmla="*/ 154 h 155"/>
                  <a:gd name="T2" fmla="*/ 5 w 111"/>
                  <a:gd name="T3" fmla="*/ 154 h 155"/>
                  <a:gd name="T4" fmla="*/ 9 w 111"/>
                  <a:gd name="T5" fmla="*/ 155 h 155"/>
                  <a:gd name="T6" fmla="*/ 15 w 111"/>
                  <a:gd name="T7" fmla="*/ 155 h 155"/>
                  <a:gd name="T8" fmla="*/ 19 w 111"/>
                  <a:gd name="T9" fmla="*/ 154 h 155"/>
                  <a:gd name="T10" fmla="*/ 23 w 111"/>
                  <a:gd name="T11" fmla="*/ 150 h 155"/>
                  <a:gd name="T12" fmla="*/ 110 w 111"/>
                  <a:gd name="T13" fmla="*/ 20 h 155"/>
                  <a:gd name="T14" fmla="*/ 110 w 111"/>
                  <a:gd name="T15" fmla="*/ 20 h 155"/>
                  <a:gd name="T16" fmla="*/ 111 w 111"/>
                  <a:gd name="T17" fmla="*/ 15 h 155"/>
                  <a:gd name="T18" fmla="*/ 111 w 111"/>
                  <a:gd name="T19" fmla="*/ 11 h 155"/>
                  <a:gd name="T20" fmla="*/ 110 w 111"/>
                  <a:gd name="T21" fmla="*/ 5 h 155"/>
                  <a:gd name="T22" fmla="*/ 106 w 111"/>
                  <a:gd name="T23" fmla="*/ 2 h 155"/>
                  <a:gd name="T24" fmla="*/ 106 w 111"/>
                  <a:gd name="T25" fmla="*/ 2 h 155"/>
                  <a:gd name="T26" fmla="*/ 101 w 111"/>
                  <a:gd name="T27" fmla="*/ 0 h 155"/>
                  <a:gd name="T28" fmla="*/ 96 w 111"/>
                  <a:gd name="T29" fmla="*/ 0 h 155"/>
                  <a:gd name="T30" fmla="*/ 92 w 111"/>
                  <a:gd name="T31" fmla="*/ 2 h 155"/>
                  <a:gd name="T32" fmla="*/ 89 w 111"/>
                  <a:gd name="T33" fmla="*/ 5 h 155"/>
                  <a:gd name="T34" fmla="*/ 1 w 111"/>
                  <a:gd name="T35" fmla="*/ 136 h 155"/>
                  <a:gd name="T36" fmla="*/ 1 w 111"/>
                  <a:gd name="T37" fmla="*/ 136 h 155"/>
                  <a:gd name="T38" fmla="*/ 0 w 111"/>
                  <a:gd name="T39" fmla="*/ 140 h 155"/>
                  <a:gd name="T40" fmla="*/ 0 w 111"/>
                  <a:gd name="T41" fmla="*/ 146 h 155"/>
                  <a:gd name="T42" fmla="*/ 1 w 111"/>
                  <a:gd name="T43" fmla="*/ 150 h 155"/>
                  <a:gd name="T44" fmla="*/ 5 w 111"/>
                  <a:gd name="T45" fmla="*/ 154 h 155"/>
                  <a:gd name="T46" fmla="*/ 5 w 111"/>
                  <a:gd name="T47" fmla="*/ 15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55">
                    <a:moveTo>
                      <a:pt x="5" y="154"/>
                    </a:moveTo>
                    <a:lnTo>
                      <a:pt x="5" y="154"/>
                    </a:lnTo>
                    <a:lnTo>
                      <a:pt x="9" y="155"/>
                    </a:lnTo>
                    <a:lnTo>
                      <a:pt x="15" y="155"/>
                    </a:lnTo>
                    <a:lnTo>
                      <a:pt x="19" y="154"/>
                    </a:lnTo>
                    <a:lnTo>
                      <a:pt x="23" y="150"/>
                    </a:lnTo>
                    <a:lnTo>
                      <a:pt x="110" y="20"/>
                    </a:lnTo>
                    <a:lnTo>
                      <a:pt x="110" y="20"/>
                    </a:lnTo>
                    <a:lnTo>
                      <a:pt x="111" y="15"/>
                    </a:lnTo>
                    <a:lnTo>
                      <a:pt x="111" y="11"/>
                    </a:lnTo>
                    <a:lnTo>
                      <a:pt x="110" y="5"/>
                    </a:lnTo>
                    <a:lnTo>
                      <a:pt x="106" y="2"/>
                    </a:lnTo>
                    <a:lnTo>
                      <a:pt x="106" y="2"/>
                    </a:lnTo>
                    <a:lnTo>
                      <a:pt x="101" y="0"/>
                    </a:lnTo>
                    <a:lnTo>
                      <a:pt x="96" y="0"/>
                    </a:lnTo>
                    <a:lnTo>
                      <a:pt x="92" y="2"/>
                    </a:lnTo>
                    <a:lnTo>
                      <a:pt x="89" y="5"/>
                    </a:lnTo>
                    <a:lnTo>
                      <a:pt x="1" y="136"/>
                    </a:lnTo>
                    <a:lnTo>
                      <a:pt x="1" y="136"/>
                    </a:lnTo>
                    <a:lnTo>
                      <a:pt x="0" y="140"/>
                    </a:lnTo>
                    <a:lnTo>
                      <a:pt x="0" y="146"/>
                    </a:lnTo>
                    <a:lnTo>
                      <a:pt x="1" y="150"/>
                    </a:lnTo>
                    <a:lnTo>
                      <a:pt x="5" y="154"/>
                    </a:lnTo>
                    <a:lnTo>
                      <a:pt x="5" y="1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50">
                <a:extLst>
                  <a:ext uri="{FF2B5EF4-FFF2-40B4-BE49-F238E27FC236}">
                    <a16:creationId xmlns="" xmlns:a16="http://schemas.microsoft.com/office/drawing/2014/main" id="{81C6A21A-2575-4E7F-8E50-796B7D7C6A31}"/>
                  </a:ext>
                </a:extLst>
              </p:cNvPr>
              <p:cNvSpPr/>
              <p:nvPr/>
            </p:nvSpPr>
            <p:spPr bwMode="auto">
              <a:xfrm>
                <a:off x="3287713" y="1400175"/>
                <a:ext cx="504825" cy="323850"/>
              </a:xfrm>
              <a:custGeom>
                <a:avLst/>
                <a:gdLst>
                  <a:gd name="T0" fmla="*/ 0 w 318"/>
                  <a:gd name="T1" fmla="*/ 19 h 204"/>
                  <a:gd name="T2" fmla="*/ 11 w 318"/>
                  <a:gd name="T3" fmla="*/ 0 h 204"/>
                  <a:gd name="T4" fmla="*/ 284 w 318"/>
                  <a:gd name="T5" fmla="*/ 182 h 204"/>
                  <a:gd name="T6" fmla="*/ 284 w 318"/>
                  <a:gd name="T7" fmla="*/ 182 h 204"/>
                  <a:gd name="T8" fmla="*/ 292 w 318"/>
                  <a:gd name="T9" fmla="*/ 186 h 204"/>
                  <a:gd name="T10" fmla="*/ 302 w 318"/>
                  <a:gd name="T11" fmla="*/ 188 h 204"/>
                  <a:gd name="T12" fmla="*/ 310 w 318"/>
                  <a:gd name="T13" fmla="*/ 188 h 204"/>
                  <a:gd name="T14" fmla="*/ 318 w 318"/>
                  <a:gd name="T15" fmla="*/ 185 h 204"/>
                  <a:gd name="T16" fmla="*/ 318 w 318"/>
                  <a:gd name="T17" fmla="*/ 185 h 204"/>
                  <a:gd name="T18" fmla="*/ 317 w 318"/>
                  <a:gd name="T19" fmla="*/ 186 h 204"/>
                  <a:gd name="T20" fmla="*/ 317 w 318"/>
                  <a:gd name="T21" fmla="*/ 186 h 204"/>
                  <a:gd name="T22" fmla="*/ 313 w 318"/>
                  <a:gd name="T23" fmla="*/ 192 h 204"/>
                  <a:gd name="T24" fmla="*/ 307 w 318"/>
                  <a:gd name="T25" fmla="*/ 197 h 204"/>
                  <a:gd name="T26" fmla="*/ 302 w 318"/>
                  <a:gd name="T27" fmla="*/ 200 h 204"/>
                  <a:gd name="T28" fmla="*/ 295 w 318"/>
                  <a:gd name="T29" fmla="*/ 203 h 204"/>
                  <a:gd name="T30" fmla="*/ 288 w 318"/>
                  <a:gd name="T31" fmla="*/ 204 h 204"/>
                  <a:gd name="T32" fmla="*/ 282 w 318"/>
                  <a:gd name="T33" fmla="*/ 203 h 204"/>
                  <a:gd name="T34" fmla="*/ 276 w 318"/>
                  <a:gd name="T35" fmla="*/ 201 h 204"/>
                  <a:gd name="T36" fmla="*/ 269 w 318"/>
                  <a:gd name="T37" fmla="*/ 199 h 204"/>
                  <a:gd name="T38" fmla="*/ 0 w 318"/>
                  <a:gd name="T39" fmla="*/ 19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204">
                    <a:moveTo>
                      <a:pt x="0" y="19"/>
                    </a:moveTo>
                    <a:lnTo>
                      <a:pt x="11" y="0"/>
                    </a:lnTo>
                    <a:lnTo>
                      <a:pt x="284" y="182"/>
                    </a:lnTo>
                    <a:lnTo>
                      <a:pt x="284" y="182"/>
                    </a:lnTo>
                    <a:lnTo>
                      <a:pt x="292" y="186"/>
                    </a:lnTo>
                    <a:lnTo>
                      <a:pt x="302" y="188"/>
                    </a:lnTo>
                    <a:lnTo>
                      <a:pt x="310" y="188"/>
                    </a:lnTo>
                    <a:lnTo>
                      <a:pt x="318" y="185"/>
                    </a:lnTo>
                    <a:lnTo>
                      <a:pt x="318" y="185"/>
                    </a:lnTo>
                    <a:lnTo>
                      <a:pt x="317" y="186"/>
                    </a:lnTo>
                    <a:lnTo>
                      <a:pt x="317" y="186"/>
                    </a:lnTo>
                    <a:lnTo>
                      <a:pt x="313" y="192"/>
                    </a:lnTo>
                    <a:lnTo>
                      <a:pt x="307" y="197"/>
                    </a:lnTo>
                    <a:lnTo>
                      <a:pt x="302" y="200"/>
                    </a:lnTo>
                    <a:lnTo>
                      <a:pt x="295" y="203"/>
                    </a:lnTo>
                    <a:lnTo>
                      <a:pt x="288" y="204"/>
                    </a:lnTo>
                    <a:lnTo>
                      <a:pt x="282" y="203"/>
                    </a:lnTo>
                    <a:lnTo>
                      <a:pt x="276" y="201"/>
                    </a:lnTo>
                    <a:lnTo>
                      <a:pt x="269" y="199"/>
                    </a:lnTo>
                    <a:lnTo>
                      <a:pt x="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87" name="Freeform 151">
              <a:extLst>
                <a:ext uri="{FF2B5EF4-FFF2-40B4-BE49-F238E27FC236}">
                  <a16:creationId xmlns="" xmlns:a16="http://schemas.microsoft.com/office/drawing/2014/main" id="{C1B43A23-0843-4D64-82F3-30197AFDB63B}"/>
                </a:ext>
              </a:extLst>
            </p:cNvPr>
            <p:cNvSpPr>
              <a:spLocks noEditPoints="1"/>
            </p:cNvSpPr>
            <p:nvPr/>
          </p:nvSpPr>
          <p:spPr bwMode="auto">
            <a:xfrm>
              <a:off x="3620690" y="2945095"/>
              <a:ext cx="285750" cy="495300"/>
            </a:xfrm>
            <a:custGeom>
              <a:avLst/>
              <a:gdLst>
                <a:gd name="T0" fmla="*/ 144 w 240"/>
                <a:gd name="T1" fmla="*/ 352 h 416"/>
                <a:gd name="T2" fmla="*/ 154 w 240"/>
                <a:gd name="T3" fmla="*/ 354 h 416"/>
                <a:gd name="T4" fmla="*/ 164 w 240"/>
                <a:gd name="T5" fmla="*/ 359 h 416"/>
                <a:gd name="T6" fmla="*/ 171 w 240"/>
                <a:gd name="T7" fmla="*/ 366 h 416"/>
                <a:gd name="T8" fmla="*/ 175 w 240"/>
                <a:gd name="T9" fmla="*/ 375 h 416"/>
                <a:gd name="T10" fmla="*/ 176 w 240"/>
                <a:gd name="T11" fmla="*/ 382 h 416"/>
                <a:gd name="T12" fmla="*/ 175 w 240"/>
                <a:gd name="T13" fmla="*/ 394 h 416"/>
                <a:gd name="T14" fmla="*/ 168 w 240"/>
                <a:gd name="T15" fmla="*/ 405 h 416"/>
                <a:gd name="T16" fmla="*/ 158 w 240"/>
                <a:gd name="T17" fmla="*/ 413 h 416"/>
                <a:gd name="T18" fmla="*/ 152 w 240"/>
                <a:gd name="T19" fmla="*/ 415 h 416"/>
                <a:gd name="T20" fmla="*/ 144 w 240"/>
                <a:gd name="T21" fmla="*/ 352 h 416"/>
                <a:gd name="T22" fmla="*/ 144 w 240"/>
                <a:gd name="T23" fmla="*/ 325 h 416"/>
                <a:gd name="T24" fmla="*/ 144 w 240"/>
                <a:gd name="T25" fmla="*/ 141 h 416"/>
                <a:gd name="T26" fmla="*/ 163 w 240"/>
                <a:gd name="T27" fmla="*/ 160 h 416"/>
                <a:gd name="T28" fmla="*/ 175 w 240"/>
                <a:gd name="T29" fmla="*/ 189 h 416"/>
                <a:gd name="T30" fmla="*/ 188 w 240"/>
                <a:gd name="T31" fmla="*/ 243 h 416"/>
                <a:gd name="T32" fmla="*/ 192 w 240"/>
                <a:gd name="T33" fmla="*/ 251 h 416"/>
                <a:gd name="T34" fmla="*/ 205 w 240"/>
                <a:gd name="T35" fmla="*/ 260 h 416"/>
                <a:gd name="T36" fmla="*/ 225 w 240"/>
                <a:gd name="T37" fmla="*/ 264 h 416"/>
                <a:gd name="T38" fmla="*/ 240 w 240"/>
                <a:gd name="T39" fmla="*/ 300 h 416"/>
                <a:gd name="T40" fmla="*/ 135 w 240"/>
                <a:gd name="T41" fmla="*/ 352 h 416"/>
                <a:gd name="T42" fmla="*/ 144 w 240"/>
                <a:gd name="T43" fmla="*/ 352 h 416"/>
                <a:gd name="T44" fmla="*/ 144 w 240"/>
                <a:gd name="T45" fmla="*/ 416 h 416"/>
                <a:gd name="T46" fmla="*/ 134 w 240"/>
                <a:gd name="T47" fmla="*/ 415 h 416"/>
                <a:gd name="T48" fmla="*/ 125 w 240"/>
                <a:gd name="T49" fmla="*/ 409 h 416"/>
                <a:gd name="T50" fmla="*/ 118 w 240"/>
                <a:gd name="T51" fmla="*/ 403 h 416"/>
                <a:gd name="T52" fmla="*/ 112 w 240"/>
                <a:gd name="T53" fmla="*/ 392 h 416"/>
                <a:gd name="T54" fmla="*/ 112 w 240"/>
                <a:gd name="T55" fmla="*/ 386 h 416"/>
                <a:gd name="T56" fmla="*/ 114 w 240"/>
                <a:gd name="T57" fmla="*/ 374 h 416"/>
                <a:gd name="T58" fmla="*/ 121 w 240"/>
                <a:gd name="T59" fmla="*/ 363 h 416"/>
                <a:gd name="T60" fmla="*/ 130 w 240"/>
                <a:gd name="T61" fmla="*/ 355 h 416"/>
                <a:gd name="T62" fmla="*/ 135 w 240"/>
                <a:gd name="T63" fmla="*/ 352 h 416"/>
                <a:gd name="T64" fmla="*/ 144 w 240"/>
                <a:gd name="T65" fmla="*/ 141 h 416"/>
                <a:gd name="T66" fmla="*/ 122 w 240"/>
                <a:gd name="T67" fmla="*/ 130 h 416"/>
                <a:gd name="T68" fmla="*/ 98 w 240"/>
                <a:gd name="T69" fmla="*/ 126 h 416"/>
                <a:gd name="T70" fmla="*/ 69 w 240"/>
                <a:gd name="T71" fmla="*/ 19 h 416"/>
                <a:gd name="T72" fmla="*/ 65 w 240"/>
                <a:gd name="T73" fmla="*/ 10 h 416"/>
                <a:gd name="T74" fmla="*/ 58 w 240"/>
                <a:gd name="T75" fmla="*/ 4 h 416"/>
                <a:gd name="T76" fmla="*/ 49 w 240"/>
                <a:gd name="T77" fmla="*/ 0 h 416"/>
                <a:gd name="T78" fmla="*/ 39 w 240"/>
                <a:gd name="T79" fmla="*/ 2 h 416"/>
                <a:gd name="T80" fmla="*/ 34 w 240"/>
                <a:gd name="T81" fmla="*/ 3 h 416"/>
                <a:gd name="T82" fmla="*/ 26 w 240"/>
                <a:gd name="T83" fmla="*/ 10 h 416"/>
                <a:gd name="T84" fmla="*/ 22 w 240"/>
                <a:gd name="T85" fmla="*/ 18 h 416"/>
                <a:gd name="T86" fmla="*/ 20 w 240"/>
                <a:gd name="T87" fmla="*/ 27 h 416"/>
                <a:gd name="T88" fmla="*/ 49 w 240"/>
                <a:gd name="T89" fmla="*/ 139 h 416"/>
                <a:gd name="T90" fmla="*/ 38 w 240"/>
                <a:gd name="T91" fmla="*/ 145 h 416"/>
                <a:gd name="T92" fmla="*/ 20 w 240"/>
                <a:gd name="T93" fmla="*/ 164 h 416"/>
                <a:gd name="T94" fmla="*/ 11 w 240"/>
                <a:gd name="T95" fmla="*/ 187 h 416"/>
                <a:gd name="T96" fmla="*/ 8 w 240"/>
                <a:gd name="T97" fmla="*/ 216 h 416"/>
                <a:gd name="T98" fmla="*/ 11 w 240"/>
                <a:gd name="T99" fmla="*/ 232 h 416"/>
                <a:gd name="T100" fmla="*/ 26 w 240"/>
                <a:gd name="T101" fmla="*/ 285 h 416"/>
                <a:gd name="T102" fmla="*/ 26 w 240"/>
                <a:gd name="T103" fmla="*/ 294 h 416"/>
                <a:gd name="T104" fmla="*/ 20 w 240"/>
                <a:gd name="T105" fmla="*/ 308 h 416"/>
                <a:gd name="T106" fmla="*/ 5 w 240"/>
                <a:gd name="T107" fmla="*/ 321 h 416"/>
                <a:gd name="T108" fmla="*/ 10 w 240"/>
                <a:gd name="T109" fmla="*/ 361 h 416"/>
                <a:gd name="T110" fmla="*/ 144 w 240"/>
                <a:gd name="T111" fmla="*/ 14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0" h="416">
                  <a:moveTo>
                    <a:pt x="144" y="352"/>
                  </a:moveTo>
                  <a:lnTo>
                    <a:pt x="144" y="352"/>
                  </a:lnTo>
                  <a:lnTo>
                    <a:pt x="149" y="352"/>
                  </a:lnTo>
                  <a:lnTo>
                    <a:pt x="154" y="354"/>
                  </a:lnTo>
                  <a:lnTo>
                    <a:pt x="160" y="355"/>
                  </a:lnTo>
                  <a:lnTo>
                    <a:pt x="164" y="359"/>
                  </a:lnTo>
                  <a:lnTo>
                    <a:pt x="168" y="362"/>
                  </a:lnTo>
                  <a:lnTo>
                    <a:pt x="171" y="366"/>
                  </a:lnTo>
                  <a:lnTo>
                    <a:pt x="173" y="371"/>
                  </a:lnTo>
                  <a:lnTo>
                    <a:pt x="175" y="375"/>
                  </a:lnTo>
                  <a:lnTo>
                    <a:pt x="175" y="375"/>
                  </a:lnTo>
                  <a:lnTo>
                    <a:pt x="176" y="382"/>
                  </a:lnTo>
                  <a:lnTo>
                    <a:pt x="176" y="389"/>
                  </a:lnTo>
                  <a:lnTo>
                    <a:pt x="175" y="394"/>
                  </a:lnTo>
                  <a:lnTo>
                    <a:pt x="172" y="400"/>
                  </a:lnTo>
                  <a:lnTo>
                    <a:pt x="168" y="405"/>
                  </a:lnTo>
                  <a:lnTo>
                    <a:pt x="164" y="409"/>
                  </a:lnTo>
                  <a:lnTo>
                    <a:pt x="158" y="413"/>
                  </a:lnTo>
                  <a:lnTo>
                    <a:pt x="152" y="415"/>
                  </a:lnTo>
                  <a:lnTo>
                    <a:pt x="152" y="415"/>
                  </a:lnTo>
                  <a:lnTo>
                    <a:pt x="144" y="416"/>
                  </a:lnTo>
                  <a:lnTo>
                    <a:pt x="144" y="352"/>
                  </a:lnTo>
                  <a:lnTo>
                    <a:pt x="144" y="352"/>
                  </a:lnTo>
                  <a:close/>
                  <a:moveTo>
                    <a:pt x="144" y="325"/>
                  </a:moveTo>
                  <a:lnTo>
                    <a:pt x="144" y="141"/>
                  </a:lnTo>
                  <a:lnTo>
                    <a:pt x="144" y="141"/>
                  </a:lnTo>
                  <a:lnTo>
                    <a:pt x="154" y="149"/>
                  </a:lnTo>
                  <a:lnTo>
                    <a:pt x="163" y="160"/>
                  </a:lnTo>
                  <a:lnTo>
                    <a:pt x="169" y="174"/>
                  </a:lnTo>
                  <a:lnTo>
                    <a:pt x="175" y="189"/>
                  </a:lnTo>
                  <a:lnTo>
                    <a:pt x="175" y="189"/>
                  </a:lnTo>
                  <a:lnTo>
                    <a:pt x="188" y="243"/>
                  </a:lnTo>
                  <a:lnTo>
                    <a:pt x="188" y="243"/>
                  </a:lnTo>
                  <a:lnTo>
                    <a:pt x="192" y="251"/>
                  </a:lnTo>
                  <a:lnTo>
                    <a:pt x="198" y="256"/>
                  </a:lnTo>
                  <a:lnTo>
                    <a:pt x="205" y="260"/>
                  </a:lnTo>
                  <a:lnTo>
                    <a:pt x="211" y="263"/>
                  </a:lnTo>
                  <a:lnTo>
                    <a:pt x="225" y="264"/>
                  </a:lnTo>
                  <a:lnTo>
                    <a:pt x="230" y="264"/>
                  </a:lnTo>
                  <a:lnTo>
                    <a:pt x="240" y="300"/>
                  </a:lnTo>
                  <a:lnTo>
                    <a:pt x="144" y="325"/>
                  </a:lnTo>
                  <a:close/>
                  <a:moveTo>
                    <a:pt x="135" y="352"/>
                  </a:moveTo>
                  <a:lnTo>
                    <a:pt x="135" y="352"/>
                  </a:lnTo>
                  <a:lnTo>
                    <a:pt x="144" y="352"/>
                  </a:lnTo>
                  <a:lnTo>
                    <a:pt x="144" y="416"/>
                  </a:lnTo>
                  <a:lnTo>
                    <a:pt x="144" y="416"/>
                  </a:lnTo>
                  <a:lnTo>
                    <a:pt x="138" y="416"/>
                  </a:lnTo>
                  <a:lnTo>
                    <a:pt x="134" y="415"/>
                  </a:lnTo>
                  <a:lnTo>
                    <a:pt x="129" y="412"/>
                  </a:lnTo>
                  <a:lnTo>
                    <a:pt x="125" y="409"/>
                  </a:lnTo>
                  <a:lnTo>
                    <a:pt x="121" y="407"/>
                  </a:lnTo>
                  <a:lnTo>
                    <a:pt x="118" y="403"/>
                  </a:lnTo>
                  <a:lnTo>
                    <a:pt x="115" y="397"/>
                  </a:lnTo>
                  <a:lnTo>
                    <a:pt x="112" y="392"/>
                  </a:lnTo>
                  <a:lnTo>
                    <a:pt x="112" y="392"/>
                  </a:lnTo>
                  <a:lnTo>
                    <a:pt x="112" y="386"/>
                  </a:lnTo>
                  <a:lnTo>
                    <a:pt x="112" y="380"/>
                  </a:lnTo>
                  <a:lnTo>
                    <a:pt x="114" y="374"/>
                  </a:lnTo>
                  <a:lnTo>
                    <a:pt x="117" y="367"/>
                  </a:lnTo>
                  <a:lnTo>
                    <a:pt x="121" y="363"/>
                  </a:lnTo>
                  <a:lnTo>
                    <a:pt x="125" y="359"/>
                  </a:lnTo>
                  <a:lnTo>
                    <a:pt x="130" y="355"/>
                  </a:lnTo>
                  <a:lnTo>
                    <a:pt x="135" y="352"/>
                  </a:lnTo>
                  <a:lnTo>
                    <a:pt x="135" y="352"/>
                  </a:lnTo>
                  <a:close/>
                  <a:moveTo>
                    <a:pt x="144" y="141"/>
                  </a:moveTo>
                  <a:lnTo>
                    <a:pt x="144" y="141"/>
                  </a:lnTo>
                  <a:lnTo>
                    <a:pt x="133" y="134"/>
                  </a:lnTo>
                  <a:lnTo>
                    <a:pt x="122" y="130"/>
                  </a:lnTo>
                  <a:lnTo>
                    <a:pt x="110" y="128"/>
                  </a:lnTo>
                  <a:lnTo>
                    <a:pt x="98" y="126"/>
                  </a:lnTo>
                  <a:lnTo>
                    <a:pt x="69" y="19"/>
                  </a:lnTo>
                  <a:lnTo>
                    <a:pt x="69" y="19"/>
                  </a:lnTo>
                  <a:lnTo>
                    <a:pt x="68" y="15"/>
                  </a:lnTo>
                  <a:lnTo>
                    <a:pt x="65" y="10"/>
                  </a:lnTo>
                  <a:lnTo>
                    <a:pt x="61" y="7"/>
                  </a:lnTo>
                  <a:lnTo>
                    <a:pt x="58" y="4"/>
                  </a:lnTo>
                  <a:lnTo>
                    <a:pt x="53" y="2"/>
                  </a:lnTo>
                  <a:lnTo>
                    <a:pt x="49" y="0"/>
                  </a:lnTo>
                  <a:lnTo>
                    <a:pt x="43" y="0"/>
                  </a:lnTo>
                  <a:lnTo>
                    <a:pt x="39" y="2"/>
                  </a:lnTo>
                  <a:lnTo>
                    <a:pt x="39" y="2"/>
                  </a:lnTo>
                  <a:lnTo>
                    <a:pt x="34" y="3"/>
                  </a:lnTo>
                  <a:lnTo>
                    <a:pt x="30" y="6"/>
                  </a:lnTo>
                  <a:lnTo>
                    <a:pt x="26" y="10"/>
                  </a:lnTo>
                  <a:lnTo>
                    <a:pt x="23" y="13"/>
                  </a:lnTo>
                  <a:lnTo>
                    <a:pt x="22" y="18"/>
                  </a:lnTo>
                  <a:lnTo>
                    <a:pt x="20" y="22"/>
                  </a:lnTo>
                  <a:lnTo>
                    <a:pt x="20" y="27"/>
                  </a:lnTo>
                  <a:lnTo>
                    <a:pt x="20" y="32"/>
                  </a:lnTo>
                  <a:lnTo>
                    <a:pt x="49" y="139"/>
                  </a:lnTo>
                  <a:lnTo>
                    <a:pt x="49" y="139"/>
                  </a:lnTo>
                  <a:lnTo>
                    <a:pt x="38" y="145"/>
                  </a:lnTo>
                  <a:lnTo>
                    <a:pt x="28" y="155"/>
                  </a:lnTo>
                  <a:lnTo>
                    <a:pt x="20" y="164"/>
                  </a:lnTo>
                  <a:lnTo>
                    <a:pt x="15" y="175"/>
                  </a:lnTo>
                  <a:lnTo>
                    <a:pt x="11" y="187"/>
                  </a:lnTo>
                  <a:lnTo>
                    <a:pt x="8" y="201"/>
                  </a:lnTo>
                  <a:lnTo>
                    <a:pt x="8" y="216"/>
                  </a:lnTo>
                  <a:lnTo>
                    <a:pt x="11" y="232"/>
                  </a:lnTo>
                  <a:lnTo>
                    <a:pt x="11" y="232"/>
                  </a:lnTo>
                  <a:lnTo>
                    <a:pt x="26" y="285"/>
                  </a:lnTo>
                  <a:lnTo>
                    <a:pt x="26" y="285"/>
                  </a:lnTo>
                  <a:lnTo>
                    <a:pt x="26" y="285"/>
                  </a:lnTo>
                  <a:lnTo>
                    <a:pt x="26" y="294"/>
                  </a:lnTo>
                  <a:lnTo>
                    <a:pt x="24" y="301"/>
                  </a:lnTo>
                  <a:lnTo>
                    <a:pt x="20" y="308"/>
                  </a:lnTo>
                  <a:lnTo>
                    <a:pt x="15" y="313"/>
                  </a:lnTo>
                  <a:lnTo>
                    <a:pt x="5" y="321"/>
                  </a:lnTo>
                  <a:lnTo>
                    <a:pt x="0" y="324"/>
                  </a:lnTo>
                  <a:lnTo>
                    <a:pt x="10" y="361"/>
                  </a:lnTo>
                  <a:lnTo>
                    <a:pt x="144" y="325"/>
                  </a:lnTo>
                  <a:lnTo>
                    <a:pt x="144" y="141"/>
                  </a:lnTo>
                  <a:close/>
                </a:path>
              </a:pathLst>
            </a:custGeom>
            <a:solidFill>
              <a:schemeClr val="accent4"/>
            </a:solidFill>
            <a:ln>
              <a:noFill/>
            </a:ln>
          </p:spPr>
          <p:txBody>
            <a:bodyPr vert="horz" wrap="square" lIns="68580" tIns="34290" rIns="68580" bIns="34290" numCol="1" anchor="t" anchorCtr="0" compatLnSpc="1"/>
            <a:lstStyle/>
            <a:p>
              <a:endParaRPr lang="zh-CN" altLang="en-US"/>
            </a:p>
          </p:txBody>
        </p:sp>
        <p:sp>
          <p:nvSpPr>
            <p:cNvPr id="188" name="Freeform 152">
              <a:extLst>
                <a:ext uri="{FF2B5EF4-FFF2-40B4-BE49-F238E27FC236}">
                  <a16:creationId xmlns="" xmlns:a16="http://schemas.microsoft.com/office/drawing/2014/main" id="{1AC59F79-0D62-428A-B6B9-984684A21A97}"/>
                </a:ext>
              </a:extLst>
            </p:cNvPr>
            <p:cNvSpPr>
              <a:spLocks noEditPoints="1"/>
            </p:cNvSpPr>
            <p:nvPr/>
          </p:nvSpPr>
          <p:spPr bwMode="auto">
            <a:xfrm>
              <a:off x="5399484" y="2297395"/>
              <a:ext cx="410766" cy="446485"/>
            </a:xfrm>
            <a:custGeom>
              <a:avLst/>
              <a:gdLst>
                <a:gd name="T0" fmla="*/ 268 w 345"/>
                <a:gd name="T1" fmla="*/ 172 h 375"/>
                <a:gd name="T2" fmla="*/ 258 w 345"/>
                <a:gd name="T3" fmla="*/ 130 h 375"/>
                <a:gd name="T4" fmla="*/ 264 w 345"/>
                <a:gd name="T5" fmla="*/ 252 h 375"/>
                <a:gd name="T6" fmla="*/ 296 w 345"/>
                <a:gd name="T7" fmla="*/ 291 h 375"/>
                <a:gd name="T8" fmla="*/ 281 w 345"/>
                <a:gd name="T9" fmla="*/ 295 h 375"/>
                <a:gd name="T10" fmla="*/ 281 w 345"/>
                <a:gd name="T11" fmla="*/ 50 h 375"/>
                <a:gd name="T12" fmla="*/ 296 w 345"/>
                <a:gd name="T13" fmla="*/ 53 h 375"/>
                <a:gd name="T14" fmla="*/ 264 w 345"/>
                <a:gd name="T15" fmla="*/ 94 h 375"/>
                <a:gd name="T16" fmla="*/ 284 w 345"/>
                <a:gd name="T17" fmla="*/ 172 h 375"/>
                <a:gd name="T18" fmla="*/ 336 w 345"/>
                <a:gd name="T19" fmla="*/ 164 h 375"/>
                <a:gd name="T20" fmla="*/ 344 w 345"/>
                <a:gd name="T21" fmla="*/ 176 h 375"/>
                <a:gd name="T22" fmla="*/ 289 w 345"/>
                <a:gd name="T23" fmla="*/ 180 h 375"/>
                <a:gd name="T24" fmla="*/ 173 w 345"/>
                <a:gd name="T25" fmla="*/ 77 h 375"/>
                <a:gd name="T26" fmla="*/ 243 w 345"/>
                <a:gd name="T27" fmla="*/ 108 h 375"/>
                <a:gd name="T28" fmla="*/ 245 w 345"/>
                <a:gd name="T29" fmla="*/ 236 h 375"/>
                <a:gd name="T30" fmla="*/ 222 w 345"/>
                <a:gd name="T31" fmla="*/ 345 h 375"/>
                <a:gd name="T32" fmla="*/ 178 w 345"/>
                <a:gd name="T33" fmla="*/ 375 h 375"/>
                <a:gd name="T34" fmla="*/ 207 w 345"/>
                <a:gd name="T35" fmla="*/ 242 h 375"/>
                <a:gd name="T36" fmla="*/ 238 w 345"/>
                <a:gd name="T37" fmla="*/ 211 h 375"/>
                <a:gd name="T38" fmla="*/ 248 w 345"/>
                <a:gd name="T39" fmla="*/ 157 h 375"/>
                <a:gd name="T40" fmla="*/ 203 w 345"/>
                <a:gd name="T41" fmla="*/ 103 h 375"/>
                <a:gd name="T42" fmla="*/ 173 w 345"/>
                <a:gd name="T43" fmla="*/ 77 h 375"/>
                <a:gd name="T44" fmla="*/ 250 w 345"/>
                <a:gd name="T45" fmla="*/ 91 h 375"/>
                <a:gd name="T46" fmla="*/ 258 w 345"/>
                <a:gd name="T47" fmla="*/ 73 h 375"/>
                <a:gd name="T48" fmla="*/ 250 w 345"/>
                <a:gd name="T49" fmla="*/ 255 h 375"/>
                <a:gd name="T50" fmla="*/ 258 w 345"/>
                <a:gd name="T51" fmla="*/ 249 h 375"/>
                <a:gd name="T52" fmla="*/ 180 w 345"/>
                <a:gd name="T53" fmla="*/ 6 h 375"/>
                <a:gd name="T54" fmla="*/ 176 w 345"/>
                <a:gd name="T55" fmla="*/ 60 h 375"/>
                <a:gd name="T56" fmla="*/ 157 w 345"/>
                <a:gd name="T57" fmla="*/ 374 h 375"/>
                <a:gd name="T58" fmla="*/ 120 w 345"/>
                <a:gd name="T59" fmla="*/ 337 h 375"/>
                <a:gd name="T60" fmla="*/ 93 w 345"/>
                <a:gd name="T61" fmla="*/ 224 h 375"/>
                <a:gd name="T62" fmla="*/ 111 w 345"/>
                <a:gd name="T63" fmla="*/ 100 h 375"/>
                <a:gd name="T64" fmla="*/ 173 w 345"/>
                <a:gd name="T65" fmla="*/ 96 h 375"/>
                <a:gd name="T66" fmla="*/ 119 w 345"/>
                <a:gd name="T67" fmla="*/ 119 h 375"/>
                <a:gd name="T68" fmla="*/ 97 w 345"/>
                <a:gd name="T69" fmla="*/ 183 h 375"/>
                <a:gd name="T70" fmla="*/ 126 w 345"/>
                <a:gd name="T71" fmla="*/ 232 h 375"/>
                <a:gd name="T72" fmla="*/ 139 w 345"/>
                <a:gd name="T73" fmla="*/ 290 h 375"/>
                <a:gd name="T74" fmla="*/ 173 w 345"/>
                <a:gd name="T75" fmla="*/ 60 h 375"/>
                <a:gd name="T76" fmla="*/ 164 w 345"/>
                <a:gd name="T77" fmla="*/ 54 h 375"/>
                <a:gd name="T78" fmla="*/ 169 w 345"/>
                <a:gd name="T79" fmla="*/ 0 h 375"/>
                <a:gd name="T80" fmla="*/ 93 w 345"/>
                <a:gd name="T81" fmla="*/ 264 h 375"/>
                <a:gd name="T82" fmla="*/ 93 w 345"/>
                <a:gd name="T83" fmla="*/ 252 h 375"/>
                <a:gd name="T84" fmla="*/ 86 w 345"/>
                <a:gd name="T85" fmla="*/ 96 h 375"/>
                <a:gd name="T86" fmla="*/ 94 w 345"/>
                <a:gd name="T87" fmla="*/ 84 h 375"/>
                <a:gd name="T88" fmla="*/ 82 w 345"/>
                <a:gd name="T89" fmla="*/ 203 h 375"/>
                <a:gd name="T90" fmla="*/ 80 w 345"/>
                <a:gd name="T91" fmla="*/ 152 h 375"/>
                <a:gd name="T92" fmla="*/ 86 w 345"/>
                <a:gd name="T93" fmla="*/ 96 h 375"/>
                <a:gd name="T94" fmla="*/ 50 w 345"/>
                <a:gd name="T95" fmla="*/ 64 h 375"/>
                <a:gd name="T96" fmla="*/ 53 w 345"/>
                <a:gd name="T97" fmla="*/ 49 h 375"/>
                <a:gd name="T98" fmla="*/ 86 w 345"/>
                <a:gd name="T99" fmla="*/ 249 h 375"/>
                <a:gd name="T100" fmla="*/ 53 w 345"/>
                <a:gd name="T101" fmla="*/ 297 h 375"/>
                <a:gd name="T102" fmla="*/ 50 w 345"/>
                <a:gd name="T103" fmla="*/ 282 h 375"/>
                <a:gd name="T104" fmla="*/ 86 w 345"/>
                <a:gd name="T105" fmla="*/ 249 h 375"/>
                <a:gd name="T106" fmla="*/ 57 w 345"/>
                <a:gd name="T107" fmla="*/ 167 h 375"/>
                <a:gd name="T108" fmla="*/ 54 w 345"/>
                <a:gd name="T109" fmla="*/ 180 h 375"/>
                <a:gd name="T110" fmla="*/ 0 w 345"/>
                <a:gd name="T111" fmla="*/ 176 h 375"/>
                <a:gd name="T112" fmla="*/ 8 w 345"/>
                <a:gd name="T113" fmla="*/ 16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5" h="375">
                  <a:moveTo>
                    <a:pt x="258" y="130"/>
                  </a:moveTo>
                  <a:lnTo>
                    <a:pt x="258" y="130"/>
                  </a:lnTo>
                  <a:lnTo>
                    <a:pt x="262" y="141"/>
                  </a:lnTo>
                  <a:lnTo>
                    <a:pt x="266" y="150"/>
                  </a:lnTo>
                  <a:lnTo>
                    <a:pt x="268" y="161"/>
                  </a:lnTo>
                  <a:lnTo>
                    <a:pt x="268" y="172"/>
                  </a:lnTo>
                  <a:lnTo>
                    <a:pt x="268" y="172"/>
                  </a:lnTo>
                  <a:lnTo>
                    <a:pt x="268" y="184"/>
                  </a:lnTo>
                  <a:lnTo>
                    <a:pt x="266" y="194"/>
                  </a:lnTo>
                  <a:lnTo>
                    <a:pt x="262" y="205"/>
                  </a:lnTo>
                  <a:lnTo>
                    <a:pt x="258" y="214"/>
                  </a:lnTo>
                  <a:lnTo>
                    <a:pt x="258" y="130"/>
                  </a:lnTo>
                  <a:lnTo>
                    <a:pt x="258" y="130"/>
                  </a:lnTo>
                  <a:close/>
                  <a:moveTo>
                    <a:pt x="258" y="272"/>
                  </a:moveTo>
                  <a:lnTo>
                    <a:pt x="258" y="249"/>
                  </a:lnTo>
                  <a:lnTo>
                    <a:pt x="258" y="249"/>
                  </a:lnTo>
                  <a:lnTo>
                    <a:pt x="261" y="251"/>
                  </a:lnTo>
                  <a:lnTo>
                    <a:pt x="264" y="252"/>
                  </a:lnTo>
                  <a:lnTo>
                    <a:pt x="264" y="252"/>
                  </a:lnTo>
                  <a:lnTo>
                    <a:pt x="295" y="282"/>
                  </a:lnTo>
                  <a:lnTo>
                    <a:pt x="295" y="282"/>
                  </a:lnTo>
                  <a:lnTo>
                    <a:pt x="296" y="286"/>
                  </a:lnTo>
                  <a:lnTo>
                    <a:pt x="296" y="289"/>
                  </a:lnTo>
                  <a:lnTo>
                    <a:pt x="296" y="291"/>
                  </a:lnTo>
                  <a:lnTo>
                    <a:pt x="295" y="295"/>
                  </a:lnTo>
                  <a:lnTo>
                    <a:pt x="295" y="295"/>
                  </a:lnTo>
                  <a:lnTo>
                    <a:pt x="291" y="297"/>
                  </a:lnTo>
                  <a:lnTo>
                    <a:pt x="288" y="298"/>
                  </a:lnTo>
                  <a:lnTo>
                    <a:pt x="284" y="297"/>
                  </a:lnTo>
                  <a:lnTo>
                    <a:pt x="281" y="295"/>
                  </a:lnTo>
                  <a:lnTo>
                    <a:pt x="258" y="272"/>
                  </a:lnTo>
                  <a:lnTo>
                    <a:pt x="258" y="272"/>
                  </a:lnTo>
                  <a:close/>
                  <a:moveTo>
                    <a:pt x="258" y="96"/>
                  </a:moveTo>
                  <a:lnTo>
                    <a:pt x="258" y="73"/>
                  </a:lnTo>
                  <a:lnTo>
                    <a:pt x="281" y="50"/>
                  </a:lnTo>
                  <a:lnTo>
                    <a:pt x="281" y="50"/>
                  </a:lnTo>
                  <a:lnTo>
                    <a:pt x="284" y="49"/>
                  </a:lnTo>
                  <a:lnTo>
                    <a:pt x="288" y="48"/>
                  </a:lnTo>
                  <a:lnTo>
                    <a:pt x="291" y="49"/>
                  </a:lnTo>
                  <a:lnTo>
                    <a:pt x="295" y="50"/>
                  </a:lnTo>
                  <a:lnTo>
                    <a:pt x="295" y="50"/>
                  </a:lnTo>
                  <a:lnTo>
                    <a:pt x="296" y="53"/>
                  </a:lnTo>
                  <a:lnTo>
                    <a:pt x="296" y="57"/>
                  </a:lnTo>
                  <a:lnTo>
                    <a:pt x="296" y="60"/>
                  </a:lnTo>
                  <a:lnTo>
                    <a:pt x="295" y="64"/>
                  </a:lnTo>
                  <a:lnTo>
                    <a:pt x="264" y="94"/>
                  </a:lnTo>
                  <a:lnTo>
                    <a:pt x="264" y="94"/>
                  </a:lnTo>
                  <a:lnTo>
                    <a:pt x="264" y="94"/>
                  </a:lnTo>
                  <a:lnTo>
                    <a:pt x="261" y="95"/>
                  </a:lnTo>
                  <a:lnTo>
                    <a:pt x="258" y="96"/>
                  </a:lnTo>
                  <a:lnTo>
                    <a:pt x="258" y="96"/>
                  </a:lnTo>
                  <a:close/>
                  <a:moveTo>
                    <a:pt x="284" y="172"/>
                  </a:moveTo>
                  <a:lnTo>
                    <a:pt x="284" y="172"/>
                  </a:lnTo>
                  <a:lnTo>
                    <a:pt x="284" y="172"/>
                  </a:lnTo>
                  <a:lnTo>
                    <a:pt x="285" y="169"/>
                  </a:lnTo>
                  <a:lnTo>
                    <a:pt x="287" y="167"/>
                  </a:lnTo>
                  <a:lnTo>
                    <a:pt x="289" y="164"/>
                  </a:lnTo>
                  <a:lnTo>
                    <a:pt x="294" y="164"/>
                  </a:lnTo>
                  <a:lnTo>
                    <a:pt x="336" y="164"/>
                  </a:lnTo>
                  <a:lnTo>
                    <a:pt x="336" y="164"/>
                  </a:lnTo>
                  <a:lnTo>
                    <a:pt x="340" y="164"/>
                  </a:lnTo>
                  <a:lnTo>
                    <a:pt x="342" y="167"/>
                  </a:lnTo>
                  <a:lnTo>
                    <a:pt x="344" y="169"/>
                  </a:lnTo>
                  <a:lnTo>
                    <a:pt x="345" y="172"/>
                  </a:lnTo>
                  <a:lnTo>
                    <a:pt x="345" y="172"/>
                  </a:lnTo>
                  <a:lnTo>
                    <a:pt x="344" y="176"/>
                  </a:lnTo>
                  <a:lnTo>
                    <a:pt x="342" y="179"/>
                  </a:lnTo>
                  <a:lnTo>
                    <a:pt x="340" y="180"/>
                  </a:lnTo>
                  <a:lnTo>
                    <a:pt x="336" y="182"/>
                  </a:lnTo>
                  <a:lnTo>
                    <a:pt x="294" y="182"/>
                  </a:lnTo>
                  <a:lnTo>
                    <a:pt x="294" y="182"/>
                  </a:lnTo>
                  <a:lnTo>
                    <a:pt x="289" y="180"/>
                  </a:lnTo>
                  <a:lnTo>
                    <a:pt x="287" y="179"/>
                  </a:lnTo>
                  <a:lnTo>
                    <a:pt x="285" y="176"/>
                  </a:lnTo>
                  <a:lnTo>
                    <a:pt x="284" y="172"/>
                  </a:lnTo>
                  <a:lnTo>
                    <a:pt x="284" y="172"/>
                  </a:lnTo>
                  <a:close/>
                  <a:moveTo>
                    <a:pt x="173" y="77"/>
                  </a:moveTo>
                  <a:lnTo>
                    <a:pt x="173" y="77"/>
                  </a:lnTo>
                  <a:lnTo>
                    <a:pt x="187" y="79"/>
                  </a:lnTo>
                  <a:lnTo>
                    <a:pt x="200" y="81"/>
                  </a:lnTo>
                  <a:lnTo>
                    <a:pt x="212" y="85"/>
                  </a:lnTo>
                  <a:lnTo>
                    <a:pt x="224" y="92"/>
                  </a:lnTo>
                  <a:lnTo>
                    <a:pt x="235" y="100"/>
                  </a:lnTo>
                  <a:lnTo>
                    <a:pt x="243" y="108"/>
                  </a:lnTo>
                  <a:lnTo>
                    <a:pt x="252" y="119"/>
                  </a:lnTo>
                  <a:lnTo>
                    <a:pt x="258" y="130"/>
                  </a:lnTo>
                  <a:lnTo>
                    <a:pt x="258" y="214"/>
                  </a:lnTo>
                  <a:lnTo>
                    <a:pt x="258" y="214"/>
                  </a:lnTo>
                  <a:lnTo>
                    <a:pt x="252" y="225"/>
                  </a:lnTo>
                  <a:lnTo>
                    <a:pt x="245" y="236"/>
                  </a:lnTo>
                  <a:lnTo>
                    <a:pt x="235" y="245"/>
                  </a:lnTo>
                  <a:lnTo>
                    <a:pt x="224" y="252"/>
                  </a:lnTo>
                  <a:lnTo>
                    <a:pt x="224" y="328"/>
                  </a:lnTo>
                  <a:lnTo>
                    <a:pt x="224" y="328"/>
                  </a:lnTo>
                  <a:lnTo>
                    <a:pt x="224" y="337"/>
                  </a:lnTo>
                  <a:lnTo>
                    <a:pt x="222" y="345"/>
                  </a:lnTo>
                  <a:lnTo>
                    <a:pt x="216" y="354"/>
                  </a:lnTo>
                  <a:lnTo>
                    <a:pt x="211" y="360"/>
                  </a:lnTo>
                  <a:lnTo>
                    <a:pt x="204" y="367"/>
                  </a:lnTo>
                  <a:lnTo>
                    <a:pt x="196" y="371"/>
                  </a:lnTo>
                  <a:lnTo>
                    <a:pt x="188" y="374"/>
                  </a:lnTo>
                  <a:lnTo>
                    <a:pt x="178" y="375"/>
                  </a:lnTo>
                  <a:lnTo>
                    <a:pt x="173" y="375"/>
                  </a:lnTo>
                  <a:lnTo>
                    <a:pt x="173" y="290"/>
                  </a:lnTo>
                  <a:lnTo>
                    <a:pt x="206" y="290"/>
                  </a:lnTo>
                  <a:lnTo>
                    <a:pt x="206" y="247"/>
                  </a:lnTo>
                  <a:lnTo>
                    <a:pt x="206" y="247"/>
                  </a:lnTo>
                  <a:lnTo>
                    <a:pt x="207" y="242"/>
                  </a:lnTo>
                  <a:lnTo>
                    <a:pt x="211" y="238"/>
                  </a:lnTo>
                  <a:lnTo>
                    <a:pt x="211" y="238"/>
                  </a:lnTo>
                  <a:lnTo>
                    <a:pt x="219" y="233"/>
                  </a:lnTo>
                  <a:lnTo>
                    <a:pt x="226" y="226"/>
                  </a:lnTo>
                  <a:lnTo>
                    <a:pt x="233" y="219"/>
                  </a:lnTo>
                  <a:lnTo>
                    <a:pt x="238" y="211"/>
                  </a:lnTo>
                  <a:lnTo>
                    <a:pt x="242" y="202"/>
                  </a:lnTo>
                  <a:lnTo>
                    <a:pt x="246" y="192"/>
                  </a:lnTo>
                  <a:lnTo>
                    <a:pt x="248" y="183"/>
                  </a:lnTo>
                  <a:lnTo>
                    <a:pt x="249" y="172"/>
                  </a:lnTo>
                  <a:lnTo>
                    <a:pt x="249" y="172"/>
                  </a:lnTo>
                  <a:lnTo>
                    <a:pt x="248" y="157"/>
                  </a:lnTo>
                  <a:lnTo>
                    <a:pt x="242" y="144"/>
                  </a:lnTo>
                  <a:lnTo>
                    <a:pt x="235" y="130"/>
                  </a:lnTo>
                  <a:lnTo>
                    <a:pt x="226" y="119"/>
                  </a:lnTo>
                  <a:lnTo>
                    <a:pt x="226" y="119"/>
                  </a:lnTo>
                  <a:lnTo>
                    <a:pt x="215" y="110"/>
                  </a:lnTo>
                  <a:lnTo>
                    <a:pt x="203" y="103"/>
                  </a:lnTo>
                  <a:lnTo>
                    <a:pt x="188" y="99"/>
                  </a:lnTo>
                  <a:lnTo>
                    <a:pt x="173" y="96"/>
                  </a:lnTo>
                  <a:lnTo>
                    <a:pt x="173" y="96"/>
                  </a:lnTo>
                  <a:lnTo>
                    <a:pt x="173" y="77"/>
                  </a:lnTo>
                  <a:lnTo>
                    <a:pt x="173" y="77"/>
                  </a:lnTo>
                  <a:lnTo>
                    <a:pt x="173" y="77"/>
                  </a:lnTo>
                  <a:close/>
                  <a:moveTo>
                    <a:pt x="258" y="73"/>
                  </a:moveTo>
                  <a:lnTo>
                    <a:pt x="252" y="81"/>
                  </a:lnTo>
                  <a:lnTo>
                    <a:pt x="252" y="81"/>
                  </a:lnTo>
                  <a:lnTo>
                    <a:pt x="250" y="84"/>
                  </a:lnTo>
                  <a:lnTo>
                    <a:pt x="249" y="87"/>
                  </a:lnTo>
                  <a:lnTo>
                    <a:pt x="250" y="91"/>
                  </a:lnTo>
                  <a:lnTo>
                    <a:pt x="252" y="94"/>
                  </a:lnTo>
                  <a:lnTo>
                    <a:pt x="252" y="94"/>
                  </a:lnTo>
                  <a:lnTo>
                    <a:pt x="254" y="95"/>
                  </a:lnTo>
                  <a:lnTo>
                    <a:pt x="258" y="96"/>
                  </a:lnTo>
                  <a:lnTo>
                    <a:pt x="258" y="73"/>
                  </a:lnTo>
                  <a:lnTo>
                    <a:pt x="258" y="73"/>
                  </a:lnTo>
                  <a:close/>
                  <a:moveTo>
                    <a:pt x="258" y="249"/>
                  </a:moveTo>
                  <a:lnTo>
                    <a:pt x="258" y="249"/>
                  </a:lnTo>
                  <a:lnTo>
                    <a:pt x="254" y="251"/>
                  </a:lnTo>
                  <a:lnTo>
                    <a:pt x="252" y="252"/>
                  </a:lnTo>
                  <a:lnTo>
                    <a:pt x="252" y="252"/>
                  </a:lnTo>
                  <a:lnTo>
                    <a:pt x="250" y="255"/>
                  </a:lnTo>
                  <a:lnTo>
                    <a:pt x="249" y="259"/>
                  </a:lnTo>
                  <a:lnTo>
                    <a:pt x="250" y="261"/>
                  </a:lnTo>
                  <a:lnTo>
                    <a:pt x="252" y="264"/>
                  </a:lnTo>
                  <a:lnTo>
                    <a:pt x="258" y="272"/>
                  </a:lnTo>
                  <a:lnTo>
                    <a:pt x="258" y="249"/>
                  </a:lnTo>
                  <a:lnTo>
                    <a:pt x="258" y="249"/>
                  </a:lnTo>
                  <a:close/>
                  <a:moveTo>
                    <a:pt x="173" y="60"/>
                  </a:moveTo>
                  <a:lnTo>
                    <a:pt x="173" y="0"/>
                  </a:lnTo>
                  <a:lnTo>
                    <a:pt x="173" y="0"/>
                  </a:lnTo>
                  <a:lnTo>
                    <a:pt x="176" y="1"/>
                  </a:lnTo>
                  <a:lnTo>
                    <a:pt x="178" y="3"/>
                  </a:lnTo>
                  <a:lnTo>
                    <a:pt x="180" y="6"/>
                  </a:lnTo>
                  <a:lnTo>
                    <a:pt x="181" y="8"/>
                  </a:lnTo>
                  <a:lnTo>
                    <a:pt x="181" y="52"/>
                  </a:lnTo>
                  <a:lnTo>
                    <a:pt x="181" y="52"/>
                  </a:lnTo>
                  <a:lnTo>
                    <a:pt x="180" y="54"/>
                  </a:lnTo>
                  <a:lnTo>
                    <a:pt x="178" y="57"/>
                  </a:lnTo>
                  <a:lnTo>
                    <a:pt x="176" y="60"/>
                  </a:lnTo>
                  <a:lnTo>
                    <a:pt x="173" y="60"/>
                  </a:lnTo>
                  <a:lnTo>
                    <a:pt x="173" y="60"/>
                  </a:lnTo>
                  <a:close/>
                  <a:moveTo>
                    <a:pt x="173" y="375"/>
                  </a:moveTo>
                  <a:lnTo>
                    <a:pt x="166" y="375"/>
                  </a:lnTo>
                  <a:lnTo>
                    <a:pt x="166" y="375"/>
                  </a:lnTo>
                  <a:lnTo>
                    <a:pt x="157" y="374"/>
                  </a:lnTo>
                  <a:lnTo>
                    <a:pt x="147" y="371"/>
                  </a:lnTo>
                  <a:lnTo>
                    <a:pt x="139" y="367"/>
                  </a:lnTo>
                  <a:lnTo>
                    <a:pt x="132" y="360"/>
                  </a:lnTo>
                  <a:lnTo>
                    <a:pt x="127" y="354"/>
                  </a:lnTo>
                  <a:lnTo>
                    <a:pt x="123" y="345"/>
                  </a:lnTo>
                  <a:lnTo>
                    <a:pt x="120" y="337"/>
                  </a:lnTo>
                  <a:lnTo>
                    <a:pt x="119" y="328"/>
                  </a:lnTo>
                  <a:lnTo>
                    <a:pt x="119" y="252"/>
                  </a:lnTo>
                  <a:lnTo>
                    <a:pt x="119" y="252"/>
                  </a:lnTo>
                  <a:lnTo>
                    <a:pt x="109" y="244"/>
                  </a:lnTo>
                  <a:lnTo>
                    <a:pt x="100" y="234"/>
                  </a:lnTo>
                  <a:lnTo>
                    <a:pt x="93" y="224"/>
                  </a:lnTo>
                  <a:lnTo>
                    <a:pt x="86" y="213"/>
                  </a:lnTo>
                  <a:lnTo>
                    <a:pt x="86" y="131"/>
                  </a:lnTo>
                  <a:lnTo>
                    <a:pt x="86" y="131"/>
                  </a:lnTo>
                  <a:lnTo>
                    <a:pt x="93" y="121"/>
                  </a:lnTo>
                  <a:lnTo>
                    <a:pt x="101" y="110"/>
                  </a:lnTo>
                  <a:lnTo>
                    <a:pt x="111" y="100"/>
                  </a:lnTo>
                  <a:lnTo>
                    <a:pt x="122" y="92"/>
                  </a:lnTo>
                  <a:lnTo>
                    <a:pt x="132" y="85"/>
                  </a:lnTo>
                  <a:lnTo>
                    <a:pt x="146" y="81"/>
                  </a:lnTo>
                  <a:lnTo>
                    <a:pt x="158" y="79"/>
                  </a:lnTo>
                  <a:lnTo>
                    <a:pt x="173" y="77"/>
                  </a:lnTo>
                  <a:lnTo>
                    <a:pt x="173" y="96"/>
                  </a:lnTo>
                  <a:lnTo>
                    <a:pt x="173" y="96"/>
                  </a:lnTo>
                  <a:lnTo>
                    <a:pt x="158" y="99"/>
                  </a:lnTo>
                  <a:lnTo>
                    <a:pt x="143" y="103"/>
                  </a:lnTo>
                  <a:lnTo>
                    <a:pt x="131" y="110"/>
                  </a:lnTo>
                  <a:lnTo>
                    <a:pt x="119" y="119"/>
                  </a:lnTo>
                  <a:lnTo>
                    <a:pt x="119" y="119"/>
                  </a:lnTo>
                  <a:lnTo>
                    <a:pt x="109" y="130"/>
                  </a:lnTo>
                  <a:lnTo>
                    <a:pt x="103" y="144"/>
                  </a:lnTo>
                  <a:lnTo>
                    <a:pt x="99" y="157"/>
                  </a:lnTo>
                  <a:lnTo>
                    <a:pt x="97" y="172"/>
                  </a:lnTo>
                  <a:lnTo>
                    <a:pt x="97" y="172"/>
                  </a:lnTo>
                  <a:lnTo>
                    <a:pt x="97" y="183"/>
                  </a:lnTo>
                  <a:lnTo>
                    <a:pt x="100" y="192"/>
                  </a:lnTo>
                  <a:lnTo>
                    <a:pt x="103" y="202"/>
                  </a:lnTo>
                  <a:lnTo>
                    <a:pt x="107" y="210"/>
                  </a:lnTo>
                  <a:lnTo>
                    <a:pt x="112" y="218"/>
                  </a:lnTo>
                  <a:lnTo>
                    <a:pt x="119" y="226"/>
                  </a:lnTo>
                  <a:lnTo>
                    <a:pt x="126" y="232"/>
                  </a:lnTo>
                  <a:lnTo>
                    <a:pt x="134" y="237"/>
                  </a:lnTo>
                  <a:lnTo>
                    <a:pt x="134" y="237"/>
                  </a:lnTo>
                  <a:lnTo>
                    <a:pt x="134" y="237"/>
                  </a:lnTo>
                  <a:lnTo>
                    <a:pt x="138" y="241"/>
                  </a:lnTo>
                  <a:lnTo>
                    <a:pt x="139" y="247"/>
                  </a:lnTo>
                  <a:lnTo>
                    <a:pt x="139" y="290"/>
                  </a:lnTo>
                  <a:lnTo>
                    <a:pt x="173" y="290"/>
                  </a:lnTo>
                  <a:lnTo>
                    <a:pt x="173" y="375"/>
                  </a:lnTo>
                  <a:lnTo>
                    <a:pt x="173" y="375"/>
                  </a:lnTo>
                  <a:close/>
                  <a:moveTo>
                    <a:pt x="173" y="0"/>
                  </a:moveTo>
                  <a:lnTo>
                    <a:pt x="173" y="60"/>
                  </a:lnTo>
                  <a:lnTo>
                    <a:pt x="173" y="60"/>
                  </a:lnTo>
                  <a:lnTo>
                    <a:pt x="172" y="60"/>
                  </a:lnTo>
                  <a:lnTo>
                    <a:pt x="172" y="60"/>
                  </a:lnTo>
                  <a:lnTo>
                    <a:pt x="172" y="60"/>
                  </a:lnTo>
                  <a:lnTo>
                    <a:pt x="169" y="60"/>
                  </a:lnTo>
                  <a:lnTo>
                    <a:pt x="166" y="58"/>
                  </a:lnTo>
                  <a:lnTo>
                    <a:pt x="164" y="54"/>
                  </a:lnTo>
                  <a:lnTo>
                    <a:pt x="164" y="52"/>
                  </a:lnTo>
                  <a:lnTo>
                    <a:pt x="164" y="8"/>
                  </a:lnTo>
                  <a:lnTo>
                    <a:pt x="164" y="8"/>
                  </a:lnTo>
                  <a:lnTo>
                    <a:pt x="164" y="6"/>
                  </a:lnTo>
                  <a:lnTo>
                    <a:pt x="166" y="3"/>
                  </a:lnTo>
                  <a:lnTo>
                    <a:pt x="169" y="0"/>
                  </a:lnTo>
                  <a:lnTo>
                    <a:pt x="172" y="0"/>
                  </a:lnTo>
                  <a:lnTo>
                    <a:pt x="172" y="0"/>
                  </a:lnTo>
                  <a:lnTo>
                    <a:pt x="173" y="0"/>
                  </a:lnTo>
                  <a:lnTo>
                    <a:pt x="173" y="0"/>
                  </a:lnTo>
                  <a:close/>
                  <a:moveTo>
                    <a:pt x="86" y="271"/>
                  </a:moveTo>
                  <a:lnTo>
                    <a:pt x="93" y="264"/>
                  </a:lnTo>
                  <a:lnTo>
                    <a:pt x="93" y="264"/>
                  </a:lnTo>
                  <a:lnTo>
                    <a:pt x="94" y="261"/>
                  </a:lnTo>
                  <a:lnTo>
                    <a:pt x="96" y="259"/>
                  </a:lnTo>
                  <a:lnTo>
                    <a:pt x="94" y="255"/>
                  </a:lnTo>
                  <a:lnTo>
                    <a:pt x="93" y="252"/>
                  </a:lnTo>
                  <a:lnTo>
                    <a:pt x="93" y="252"/>
                  </a:lnTo>
                  <a:lnTo>
                    <a:pt x="90" y="251"/>
                  </a:lnTo>
                  <a:lnTo>
                    <a:pt x="86" y="249"/>
                  </a:lnTo>
                  <a:lnTo>
                    <a:pt x="86" y="271"/>
                  </a:lnTo>
                  <a:lnTo>
                    <a:pt x="86" y="271"/>
                  </a:lnTo>
                  <a:close/>
                  <a:moveTo>
                    <a:pt x="86" y="96"/>
                  </a:moveTo>
                  <a:lnTo>
                    <a:pt x="86" y="96"/>
                  </a:lnTo>
                  <a:lnTo>
                    <a:pt x="90" y="95"/>
                  </a:lnTo>
                  <a:lnTo>
                    <a:pt x="93" y="94"/>
                  </a:lnTo>
                  <a:lnTo>
                    <a:pt x="93" y="94"/>
                  </a:lnTo>
                  <a:lnTo>
                    <a:pt x="94" y="91"/>
                  </a:lnTo>
                  <a:lnTo>
                    <a:pt x="96" y="87"/>
                  </a:lnTo>
                  <a:lnTo>
                    <a:pt x="94" y="84"/>
                  </a:lnTo>
                  <a:lnTo>
                    <a:pt x="93" y="81"/>
                  </a:lnTo>
                  <a:lnTo>
                    <a:pt x="86" y="75"/>
                  </a:lnTo>
                  <a:lnTo>
                    <a:pt x="86" y="96"/>
                  </a:lnTo>
                  <a:close/>
                  <a:moveTo>
                    <a:pt x="86" y="213"/>
                  </a:moveTo>
                  <a:lnTo>
                    <a:pt x="86" y="213"/>
                  </a:lnTo>
                  <a:lnTo>
                    <a:pt x="82" y="203"/>
                  </a:lnTo>
                  <a:lnTo>
                    <a:pt x="80" y="194"/>
                  </a:lnTo>
                  <a:lnTo>
                    <a:pt x="78" y="183"/>
                  </a:lnTo>
                  <a:lnTo>
                    <a:pt x="77" y="172"/>
                  </a:lnTo>
                  <a:lnTo>
                    <a:pt x="77" y="172"/>
                  </a:lnTo>
                  <a:lnTo>
                    <a:pt x="78" y="161"/>
                  </a:lnTo>
                  <a:lnTo>
                    <a:pt x="80" y="152"/>
                  </a:lnTo>
                  <a:lnTo>
                    <a:pt x="82" y="141"/>
                  </a:lnTo>
                  <a:lnTo>
                    <a:pt x="86" y="131"/>
                  </a:lnTo>
                  <a:lnTo>
                    <a:pt x="86" y="213"/>
                  </a:lnTo>
                  <a:lnTo>
                    <a:pt x="86" y="213"/>
                  </a:lnTo>
                  <a:close/>
                  <a:moveTo>
                    <a:pt x="86" y="75"/>
                  </a:moveTo>
                  <a:lnTo>
                    <a:pt x="86" y="96"/>
                  </a:lnTo>
                  <a:lnTo>
                    <a:pt x="86" y="96"/>
                  </a:lnTo>
                  <a:lnTo>
                    <a:pt x="84" y="95"/>
                  </a:lnTo>
                  <a:lnTo>
                    <a:pt x="80" y="94"/>
                  </a:lnTo>
                  <a:lnTo>
                    <a:pt x="80" y="94"/>
                  </a:lnTo>
                  <a:lnTo>
                    <a:pt x="50" y="64"/>
                  </a:lnTo>
                  <a:lnTo>
                    <a:pt x="50" y="64"/>
                  </a:lnTo>
                  <a:lnTo>
                    <a:pt x="48" y="60"/>
                  </a:lnTo>
                  <a:lnTo>
                    <a:pt x="47" y="57"/>
                  </a:lnTo>
                  <a:lnTo>
                    <a:pt x="48" y="53"/>
                  </a:lnTo>
                  <a:lnTo>
                    <a:pt x="50" y="50"/>
                  </a:lnTo>
                  <a:lnTo>
                    <a:pt x="50" y="50"/>
                  </a:lnTo>
                  <a:lnTo>
                    <a:pt x="53" y="49"/>
                  </a:lnTo>
                  <a:lnTo>
                    <a:pt x="57" y="48"/>
                  </a:lnTo>
                  <a:lnTo>
                    <a:pt x="59" y="49"/>
                  </a:lnTo>
                  <a:lnTo>
                    <a:pt x="62" y="50"/>
                  </a:lnTo>
                  <a:lnTo>
                    <a:pt x="86" y="75"/>
                  </a:lnTo>
                  <a:lnTo>
                    <a:pt x="86" y="75"/>
                  </a:lnTo>
                  <a:close/>
                  <a:moveTo>
                    <a:pt x="86" y="249"/>
                  </a:moveTo>
                  <a:lnTo>
                    <a:pt x="86" y="271"/>
                  </a:lnTo>
                  <a:lnTo>
                    <a:pt x="62" y="295"/>
                  </a:lnTo>
                  <a:lnTo>
                    <a:pt x="62" y="295"/>
                  </a:lnTo>
                  <a:lnTo>
                    <a:pt x="59" y="297"/>
                  </a:lnTo>
                  <a:lnTo>
                    <a:pt x="57" y="298"/>
                  </a:lnTo>
                  <a:lnTo>
                    <a:pt x="53" y="297"/>
                  </a:lnTo>
                  <a:lnTo>
                    <a:pt x="50" y="295"/>
                  </a:lnTo>
                  <a:lnTo>
                    <a:pt x="50" y="295"/>
                  </a:lnTo>
                  <a:lnTo>
                    <a:pt x="48" y="291"/>
                  </a:lnTo>
                  <a:lnTo>
                    <a:pt x="47" y="289"/>
                  </a:lnTo>
                  <a:lnTo>
                    <a:pt x="48" y="286"/>
                  </a:lnTo>
                  <a:lnTo>
                    <a:pt x="50" y="282"/>
                  </a:lnTo>
                  <a:lnTo>
                    <a:pt x="80" y="252"/>
                  </a:lnTo>
                  <a:lnTo>
                    <a:pt x="80" y="252"/>
                  </a:lnTo>
                  <a:lnTo>
                    <a:pt x="80" y="252"/>
                  </a:lnTo>
                  <a:lnTo>
                    <a:pt x="84" y="251"/>
                  </a:lnTo>
                  <a:lnTo>
                    <a:pt x="86" y="249"/>
                  </a:lnTo>
                  <a:lnTo>
                    <a:pt x="86" y="249"/>
                  </a:lnTo>
                  <a:close/>
                  <a:moveTo>
                    <a:pt x="8" y="164"/>
                  </a:moveTo>
                  <a:lnTo>
                    <a:pt x="8" y="164"/>
                  </a:lnTo>
                  <a:lnTo>
                    <a:pt x="51" y="164"/>
                  </a:lnTo>
                  <a:lnTo>
                    <a:pt x="51" y="164"/>
                  </a:lnTo>
                  <a:lnTo>
                    <a:pt x="54" y="164"/>
                  </a:lnTo>
                  <a:lnTo>
                    <a:pt x="57" y="167"/>
                  </a:lnTo>
                  <a:lnTo>
                    <a:pt x="59" y="169"/>
                  </a:lnTo>
                  <a:lnTo>
                    <a:pt x="59" y="172"/>
                  </a:lnTo>
                  <a:lnTo>
                    <a:pt x="59" y="172"/>
                  </a:lnTo>
                  <a:lnTo>
                    <a:pt x="59" y="176"/>
                  </a:lnTo>
                  <a:lnTo>
                    <a:pt x="57" y="179"/>
                  </a:lnTo>
                  <a:lnTo>
                    <a:pt x="54" y="180"/>
                  </a:lnTo>
                  <a:lnTo>
                    <a:pt x="51" y="182"/>
                  </a:lnTo>
                  <a:lnTo>
                    <a:pt x="8" y="182"/>
                  </a:lnTo>
                  <a:lnTo>
                    <a:pt x="8" y="182"/>
                  </a:lnTo>
                  <a:lnTo>
                    <a:pt x="5" y="180"/>
                  </a:lnTo>
                  <a:lnTo>
                    <a:pt x="2" y="179"/>
                  </a:lnTo>
                  <a:lnTo>
                    <a:pt x="0" y="176"/>
                  </a:lnTo>
                  <a:lnTo>
                    <a:pt x="0" y="172"/>
                  </a:lnTo>
                  <a:lnTo>
                    <a:pt x="0" y="172"/>
                  </a:lnTo>
                  <a:lnTo>
                    <a:pt x="0" y="169"/>
                  </a:lnTo>
                  <a:lnTo>
                    <a:pt x="2" y="167"/>
                  </a:lnTo>
                  <a:lnTo>
                    <a:pt x="5" y="164"/>
                  </a:lnTo>
                  <a:lnTo>
                    <a:pt x="8" y="164"/>
                  </a:lnTo>
                  <a:lnTo>
                    <a:pt x="8" y="164"/>
                  </a:lnTo>
                  <a:close/>
                </a:path>
              </a:pathLst>
            </a:custGeom>
            <a:solidFill>
              <a:schemeClr val="accent4"/>
            </a:solidFill>
            <a:ln>
              <a:noFill/>
            </a:ln>
          </p:spPr>
          <p:txBody>
            <a:bodyPr vert="horz" wrap="square" lIns="68580" tIns="34290" rIns="68580" bIns="34290" numCol="1" anchor="t" anchorCtr="0" compatLnSpc="1"/>
            <a:lstStyle/>
            <a:p>
              <a:endParaRPr lang="zh-CN" altLang="en-US"/>
            </a:p>
          </p:txBody>
        </p:sp>
        <p:sp>
          <p:nvSpPr>
            <p:cNvPr id="189" name="Freeform 153">
              <a:extLst>
                <a:ext uri="{FF2B5EF4-FFF2-40B4-BE49-F238E27FC236}">
                  <a16:creationId xmlns="" xmlns:a16="http://schemas.microsoft.com/office/drawing/2014/main" id="{05490886-6E71-4C55-8B57-2E3B91A196E6}"/>
                </a:ext>
              </a:extLst>
            </p:cNvPr>
            <p:cNvSpPr>
              <a:spLocks noEditPoints="1"/>
            </p:cNvSpPr>
            <p:nvPr/>
          </p:nvSpPr>
          <p:spPr bwMode="auto">
            <a:xfrm>
              <a:off x="3902868" y="1138917"/>
              <a:ext cx="386954" cy="378619"/>
            </a:xfrm>
            <a:custGeom>
              <a:avLst/>
              <a:gdLst>
                <a:gd name="T0" fmla="*/ 200 w 325"/>
                <a:gd name="T1" fmla="*/ 35 h 318"/>
                <a:gd name="T2" fmla="*/ 214 w 325"/>
                <a:gd name="T3" fmla="*/ 29 h 318"/>
                <a:gd name="T4" fmla="*/ 215 w 325"/>
                <a:gd name="T5" fmla="*/ 16 h 318"/>
                <a:gd name="T6" fmla="*/ 321 w 325"/>
                <a:gd name="T7" fmla="*/ 177 h 318"/>
                <a:gd name="T8" fmla="*/ 325 w 325"/>
                <a:gd name="T9" fmla="*/ 196 h 318"/>
                <a:gd name="T10" fmla="*/ 314 w 325"/>
                <a:gd name="T11" fmla="*/ 218 h 318"/>
                <a:gd name="T12" fmla="*/ 291 w 325"/>
                <a:gd name="T13" fmla="*/ 158 h 318"/>
                <a:gd name="T14" fmla="*/ 293 w 325"/>
                <a:gd name="T15" fmla="*/ 154 h 318"/>
                <a:gd name="T16" fmla="*/ 194 w 325"/>
                <a:gd name="T17" fmla="*/ 174 h 318"/>
                <a:gd name="T18" fmla="*/ 276 w 325"/>
                <a:gd name="T19" fmla="*/ 126 h 318"/>
                <a:gd name="T20" fmla="*/ 194 w 325"/>
                <a:gd name="T21" fmla="*/ 168 h 318"/>
                <a:gd name="T22" fmla="*/ 261 w 325"/>
                <a:gd name="T23" fmla="*/ 98 h 318"/>
                <a:gd name="T24" fmla="*/ 257 w 325"/>
                <a:gd name="T25" fmla="*/ 96 h 318"/>
                <a:gd name="T26" fmla="*/ 244 w 325"/>
                <a:gd name="T27" fmla="*/ 73 h 318"/>
                <a:gd name="T28" fmla="*/ 244 w 325"/>
                <a:gd name="T29" fmla="*/ 67 h 318"/>
                <a:gd name="T30" fmla="*/ 15 w 325"/>
                <a:gd name="T31" fmla="*/ 116 h 318"/>
                <a:gd name="T32" fmla="*/ 16 w 325"/>
                <a:gd name="T33" fmla="*/ 126 h 318"/>
                <a:gd name="T34" fmla="*/ 34 w 325"/>
                <a:gd name="T35" fmla="*/ 131 h 318"/>
                <a:gd name="T36" fmla="*/ 41 w 325"/>
                <a:gd name="T37" fmla="*/ 117 h 318"/>
                <a:gd name="T38" fmla="*/ 31 w 325"/>
                <a:gd name="T39" fmla="*/ 107 h 318"/>
                <a:gd name="T40" fmla="*/ 51 w 325"/>
                <a:gd name="T41" fmla="*/ 107 h 318"/>
                <a:gd name="T42" fmla="*/ 64 w 325"/>
                <a:gd name="T43" fmla="*/ 113 h 318"/>
                <a:gd name="T44" fmla="*/ 76 w 325"/>
                <a:gd name="T45" fmla="*/ 104 h 318"/>
                <a:gd name="T46" fmla="*/ 70 w 325"/>
                <a:gd name="T47" fmla="*/ 89 h 318"/>
                <a:gd name="T48" fmla="*/ 85 w 325"/>
                <a:gd name="T49" fmla="*/ 81 h 318"/>
                <a:gd name="T50" fmla="*/ 95 w 325"/>
                <a:gd name="T51" fmla="*/ 93 h 318"/>
                <a:gd name="T52" fmla="*/ 108 w 325"/>
                <a:gd name="T53" fmla="*/ 88 h 318"/>
                <a:gd name="T54" fmla="*/ 110 w 325"/>
                <a:gd name="T55" fmla="*/ 74 h 318"/>
                <a:gd name="T56" fmla="*/ 121 w 325"/>
                <a:gd name="T57" fmla="*/ 56 h 318"/>
                <a:gd name="T58" fmla="*/ 125 w 325"/>
                <a:gd name="T59" fmla="*/ 71 h 318"/>
                <a:gd name="T60" fmla="*/ 140 w 325"/>
                <a:gd name="T61" fmla="*/ 73 h 318"/>
                <a:gd name="T62" fmla="*/ 145 w 325"/>
                <a:gd name="T63" fmla="*/ 54 h 318"/>
                <a:gd name="T64" fmla="*/ 156 w 325"/>
                <a:gd name="T65" fmla="*/ 38 h 318"/>
                <a:gd name="T66" fmla="*/ 157 w 325"/>
                <a:gd name="T67" fmla="*/ 47 h 318"/>
                <a:gd name="T68" fmla="*/ 175 w 325"/>
                <a:gd name="T69" fmla="*/ 52 h 318"/>
                <a:gd name="T70" fmla="*/ 181 w 325"/>
                <a:gd name="T71" fmla="*/ 40 h 318"/>
                <a:gd name="T72" fmla="*/ 172 w 325"/>
                <a:gd name="T73" fmla="*/ 28 h 318"/>
                <a:gd name="T74" fmla="*/ 192 w 325"/>
                <a:gd name="T75" fmla="*/ 28 h 318"/>
                <a:gd name="T76" fmla="*/ 47 w 325"/>
                <a:gd name="T77" fmla="*/ 174 h 318"/>
                <a:gd name="T78" fmla="*/ 46 w 325"/>
                <a:gd name="T79" fmla="*/ 178 h 318"/>
                <a:gd name="T80" fmla="*/ 194 w 325"/>
                <a:gd name="T81" fmla="*/ 100 h 318"/>
                <a:gd name="T82" fmla="*/ 62 w 325"/>
                <a:gd name="T83" fmla="*/ 204 h 318"/>
                <a:gd name="T84" fmla="*/ 66 w 325"/>
                <a:gd name="T85" fmla="*/ 208 h 318"/>
                <a:gd name="T86" fmla="*/ 80 w 325"/>
                <a:gd name="T87" fmla="*/ 231 h 318"/>
                <a:gd name="T88" fmla="*/ 79 w 325"/>
                <a:gd name="T89" fmla="*/ 235 h 318"/>
                <a:gd name="T90" fmla="*/ 194 w 325"/>
                <a:gd name="T91" fmla="*/ 174 h 318"/>
                <a:gd name="T92" fmla="*/ 93 w 325"/>
                <a:gd name="T93" fmla="*/ 261 h 318"/>
                <a:gd name="T94" fmla="*/ 98 w 325"/>
                <a:gd name="T95" fmla="*/ 265 h 318"/>
                <a:gd name="T96" fmla="*/ 142 w 325"/>
                <a:gd name="T97" fmla="*/ 314 h 318"/>
                <a:gd name="T98" fmla="*/ 123 w 325"/>
                <a:gd name="T99" fmla="*/ 318 h 318"/>
                <a:gd name="T100" fmla="*/ 102 w 325"/>
                <a:gd name="T101" fmla="*/ 30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318">
                  <a:moveTo>
                    <a:pt x="194" y="31"/>
                  </a:moveTo>
                  <a:lnTo>
                    <a:pt x="194" y="31"/>
                  </a:lnTo>
                  <a:lnTo>
                    <a:pt x="196" y="33"/>
                  </a:lnTo>
                  <a:lnTo>
                    <a:pt x="200" y="35"/>
                  </a:lnTo>
                  <a:lnTo>
                    <a:pt x="206" y="35"/>
                  </a:lnTo>
                  <a:lnTo>
                    <a:pt x="210" y="33"/>
                  </a:lnTo>
                  <a:lnTo>
                    <a:pt x="210" y="33"/>
                  </a:lnTo>
                  <a:lnTo>
                    <a:pt x="214" y="29"/>
                  </a:lnTo>
                  <a:lnTo>
                    <a:pt x="215" y="25"/>
                  </a:lnTo>
                  <a:lnTo>
                    <a:pt x="217" y="20"/>
                  </a:lnTo>
                  <a:lnTo>
                    <a:pt x="215" y="16"/>
                  </a:lnTo>
                  <a:lnTo>
                    <a:pt x="215" y="16"/>
                  </a:lnTo>
                  <a:lnTo>
                    <a:pt x="211" y="12"/>
                  </a:lnTo>
                  <a:lnTo>
                    <a:pt x="207" y="9"/>
                  </a:lnTo>
                  <a:lnTo>
                    <a:pt x="223" y="0"/>
                  </a:lnTo>
                  <a:lnTo>
                    <a:pt x="321" y="177"/>
                  </a:lnTo>
                  <a:lnTo>
                    <a:pt x="321" y="177"/>
                  </a:lnTo>
                  <a:lnTo>
                    <a:pt x="324" y="182"/>
                  </a:lnTo>
                  <a:lnTo>
                    <a:pt x="325" y="189"/>
                  </a:lnTo>
                  <a:lnTo>
                    <a:pt x="325" y="196"/>
                  </a:lnTo>
                  <a:lnTo>
                    <a:pt x="324" y="201"/>
                  </a:lnTo>
                  <a:lnTo>
                    <a:pt x="322" y="208"/>
                  </a:lnTo>
                  <a:lnTo>
                    <a:pt x="318" y="212"/>
                  </a:lnTo>
                  <a:lnTo>
                    <a:pt x="314" y="218"/>
                  </a:lnTo>
                  <a:lnTo>
                    <a:pt x="309" y="222"/>
                  </a:lnTo>
                  <a:lnTo>
                    <a:pt x="194" y="285"/>
                  </a:lnTo>
                  <a:lnTo>
                    <a:pt x="194" y="212"/>
                  </a:lnTo>
                  <a:lnTo>
                    <a:pt x="291" y="158"/>
                  </a:lnTo>
                  <a:lnTo>
                    <a:pt x="291" y="158"/>
                  </a:lnTo>
                  <a:lnTo>
                    <a:pt x="293" y="155"/>
                  </a:lnTo>
                  <a:lnTo>
                    <a:pt x="293" y="154"/>
                  </a:lnTo>
                  <a:lnTo>
                    <a:pt x="293" y="154"/>
                  </a:lnTo>
                  <a:lnTo>
                    <a:pt x="291" y="153"/>
                  </a:lnTo>
                  <a:lnTo>
                    <a:pt x="288" y="153"/>
                  </a:lnTo>
                  <a:lnTo>
                    <a:pt x="194" y="205"/>
                  </a:lnTo>
                  <a:lnTo>
                    <a:pt x="194" y="174"/>
                  </a:lnTo>
                  <a:lnTo>
                    <a:pt x="275" y="130"/>
                  </a:lnTo>
                  <a:lnTo>
                    <a:pt x="275" y="130"/>
                  </a:lnTo>
                  <a:lnTo>
                    <a:pt x="276" y="127"/>
                  </a:lnTo>
                  <a:lnTo>
                    <a:pt x="276" y="126"/>
                  </a:lnTo>
                  <a:lnTo>
                    <a:pt x="276" y="126"/>
                  </a:lnTo>
                  <a:lnTo>
                    <a:pt x="275" y="124"/>
                  </a:lnTo>
                  <a:lnTo>
                    <a:pt x="272" y="124"/>
                  </a:lnTo>
                  <a:lnTo>
                    <a:pt x="194" y="168"/>
                  </a:lnTo>
                  <a:lnTo>
                    <a:pt x="194" y="138"/>
                  </a:lnTo>
                  <a:lnTo>
                    <a:pt x="260" y="101"/>
                  </a:lnTo>
                  <a:lnTo>
                    <a:pt x="260" y="101"/>
                  </a:lnTo>
                  <a:lnTo>
                    <a:pt x="261" y="98"/>
                  </a:lnTo>
                  <a:lnTo>
                    <a:pt x="261" y="97"/>
                  </a:lnTo>
                  <a:lnTo>
                    <a:pt x="261" y="97"/>
                  </a:lnTo>
                  <a:lnTo>
                    <a:pt x="259" y="96"/>
                  </a:lnTo>
                  <a:lnTo>
                    <a:pt x="257" y="96"/>
                  </a:lnTo>
                  <a:lnTo>
                    <a:pt x="194" y="131"/>
                  </a:lnTo>
                  <a:lnTo>
                    <a:pt x="194" y="100"/>
                  </a:lnTo>
                  <a:lnTo>
                    <a:pt x="244" y="73"/>
                  </a:lnTo>
                  <a:lnTo>
                    <a:pt x="244" y="73"/>
                  </a:lnTo>
                  <a:lnTo>
                    <a:pt x="245" y="70"/>
                  </a:lnTo>
                  <a:lnTo>
                    <a:pt x="245" y="69"/>
                  </a:lnTo>
                  <a:lnTo>
                    <a:pt x="245" y="69"/>
                  </a:lnTo>
                  <a:lnTo>
                    <a:pt x="244" y="67"/>
                  </a:lnTo>
                  <a:lnTo>
                    <a:pt x="241" y="67"/>
                  </a:lnTo>
                  <a:lnTo>
                    <a:pt x="194" y="93"/>
                  </a:lnTo>
                  <a:lnTo>
                    <a:pt x="194" y="31"/>
                  </a:lnTo>
                  <a:close/>
                  <a:moveTo>
                    <a:pt x="15" y="116"/>
                  </a:moveTo>
                  <a:lnTo>
                    <a:pt x="15" y="116"/>
                  </a:lnTo>
                  <a:lnTo>
                    <a:pt x="15" y="120"/>
                  </a:lnTo>
                  <a:lnTo>
                    <a:pt x="16" y="126"/>
                  </a:lnTo>
                  <a:lnTo>
                    <a:pt x="16" y="126"/>
                  </a:lnTo>
                  <a:lnTo>
                    <a:pt x="19" y="130"/>
                  </a:lnTo>
                  <a:lnTo>
                    <a:pt x="24" y="132"/>
                  </a:lnTo>
                  <a:lnTo>
                    <a:pt x="28" y="132"/>
                  </a:lnTo>
                  <a:lnTo>
                    <a:pt x="34" y="131"/>
                  </a:lnTo>
                  <a:lnTo>
                    <a:pt x="34" y="131"/>
                  </a:lnTo>
                  <a:lnTo>
                    <a:pt x="38" y="127"/>
                  </a:lnTo>
                  <a:lnTo>
                    <a:pt x="41" y="123"/>
                  </a:lnTo>
                  <a:lnTo>
                    <a:pt x="41" y="117"/>
                  </a:lnTo>
                  <a:lnTo>
                    <a:pt x="39" y="113"/>
                  </a:lnTo>
                  <a:lnTo>
                    <a:pt x="39" y="113"/>
                  </a:lnTo>
                  <a:lnTo>
                    <a:pt x="35" y="109"/>
                  </a:lnTo>
                  <a:lnTo>
                    <a:pt x="31" y="107"/>
                  </a:lnTo>
                  <a:lnTo>
                    <a:pt x="50" y="96"/>
                  </a:lnTo>
                  <a:lnTo>
                    <a:pt x="50" y="96"/>
                  </a:lnTo>
                  <a:lnTo>
                    <a:pt x="50" y="101"/>
                  </a:lnTo>
                  <a:lnTo>
                    <a:pt x="51" y="107"/>
                  </a:lnTo>
                  <a:lnTo>
                    <a:pt x="51" y="107"/>
                  </a:lnTo>
                  <a:lnTo>
                    <a:pt x="54" y="111"/>
                  </a:lnTo>
                  <a:lnTo>
                    <a:pt x="60" y="112"/>
                  </a:lnTo>
                  <a:lnTo>
                    <a:pt x="64" y="113"/>
                  </a:lnTo>
                  <a:lnTo>
                    <a:pt x="69" y="111"/>
                  </a:lnTo>
                  <a:lnTo>
                    <a:pt x="69" y="111"/>
                  </a:lnTo>
                  <a:lnTo>
                    <a:pt x="73" y="108"/>
                  </a:lnTo>
                  <a:lnTo>
                    <a:pt x="76" y="104"/>
                  </a:lnTo>
                  <a:lnTo>
                    <a:pt x="76" y="98"/>
                  </a:lnTo>
                  <a:lnTo>
                    <a:pt x="75" y="93"/>
                  </a:lnTo>
                  <a:lnTo>
                    <a:pt x="75" y="93"/>
                  </a:lnTo>
                  <a:lnTo>
                    <a:pt x="70" y="89"/>
                  </a:lnTo>
                  <a:lnTo>
                    <a:pt x="66" y="88"/>
                  </a:lnTo>
                  <a:lnTo>
                    <a:pt x="85" y="77"/>
                  </a:lnTo>
                  <a:lnTo>
                    <a:pt x="85" y="77"/>
                  </a:lnTo>
                  <a:lnTo>
                    <a:pt x="85" y="81"/>
                  </a:lnTo>
                  <a:lnTo>
                    <a:pt x="87" y="86"/>
                  </a:lnTo>
                  <a:lnTo>
                    <a:pt x="87" y="86"/>
                  </a:lnTo>
                  <a:lnTo>
                    <a:pt x="89" y="90"/>
                  </a:lnTo>
                  <a:lnTo>
                    <a:pt x="95" y="93"/>
                  </a:lnTo>
                  <a:lnTo>
                    <a:pt x="99" y="93"/>
                  </a:lnTo>
                  <a:lnTo>
                    <a:pt x="104" y="92"/>
                  </a:lnTo>
                  <a:lnTo>
                    <a:pt x="104" y="92"/>
                  </a:lnTo>
                  <a:lnTo>
                    <a:pt x="108" y="88"/>
                  </a:lnTo>
                  <a:lnTo>
                    <a:pt x="111" y="84"/>
                  </a:lnTo>
                  <a:lnTo>
                    <a:pt x="111" y="78"/>
                  </a:lnTo>
                  <a:lnTo>
                    <a:pt x="110" y="74"/>
                  </a:lnTo>
                  <a:lnTo>
                    <a:pt x="110" y="74"/>
                  </a:lnTo>
                  <a:lnTo>
                    <a:pt x="106" y="70"/>
                  </a:lnTo>
                  <a:lnTo>
                    <a:pt x="102" y="67"/>
                  </a:lnTo>
                  <a:lnTo>
                    <a:pt x="121" y="56"/>
                  </a:lnTo>
                  <a:lnTo>
                    <a:pt x="121" y="56"/>
                  </a:lnTo>
                  <a:lnTo>
                    <a:pt x="121" y="62"/>
                  </a:lnTo>
                  <a:lnTo>
                    <a:pt x="122" y="67"/>
                  </a:lnTo>
                  <a:lnTo>
                    <a:pt x="122" y="67"/>
                  </a:lnTo>
                  <a:lnTo>
                    <a:pt x="125" y="71"/>
                  </a:lnTo>
                  <a:lnTo>
                    <a:pt x="130" y="73"/>
                  </a:lnTo>
                  <a:lnTo>
                    <a:pt x="134" y="74"/>
                  </a:lnTo>
                  <a:lnTo>
                    <a:pt x="140" y="73"/>
                  </a:lnTo>
                  <a:lnTo>
                    <a:pt x="140" y="73"/>
                  </a:lnTo>
                  <a:lnTo>
                    <a:pt x="144" y="69"/>
                  </a:lnTo>
                  <a:lnTo>
                    <a:pt x="146" y="65"/>
                  </a:lnTo>
                  <a:lnTo>
                    <a:pt x="146" y="59"/>
                  </a:lnTo>
                  <a:lnTo>
                    <a:pt x="145" y="54"/>
                  </a:lnTo>
                  <a:lnTo>
                    <a:pt x="145" y="54"/>
                  </a:lnTo>
                  <a:lnTo>
                    <a:pt x="141" y="50"/>
                  </a:lnTo>
                  <a:lnTo>
                    <a:pt x="137" y="48"/>
                  </a:lnTo>
                  <a:lnTo>
                    <a:pt x="156" y="38"/>
                  </a:lnTo>
                  <a:lnTo>
                    <a:pt x="156" y="38"/>
                  </a:lnTo>
                  <a:lnTo>
                    <a:pt x="154" y="43"/>
                  </a:lnTo>
                  <a:lnTo>
                    <a:pt x="157" y="47"/>
                  </a:lnTo>
                  <a:lnTo>
                    <a:pt x="157" y="47"/>
                  </a:lnTo>
                  <a:lnTo>
                    <a:pt x="160" y="51"/>
                  </a:lnTo>
                  <a:lnTo>
                    <a:pt x="164" y="54"/>
                  </a:lnTo>
                  <a:lnTo>
                    <a:pt x="169" y="54"/>
                  </a:lnTo>
                  <a:lnTo>
                    <a:pt x="175" y="52"/>
                  </a:lnTo>
                  <a:lnTo>
                    <a:pt x="175" y="52"/>
                  </a:lnTo>
                  <a:lnTo>
                    <a:pt x="179" y="50"/>
                  </a:lnTo>
                  <a:lnTo>
                    <a:pt x="180" y="44"/>
                  </a:lnTo>
                  <a:lnTo>
                    <a:pt x="181" y="40"/>
                  </a:lnTo>
                  <a:lnTo>
                    <a:pt x="180" y="35"/>
                  </a:lnTo>
                  <a:lnTo>
                    <a:pt x="180" y="35"/>
                  </a:lnTo>
                  <a:lnTo>
                    <a:pt x="176" y="31"/>
                  </a:lnTo>
                  <a:lnTo>
                    <a:pt x="172" y="28"/>
                  </a:lnTo>
                  <a:lnTo>
                    <a:pt x="191" y="19"/>
                  </a:lnTo>
                  <a:lnTo>
                    <a:pt x="191" y="19"/>
                  </a:lnTo>
                  <a:lnTo>
                    <a:pt x="190" y="23"/>
                  </a:lnTo>
                  <a:lnTo>
                    <a:pt x="192" y="28"/>
                  </a:lnTo>
                  <a:lnTo>
                    <a:pt x="192" y="28"/>
                  </a:lnTo>
                  <a:lnTo>
                    <a:pt x="194" y="31"/>
                  </a:lnTo>
                  <a:lnTo>
                    <a:pt x="194" y="93"/>
                  </a:lnTo>
                  <a:lnTo>
                    <a:pt x="47" y="174"/>
                  </a:lnTo>
                  <a:lnTo>
                    <a:pt x="47" y="174"/>
                  </a:lnTo>
                  <a:lnTo>
                    <a:pt x="46" y="176"/>
                  </a:lnTo>
                  <a:lnTo>
                    <a:pt x="46" y="178"/>
                  </a:lnTo>
                  <a:lnTo>
                    <a:pt x="46" y="178"/>
                  </a:lnTo>
                  <a:lnTo>
                    <a:pt x="49" y="180"/>
                  </a:lnTo>
                  <a:lnTo>
                    <a:pt x="50" y="180"/>
                  </a:lnTo>
                  <a:lnTo>
                    <a:pt x="50" y="180"/>
                  </a:lnTo>
                  <a:lnTo>
                    <a:pt x="194" y="100"/>
                  </a:lnTo>
                  <a:lnTo>
                    <a:pt x="194" y="131"/>
                  </a:lnTo>
                  <a:lnTo>
                    <a:pt x="64" y="203"/>
                  </a:lnTo>
                  <a:lnTo>
                    <a:pt x="64" y="203"/>
                  </a:lnTo>
                  <a:lnTo>
                    <a:pt x="62" y="204"/>
                  </a:lnTo>
                  <a:lnTo>
                    <a:pt x="62" y="207"/>
                  </a:lnTo>
                  <a:lnTo>
                    <a:pt x="62" y="207"/>
                  </a:lnTo>
                  <a:lnTo>
                    <a:pt x="64" y="208"/>
                  </a:lnTo>
                  <a:lnTo>
                    <a:pt x="66" y="208"/>
                  </a:lnTo>
                  <a:lnTo>
                    <a:pt x="66" y="208"/>
                  </a:lnTo>
                  <a:lnTo>
                    <a:pt x="194" y="138"/>
                  </a:lnTo>
                  <a:lnTo>
                    <a:pt x="194" y="168"/>
                  </a:lnTo>
                  <a:lnTo>
                    <a:pt x="80" y="231"/>
                  </a:lnTo>
                  <a:lnTo>
                    <a:pt x="80" y="231"/>
                  </a:lnTo>
                  <a:lnTo>
                    <a:pt x="77" y="233"/>
                  </a:lnTo>
                  <a:lnTo>
                    <a:pt x="79" y="235"/>
                  </a:lnTo>
                  <a:lnTo>
                    <a:pt x="79" y="235"/>
                  </a:lnTo>
                  <a:lnTo>
                    <a:pt x="80" y="237"/>
                  </a:lnTo>
                  <a:lnTo>
                    <a:pt x="83" y="237"/>
                  </a:lnTo>
                  <a:lnTo>
                    <a:pt x="83" y="237"/>
                  </a:lnTo>
                  <a:lnTo>
                    <a:pt x="194" y="174"/>
                  </a:lnTo>
                  <a:lnTo>
                    <a:pt x="194" y="205"/>
                  </a:lnTo>
                  <a:lnTo>
                    <a:pt x="95" y="260"/>
                  </a:lnTo>
                  <a:lnTo>
                    <a:pt x="95" y="260"/>
                  </a:lnTo>
                  <a:lnTo>
                    <a:pt x="93" y="261"/>
                  </a:lnTo>
                  <a:lnTo>
                    <a:pt x="93" y="264"/>
                  </a:lnTo>
                  <a:lnTo>
                    <a:pt x="93" y="264"/>
                  </a:lnTo>
                  <a:lnTo>
                    <a:pt x="96" y="265"/>
                  </a:lnTo>
                  <a:lnTo>
                    <a:pt x="98" y="265"/>
                  </a:lnTo>
                  <a:lnTo>
                    <a:pt x="98" y="265"/>
                  </a:lnTo>
                  <a:lnTo>
                    <a:pt x="194" y="212"/>
                  </a:lnTo>
                  <a:lnTo>
                    <a:pt x="194" y="285"/>
                  </a:lnTo>
                  <a:lnTo>
                    <a:pt x="142" y="314"/>
                  </a:lnTo>
                  <a:lnTo>
                    <a:pt x="142" y="314"/>
                  </a:lnTo>
                  <a:lnTo>
                    <a:pt x="137" y="316"/>
                  </a:lnTo>
                  <a:lnTo>
                    <a:pt x="130" y="318"/>
                  </a:lnTo>
                  <a:lnTo>
                    <a:pt x="123" y="318"/>
                  </a:lnTo>
                  <a:lnTo>
                    <a:pt x="118" y="316"/>
                  </a:lnTo>
                  <a:lnTo>
                    <a:pt x="111" y="314"/>
                  </a:lnTo>
                  <a:lnTo>
                    <a:pt x="107" y="311"/>
                  </a:lnTo>
                  <a:lnTo>
                    <a:pt x="102" y="306"/>
                  </a:lnTo>
                  <a:lnTo>
                    <a:pt x="98" y="300"/>
                  </a:lnTo>
                  <a:lnTo>
                    <a:pt x="0" y="124"/>
                  </a:lnTo>
                  <a:lnTo>
                    <a:pt x="15" y="116"/>
                  </a:lnTo>
                  <a:close/>
                </a:path>
              </a:pathLst>
            </a:custGeom>
            <a:solidFill>
              <a:schemeClr val="accent4"/>
            </a:solidFill>
            <a:ln>
              <a:noFill/>
            </a:ln>
          </p:spPr>
          <p:txBody>
            <a:bodyPr vert="horz" wrap="square" lIns="68580" tIns="34290" rIns="68580" bIns="34290" numCol="1" anchor="t" anchorCtr="0" compatLnSpc="1"/>
            <a:lstStyle/>
            <a:p>
              <a:endParaRPr lang="zh-CN" altLang="en-US"/>
            </a:p>
          </p:txBody>
        </p:sp>
        <p:sp>
          <p:nvSpPr>
            <p:cNvPr id="190" name="Freeform 154">
              <a:extLst>
                <a:ext uri="{FF2B5EF4-FFF2-40B4-BE49-F238E27FC236}">
                  <a16:creationId xmlns="" xmlns:a16="http://schemas.microsoft.com/office/drawing/2014/main" id="{A57541B9-0C80-409E-9596-96171641C262}"/>
                </a:ext>
              </a:extLst>
            </p:cNvPr>
            <p:cNvSpPr>
              <a:spLocks noEditPoints="1"/>
            </p:cNvSpPr>
            <p:nvPr/>
          </p:nvSpPr>
          <p:spPr bwMode="auto">
            <a:xfrm>
              <a:off x="5262562" y="2753405"/>
              <a:ext cx="366713" cy="384572"/>
            </a:xfrm>
            <a:custGeom>
              <a:avLst/>
              <a:gdLst>
                <a:gd name="T0" fmla="*/ 306 w 308"/>
                <a:gd name="T1" fmla="*/ 96 h 323"/>
                <a:gd name="T2" fmla="*/ 218 w 308"/>
                <a:gd name="T3" fmla="*/ 308 h 323"/>
                <a:gd name="T4" fmla="*/ 227 w 308"/>
                <a:gd name="T5" fmla="*/ 224 h 323"/>
                <a:gd name="T6" fmla="*/ 233 w 308"/>
                <a:gd name="T7" fmla="*/ 209 h 323"/>
                <a:gd name="T8" fmla="*/ 246 w 308"/>
                <a:gd name="T9" fmla="*/ 184 h 323"/>
                <a:gd name="T10" fmla="*/ 250 w 308"/>
                <a:gd name="T11" fmla="*/ 159 h 323"/>
                <a:gd name="T12" fmla="*/ 280 w 308"/>
                <a:gd name="T13" fmla="*/ 109 h 323"/>
                <a:gd name="T14" fmla="*/ 218 w 308"/>
                <a:gd name="T15" fmla="*/ 75 h 323"/>
                <a:gd name="T16" fmla="*/ 201 w 308"/>
                <a:gd name="T17" fmla="*/ 320 h 323"/>
                <a:gd name="T18" fmla="*/ 197 w 308"/>
                <a:gd name="T19" fmla="*/ 289 h 323"/>
                <a:gd name="T20" fmla="*/ 208 w 308"/>
                <a:gd name="T21" fmla="*/ 262 h 323"/>
                <a:gd name="T22" fmla="*/ 218 w 308"/>
                <a:gd name="T23" fmla="*/ 248 h 323"/>
                <a:gd name="T24" fmla="*/ 203 w 308"/>
                <a:gd name="T25" fmla="*/ 161 h 323"/>
                <a:gd name="T26" fmla="*/ 189 w 308"/>
                <a:gd name="T27" fmla="*/ 184 h 323"/>
                <a:gd name="T28" fmla="*/ 186 w 308"/>
                <a:gd name="T29" fmla="*/ 202 h 323"/>
                <a:gd name="T30" fmla="*/ 185 w 308"/>
                <a:gd name="T31" fmla="*/ 155 h 323"/>
                <a:gd name="T32" fmla="*/ 180 w 308"/>
                <a:gd name="T33" fmla="*/ 26 h 323"/>
                <a:gd name="T34" fmla="*/ 174 w 308"/>
                <a:gd name="T35" fmla="*/ 318 h 323"/>
                <a:gd name="T36" fmla="*/ 147 w 308"/>
                <a:gd name="T37" fmla="*/ 218 h 323"/>
                <a:gd name="T38" fmla="*/ 166 w 308"/>
                <a:gd name="T39" fmla="*/ 199 h 323"/>
                <a:gd name="T40" fmla="*/ 147 w 308"/>
                <a:gd name="T41" fmla="*/ 170 h 323"/>
                <a:gd name="T42" fmla="*/ 180 w 308"/>
                <a:gd name="T43" fmla="*/ 170 h 323"/>
                <a:gd name="T44" fmla="*/ 170 w 308"/>
                <a:gd name="T45" fmla="*/ 225 h 323"/>
                <a:gd name="T46" fmla="*/ 168 w 308"/>
                <a:gd name="T47" fmla="*/ 243 h 323"/>
                <a:gd name="T48" fmla="*/ 151 w 308"/>
                <a:gd name="T49" fmla="*/ 263 h 323"/>
                <a:gd name="T50" fmla="*/ 180 w 308"/>
                <a:gd name="T51" fmla="*/ 321 h 323"/>
                <a:gd name="T52" fmla="*/ 147 w 308"/>
                <a:gd name="T53" fmla="*/ 10 h 323"/>
                <a:gd name="T54" fmla="*/ 119 w 308"/>
                <a:gd name="T55" fmla="*/ 0 h 323"/>
                <a:gd name="T56" fmla="*/ 132 w 308"/>
                <a:gd name="T57" fmla="*/ 260 h 323"/>
                <a:gd name="T58" fmla="*/ 147 w 308"/>
                <a:gd name="T59" fmla="*/ 306 h 323"/>
                <a:gd name="T60" fmla="*/ 139 w 308"/>
                <a:gd name="T61" fmla="*/ 134 h 323"/>
                <a:gd name="T62" fmla="*/ 128 w 308"/>
                <a:gd name="T63" fmla="*/ 159 h 323"/>
                <a:gd name="T64" fmla="*/ 121 w 308"/>
                <a:gd name="T65" fmla="*/ 174 h 323"/>
                <a:gd name="T66" fmla="*/ 123 w 308"/>
                <a:gd name="T67" fmla="*/ 125 h 323"/>
                <a:gd name="T68" fmla="*/ 147 w 308"/>
                <a:gd name="T69" fmla="*/ 235 h 323"/>
                <a:gd name="T70" fmla="*/ 98 w 308"/>
                <a:gd name="T71" fmla="*/ 283 h 323"/>
                <a:gd name="T72" fmla="*/ 103 w 308"/>
                <a:gd name="T73" fmla="*/ 4 h 323"/>
                <a:gd name="T74" fmla="*/ 111 w 308"/>
                <a:gd name="T75" fmla="*/ 34 h 323"/>
                <a:gd name="T76" fmla="*/ 119 w 308"/>
                <a:gd name="T77" fmla="*/ 122 h 323"/>
                <a:gd name="T78" fmla="*/ 119 w 308"/>
                <a:gd name="T79" fmla="*/ 141 h 323"/>
                <a:gd name="T80" fmla="*/ 109 w 308"/>
                <a:gd name="T81" fmla="*/ 197 h 323"/>
                <a:gd name="T82" fmla="*/ 107 w 308"/>
                <a:gd name="T83" fmla="*/ 214 h 323"/>
                <a:gd name="T84" fmla="*/ 105 w 308"/>
                <a:gd name="T85" fmla="*/ 171 h 323"/>
                <a:gd name="T86" fmla="*/ 98 w 308"/>
                <a:gd name="T87" fmla="*/ 147 h 323"/>
                <a:gd name="T88" fmla="*/ 119 w 308"/>
                <a:gd name="T89" fmla="*/ 141 h 323"/>
                <a:gd name="T90" fmla="*/ 86 w 308"/>
                <a:gd name="T91" fmla="*/ 206 h 323"/>
                <a:gd name="T92" fmla="*/ 97 w 308"/>
                <a:gd name="T93" fmla="*/ 188 h 323"/>
                <a:gd name="T94" fmla="*/ 90 w 308"/>
                <a:gd name="T95" fmla="*/ 239 h 323"/>
                <a:gd name="T96" fmla="*/ 86 w 308"/>
                <a:gd name="T97" fmla="*/ 22 h 323"/>
                <a:gd name="T98" fmla="*/ 93 w 308"/>
                <a:gd name="T99" fmla="*/ 68 h 323"/>
                <a:gd name="T100" fmla="*/ 86 w 308"/>
                <a:gd name="T101" fmla="*/ 22 h 323"/>
                <a:gd name="T102" fmla="*/ 86 w 308"/>
                <a:gd name="T103" fmla="*/ 278 h 323"/>
                <a:gd name="T104" fmla="*/ 77 w 308"/>
                <a:gd name="T105" fmla="*/ 230 h 323"/>
                <a:gd name="T106" fmla="*/ 86 w 308"/>
                <a:gd name="T107" fmla="*/ 107 h 323"/>
                <a:gd name="T108" fmla="*/ 67 w 308"/>
                <a:gd name="T109" fmla="*/ 126 h 323"/>
                <a:gd name="T110" fmla="*/ 86 w 308"/>
                <a:gd name="T111" fmla="*/ 141 h 323"/>
                <a:gd name="T112" fmla="*/ 58 w 308"/>
                <a:gd name="T113" fmla="*/ 83 h 323"/>
                <a:gd name="T114" fmla="*/ 86 w 308"/>
                <a:gd name="T115" fmla="*/ 190 h 323"/>
                <a:gd name="T116" fmla="*/ 2 w 308"/>
                <a:gd name="T117" fmla="*/ 226 h 323"/>
                <a:gd name="T118" fmla="*/ 58 w 308"/>
                <a:gd name="T119" fmla="*/ 147 h 323"/>
                <a:gd name="T120" fmla="*/ 50 w 308"/>
                <a:gd name="T121" fmla="*/ 172 h 323"/>
                <a:gd name="T122" fmla="*/ 42 w 308"/>
                <a:gd name="T123" fmla="*/ 186 h 323"/>
                <a:gd name="T124" fmla="*/ 29 w 308"/>
                <a:gd name="T125" fmla="*/ 21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323">
                  <a:moveTo>
                    <a:pt x="218" y="44"/>
                  </a:moveTo>
                  <a:lnTo>
                    <a:pt x="288" y="76"/>
                  </a:lnTo>
                  <a:lnTo>
                    <a:pt x="288" y="76"/>
                  </a:lnTo>
                  <a:lnTo>
                    <a:pt x="293" y="80"/>
                  </a:lnTo>
                  <a:lnTo>
                    <a:pt x="299" y="84"/>
                  </a:lnTo>
                  <a:lnTo>
                    <a:pt x="303" y="90"/>
                  </a:lnTo>
                  <a:lnTo>
                    <a:pt x="306" y="96"/>
                  </a:lnTo>
                  <a:lnTo>
                    <a:pt x="308" y="103"/>
                  </a:lnTo>
                  <a:lnTo>
                    <a:pt x="308" y="110"/>
                  </a:lnTo>
                  <a:lnTo>
                    <a:pt x="307" y="117"/>
                  </a:lnTo>
                  <a:lnTo>
                    <a:pt x="304" y="124"/>
                  </a:lnTo>
                  <a:lnTo>
                    <a:pt x="222" y="301"/>
                  </a:lnTo>
                  <a:lnTo>
                    <a:pt x="222" y="301"/>
                  </a:lnTo>
                  <a:lnTo>
                    <a:pt x="218" y="308"/>
                  </a:lnTo>
                  <a:lnTo>
                    <a:pt x="218" y="248"/>
                  </a:lnTo>
                  <a:lnTo>
                    <a:pt x="218" y="248"/>
                  </a:lnTo>
                  <a:lnTo>
                    <a:pt x="219" y="245"/>
                  </a:lnTo>
                  <a:lnTo>
                    <a:pt x="227" y="228"/>
                  </a:lnTo>
                  <a:lnTo>
                    <a:pt x="227" y="228"/>
                  </a:lnTo>
                  <a:lnTo>
                    <a:pt x="228" y="226"/>
                  </a:lnTo>
                  <a:lnTo>
                    <a:pt x="227" y="224"/>
                  </a:lnTo>
                  <a:lnTo>
                    <a:pt x="227" y="222"/>
                  </a:lnTo>
                  <a:lnTo>
                    <a:pt x="224" y="221"/>
                  </a:lnTo>
                  <a:lnTo>
                    <a:pt x="218" y="217"/>
                  </a:lnTo>
                  <a:lnTo>
                    <a:pt x="218" y="202"/>
                  </a:lnTo>
                  <a:lnTo>
                    <a:pt x="230" y="209"/>
                  </a:lnTo>
                  <a:lnTo>
                    <a:pt x="230" y="209"/>
                  </a:lnTo>
                  <a:lnTo>
                    <a:pt x="233" y="209"/>
                  </a:lnTo>
                  <a:lnTo>
                    <a:pt x="235" y="209"/>
                  </a:lnTo>
                  <a:lnTo>
                    <a:pt x="237" y="207"/>
                  </a:lnTo>
                  <a:lnTo>
                    <a:pt x="238" y="206"/>
                  </a:lnTo>
                  <a:lnTo>
                    <a:pt x="246" y="188"/>
                  </a:lnTo>
                  <a:lnTo>
                    <a:pt x="246" y="188"/>
                  </a:lnTo>
                  <a:lnTo>
                    <a:pt x="247" y="186"/>
                  </a:lnTo>
                  <a:lnTo>
                    <a:pt x="246" y="184"/>
                  </a:lnTo>
                  <a:lnTo>
                    <a:pt x="246" y="182"/>
                  </a:lnTo>
                  <a:lnTo>
                    <a:pt x="243" y="180"/>
                  </a:lnTo>
                  <a:lnTo>
                    <a:pt x="218" y="168"/>
                  </a:lnTo>
                  <a:lnTo>
                    <a:pt x="218" y="145"/>
                  </a:lnTo>
                  <a:lnTo>
                    <a:pt x="243" y="157"/>
                  </a:lnTo>
                  <a:lnTo>
                    <a:pt x="243" y="157"/>
                  </a:lnTo>
                  <a:lnTo>
                    <a:pt x="250" y="159"/>
                  </a:lnTo>
                  <a:lnTo>
                    <a:pt x="257" y="157"/>
                  </a:lnTo>
                  <a:lnTo>
                    <a:pt x="262" y="155"/>
                  </a:lnTo>
                  <a:lnTo>
                    <a:pt x="266" y="149"/>
                  </a:lnTo>
                  <a:lnTo>
                    <a:pt x="279" y="122"/>
                  </a:lnTo>
                  <a:lnTo>
                    <a:pt x="279" y="122"/>
                  </a:lnTo>
                  <a:lnTo>
                    <a:pt x="280" y="115"/>
                  </a:lnTo>
                  <a:lnTo>
                    <a:pt x="280" y="109"/>
                  </a:lnTo>
                  <a:lnTo>
                    <a:pt x="276" y="103"/>
                  </a:lnTo>
                  <a:lnTo>
                    <a:pt x="270" y="99"/>
                  </a:lnTo>
                  <a:lnTo>
                    <a:pt x="218" y="75"/>
                  </a:lnTo>
                  <a:lnTo>
                    <a:pt x="218" y="44"/>
                  </a:lnTo>
                  <a:close/>
                  <a:moveTo>
                    <a:pt x="180" y="26"/>
                  </a:moveTo>
                  <a:lnTo>
                    <a:pt x="218" y="44"/>
                  </a:lnTo>
                  <a:lnTo>
                    <a:pt x="218" y="75"/>
                  </a:lnTo>
                  <a:lnTo>
                    <a:pt x="180" y="57"/>
                  </a:lnTo>
                  <a:lnTo>
                    <a:pt x="180" y="26"/>
                  </a:lnTo>
                  <a:lnTo>
                    <a:pt x="180" y="26"/>
                  </a:lnTo>
                  <a:close/>
                  <a:moveTo>
                    <a:pt x="218" y="308"/>
                  </a:moveTo>
                  <a:lnTo>
                    <a:pt x="218" y="308"/>
                  </a:lnTo>
                  <a:lnTo>
                    <a:pt x="211" y="316"/>
                  </a:lnTo>
                  <a:lnTo>
                    <a:pt x="201" y="320"/>
                  </a:lnTo>
                  <a:lnTo>
                    <a:pt x="191" y="323"/>
                  </a:lnTo>
                  <a:lnTo>
                    <a:pt x="180" y="321"/>
                  </a:lnTo>
                  <a:lnTo>
                    <a:pt x="180" y="283"/>
                  </a:lnTo>
                  <a:lnTo>
                    <a:pt x="193" y="289"/>
                  </a:lnTo>
                  <a:lnTo>
                    <a:pt x="193" y="289"/>
                  </a:lnTo>
                  <a:lnTo>
                    <a:pt x="195" y="289"/>
                  </a:lnTo>
                  <a:lnTo>
                    <a:pt x="197" y="289"/>
                  </a:lnTo>
                  <a:lnTo>
                    <a:pt x="199" y="287"/>
                  </a:lnTo>
                  <a:lnTo>
                    <a:pt x="200" y="286"/>
                  </a:lnTo>
                  <a:lnTo>
                    <a:pt x="208" y="268"/>
                  </a:lnTo>
                  <a:lnTo>
                    <a:pt x="208" y="268"/>
                  </a:lnTo>
                  <a:lnTo>
                    <a:pt x="209" y="266"/>
                  </a:lnTo>
                  <a:lnTo>
                    <a:pt x="209" y="264"/>
                  </a:lnTo>
                  <a:lnTo>
                    <a:pt x="208" y="262"/>
                  </a:lnTo>
                  <a:lnTo>
                    <a:pt x="205" y="260"/>
                  </a:lnTo>
                  <a:lnTo>
                    <a:pt x="180" y="249"/>
                  </a:lnTo>
                  <a:lnTo>
                    <a:pt x="180" y="235"/>
                  </a:lnTo>
                  <a:lnTo>
                    <a:pt x="212" y="248"/>
                  </a:lnTo>
                  <a:lnTo>
                    <a:pt x="212" y="248"/>
                  </a:lnTo>
                  <a:lnTo>
                    <a:pt x="215" y="249"/>
                  </a:lnTo>
                  <a:lnTo>
                    <a:pt x="218" y="248"/>
                  </a:lnTo>
                  <a:lnTo>
                    <a:pt x="218" y="308"/>
                  </a:lnTo>
                  <a:lnTo>
                    <a:pt x="218" y="308"/>
                  </a:lnTo>
                  <a:close/>
                  <a:moveTo>
                    <a:pt x="218" y="145"/>
                  </a:moveTo>
                  <a:lnTo>
                    <a:pt x="218" y="168"/>
                  </a:lnTo>
                  <a:lnTo>
                    <a:pt x="205" y="163"/>
                  </a:lnTo>
                  <a:lnTo>
                    <a:pt x="205" y="163"/>
                  </a:lnTo>
                  <a:lnTo>
                    <a:pt x="203" y="161"/>
                  </a:lnTo>
                  <a:lnTo>
                    <a:pt x="201" y="163"/>
                  </a:lnTo>
                  <a:lnTo>
                    <a:pt x="199" y="164"/>
                  </a:lnTo>
                  <a:lnTo>
                    <a:pt x="197" y="165"/>
                  </a:lnTo>
                  <a:lnTo>
                    <a:pt x="189" y="183"/>
                  </a:lnTo>
                  <a:lnTo>
                    <a:pt x="189" y="183"/>
                  </a:lnTo>
                  <a:lnTo>
                    <a:pt x="189" y="183"/>
                  </a:lnTo>
                  <a:lnTo>
                    <a:pt x="189" y="184"/>
                  </a:lnTo>
                  <a:lnTo>
                    <a:pt x="189" y="187"/>
                  </a:lnTo>
                  <a:lnTo>
                    <a:pt x="191" y="190"/>
                  </a:lnTo>
                  <a:lnTo>
                    <a:pt x="192" y="191"/>
                  </a:lnTo>
                  <a:lnTo>
                    <a:pt x="218" y="202"/>
                  </a:lnTo>
                  <a:lnTo>
                    <a:pt x="218" y="217"/>
                  </a:lnTo>
                  <a:lnTo>
                    <a:pt x="186" y="202"/>
                  </a:lnTo>
                  <a:lnTo>
                    <a:pt x="186" y="202"/>
                  </a:lnTo>
                  <a:lnTo>
                    <a:pt x="184" y="202"/>
                  </a:lnTo>
                  <a:lnTo>
                    <a:pt x="180" y="203"/>
                  </a:lnTo>
                  <a:lnTo>
                    <a:pt x="180" y="170"/>
                  </a:lnTo>
                  <a:lnTo>
                    <a:pt x="185" y="160"/>
                  </a:lnTo>
                  <a:lnTo>
                    <a:pt x="185" y="160"/>
                  </a:lnTo>
                  <a:lnTo>
                    <a:pt x="185" y="157"/>
                  </a:lnTo>
                  <a:lnTo>
                    <a:pt x="185" y="155"/>
                  </a:lnTo>
                  <a:lnTo>
                    <a:pt x="184" y="153"/>
                  </a:lnTo>
                  <a:lnTo>
                    <a:pt x="182" y="152"/>
                  </a:lnTo>
                  <a:lnTo>
                    <a:pt x="180" y="151"/>
                  </a:lnTo>
                  <a:lnTo>
                    <a:pt x="180" y="128"/>
                  </a:lnTo>
                  <a:lnTo>
                    <a:pt x="218" y="145"/>
                  </a:lnTo>
                  <a:close/>
                  <a:moveTo>
                    <a:pt x="147" y="10"/>
                  </a:moveTo>
                  <a:lnTo>
                    <a:pt x="180" y="26"/>
                  </a:lnTo>
                  <a:lnTo>
                    <a:pt x="180" y="57"/>
                  </a:lnTo>
                  <a:lnTo>
                    <a:pt x="147" y="41"/>
                  </a:lnTo>
                  <a:lnTo>
                    <a:pt x="147" y="10"/>
                  </a:lnTo>
                  <a:lnTo>
                    <a:pt x="147" y="10"/>
                  </a:lnTo>
                  <a:close/>
                  <a:moveTo>
                    <a:pt x="180" y="321"/>
                  </a:moveTo>
                  <a:lnTo>
                    <a:pt x="180" y="321"/>
                  </a:lnTo>
                  <a:lnTo>
                    <a:pt x="174" y="318"/>
                  </a:lnTo>
                  <a:lnTo>
                    <a:pt x="147" y="306"/>
                  </a:lnTo>
                  <a:lnTo>
                    <a:pt x="147" y="240"/>
                  </a:lnTo>
                  <a:lnTo>
                    <a:pt x="147" y="240"/>
                  </a:lnTo>
                  <a:lnTo>
                    <a:pt x="147" y="240"/>
                  </a:lnTo>
                  <a:lnTo>
                    <a:pt x="149" y="237"/>
                  </a:lnTo>
                  <a:lnTo>
                    <a:pt x="147" y="235"/>
                  </a:lnTo>
                  <a:lnTo>
                    <a:pt x="147" y="218"/>
                  </a:lnTo>
                  <a:lnTo>
                    <a:pt x="150" y="220"/>
                  </a:lnTo>
                  <a:lnTo>
                    <a:pt x="150" y="220"/>
                  </a:lnTo>
                  <a:lnTo>
                    <a:pt x="153" y="221"/>
                  </a:lnTo>
                  <a:lnTo>
                    <a:pt x="155" y="220"/>
                  </a:lnTo>
                  <a:lnTo>
                    <a:pt x="157" y="218"/>
                  </a:lnTo>
                  <a:lnTo>
                    <a:pt x="158" y="217"/>
                  </a:lnTo>
                  <a:lnTo>
                    <a:pt x="166" y="199"/>
                  </a:lnTo>
                  <a:lnTo>
                    <a:pt x="166" y="199"/>
                  </a:lnTo>
                  <a:lnTo>
                    <a:pt x="166" y="198"/>
                  </a:lnTo>
                  <a:lnTo>
                    <a:pt x="166" y="195"/>
                  </a:lnTo>
                  <a:lnTo>
                    <a:pt x="165" y="193"/>
                  </a:lnTo>
                  <a:lnTo>
                    <a:pt x="163" y="191"/>
                  </a:lnTo>
                  <a:lnTo>
                    <a:pt x="147" y="184"/>
                  </a:lnTo>
                  <a:lnTo>
                    <a:pt x="147" y="170"/>
                  </a:lnTo>
                  <a:lnTo>
                    <a:pt x="169" y="180"/>
                  </a:lnTo>
                  <a:lnTo>
                    <a:pt x="169" y="180"/>
                  </a:lnTo>
                  <a:lnTo>
                    <a:pt x="172" y="180"/>
                  </a:lnTo>
                  <a:lnTo>
                    <a:pt x="173" y="180"/>
                  </a:lnTo>
                  <a:lnTo>
                    <a:pt x="176" y="179"/>
                  </a:lnTo>
                  <a:lnTo>
                    <a:pt x="177" y="176"/>
                  </a:lnTo>
                  <a:lnTo>
                    <a:pt x="180" y="170"/>
                  </a:lnTo>
                  <a:lnTo>
                    <a:pt x="180" y="203"/>
                  </a:lnTo>
                  <a:lnTo>
                    <a:pt x="180" y="203"/>
                  </a:lnTo>
                  <a:lnTo>
                    <a:pt x="178" y="206"/>
                  </a:lnTo>
                  <a:lnTo>
                    <a:pt x="170" y="222"/>
                  </a:lnTo>
                  <a:lnTo>
                    <a:pt x="170" y="222"/>
                  </a:lnTo>
                  <a:lnTo>
                    <a:pt x="170" y="222"/>
                  </a:lnTo>
                  <a:lnTo>
                    <a:pt x="170" y="225"/>
                  </a:lnTo>
                  <a:lnTo>
                    <a:pt x="170" y="228"/>
                  </a:lnTo>
                  <a:lnTo>
                    <a:pt x="172" y="229"/>
                  </a:lnTo>
                  <a:lnTo>
                    <a:pt x="173" y="230"/>
                  </a:lnTo>
                  <a:lnTo>
                    <a:pt x="180" y="235"/>
                  </a:lnTo>
                  <a:lnTo>
                    <a:pt x="180" y="249"/>
                  </a:lnTo>
                  <a:lnTo>
                    <a:pt x="168" y="243"/>
                  </a:lnTo>
                  <a:lnTo>
                    <a:pt x="168" y="243"/>
                  </a:lnTo>
                  <a:lnTo>
                    <a:pt x="166" y="243"/>
                  </a:lnTo>
                  <a:lnTo>
                    <a:pt x="163" y="243"/>
                  </a:lnTo>
                  <a:lnTo>
                    <a:pt x="162" y="244"/>
                  </a:lnTo>
                  <a:lnTo>
                    <a:pt x="161" y="245"/>
                  </a:lnTo>
                  <a:lnTo>
                    <a:pt x="151" y="263"/>
                  </a:lnTo>
                  <a:lnTo>
                    <a:pt x="151" y="263"/>
                  </a:lnTo>
                  <a:lnTo>
                    <a:pt x="151" y="263"/>
                  </a:lnTo>
                  <a:lnTo>
                    <a:pt x="151" y="266"/>
                  </a:lnTo>
                  <a:lnTo>
                    <a:pt x="151" y="267"/>
                  </a:lnTo>
                  <a:lnTo>
                    <a:pt x="153" y="270"/>
                  </a:lnTo>
                  <a:lnTo>
                    <a:pt x="155" y="271"/>
                  </a:lnTo>
                  <a:lnTo>
                    <a:pt x="180" y="283"/>
                  </a:lnTo>
                  <a:lnTo>
                    <a:pt x="180" y="321"/>
                  </a:lnTo>
                  <a:lnTo>
                    <a:pt x="180" y="321"/>
                  </a:lnTo>
                  <a:close/>
                  <a:moveTo>
                    <a:pt x="180" y="128"/>
                  </a:moveTo>
                  <a:lnTo>
                    <a:pt x="180" y="151"/>
                  </a:lnTo>
                  <a:lnTo>
                    <a:pt x="147" y="136"/>
                  </a:lnTo>
                  <a:lnTo>
                    <a:pt x="147" y="113"/>
                  </a:lnTo>
                  <a:lnTo>
                    <a:pt x="180" y="128"/>
                  </a:lnTo>
                  <a:close/>
                  <a:moveTo>
                    <a:pt x="135" y="4"/>
                  </a:moveTo>
                  <a:lnTo>
                    <a:pt x="147" y="10"/>
                  </a:lnTo>
                  <a:lnTo>
                    <a:pt x="147" y="41"/>
                  </a:lnTo>
                  <a:lnTo>
                    <a:pt x="128" y="33"/>
                  </a:lnTo>
                  <a:lnTo>
                    <a:pt x="128" y="33"/>
                  </a:lnTo>
                  <a:lnTo>
                    <a:pt x="124" y="31"/>
                  </a:lnTo>
                  <a:lnTo>
                    <a:pt x="119" y="31"/>
                  </a:lnTo>
                  <a:lnTo>
                    <a:pt x="119" y="0"/>
                  </a:lnTo>
                  <a:lnTo>
                    <a:pt x="119" y="0"/>
                  </a:lnTo>
                  <a:lnTo>
                    <a:pt x="127" y="2"/>
                  </a:lnTo>
                  <a:lnTo>
                    <a:pt x="135" y="4"/>
                  </a:lnTo>
                  <a:lnTo>
                    <a:pt x="135" y="4"/>
                  </a:lnTo>
                  <a:close/>
                  <a:moveTo>
                    <a:pt x="147" y="306"/>
                  </a:moveTo>
                  <a:lnTo>
                    <a:pt x="119" y="293"/>
                  </a:lnTo>
                  <a:lnTo>
                    <a:pt x="119" y="253"/>
                  </a:lnTo>
                  <a:lnTo>
                    <a:pt x="132" y="260"/>
                  </a:lnTo>
                  <a:lnTo>
                    <a:pt x="132" y="260"/>
                  </a:lnTo>
                  <a:lnTo>
                    <a:pt x="134" y="260"/>
                  </a:lnTo>
                  <a:lnTo>
                    <a:pt x="136" y="260"/>
                  </a:lnTo>
                  <a:lnTo>
                    <a:pt x="138" y="259"/>
                  </a:lnTo>
                  <a:lnTo>
                    <a:pt x="139" y="258"/>
                  </a:lnTo>
                  <a:lnTo>
                    <a:pt x="147" y="240"/>
                  </a:lnTo>
                  <a:lnTo>
                    <a:pt x="147" y="306"/>
                  </a:lnTo>
                  <a:lnTo>
                    <a:pt x="147" y="306"/>
                  </a:lnTo>
                  <a:close/>
                  <a:moveTo>
                    <a:pt x="147" y="113"/>
                  </a:moveTo>
                  <a:lnTo>
                    <a:pt x="147" y="136"/>
                  </a:lnTo>
                  <a:lnTo>
                    <a:pt x="144" y="134"/>
                  </a:lnTo>
                  <a:lnTo>
                    <a:pt x="144" y="134"/>
                  </a:lnTo>
                  <a:lnTo>
                    <a:pt x="142" y="133"/>
                  </a:lnTo>
                  <a:lnTo>
                    <a:pt x="139" y="134"/>
                  </a:lnTo>
                  <a:lnTo>
                    <a:pt x="138" y="134"/>
                  </a:lnTo>
                  <a:lnTo>
                    <a:pt x="136" y="137"/>
                  </a:lnTo>
                  <a:lnTo>
                    <a:pt x="128" y="155"/>
                  </a:lnTo>
                  <a:lnTo>
                    <a:pt x="128" y="155"/>
                  </a:lnTo>
                  <a:lnTo>
                    <a:pt x="128" y="155"/>
                  </a:lnTo>
                  <a:lnTo>
                    <a:pt x="128" y="156"/>
                  </a:lnTo>
                  <a:lnTo>
                    <a:pt x="128" y="159"/>
                  </a:lnTo>
                  <a:lnTo>
                    <a:pt x="130" y="160"/>
                  </a:lnTo>
                  <a:lnTo>
                    <a:pt x="131" y="161"/>
                  </a:lnTo>
                  <a:lnTo>
                    <a:pt x="147" y="170"/>
                  </a:lnTo>
                  <a:lnTo>
                    <a:pt x="147" y="184"/>
                  </a:lnTo>
                  <a:lnTo>
                    <a:pt x="126" y="174"/>
                  </a:lnTo>
                  <a:lnTo>
                    <a:pt x="126" y="174"/>
                  </a:lnTo>
                  <a:lnTo>
                    <a:pt x="121" y="174"/>
                  </a:lnTo>
                  <a:lnTo>
                    <a:pt x="119" y="175"/>
                  </a:lnTo>
                  <a:lnTo>
                    <a:pt x="119" y="141"/>
                  </a:lnTo>
                  <a:lnTo>
                    <a:pt x="124" y="130"/>
                  </a:lnTo>
                  <a:lnTo>
                    <a:pt x="124" y="130"/>
                  </a:lnTo>
                  <a:lnTo>
                    <a:pt x="124" y="129"/>
                  </a:lnTo>
                  <a:lnTo>
                    <a:pt x="124" y="126"/>
                  </a:lnTo>
                  <a:lnTo>
                    <a:pt x="123" y="125"/>
                  </a:lnTo>
                  <a:lnTo>
                    <a:pt x="121" y="124"/>
                  </a:lnTo>
                  <a:lnTo>
                    <a:pt x="119" y="122"/>
                  </a:lnTo>
                  <a:lnTo>
                    <a:pt x="119" y="99"/>
                  </a:lnTo>
                  <a:lnTo>
                    <a:pt x="147" y="113"/>
                  </a:lnTo>
                  <a:lnTo>
                    <a:pt x="147" y="113"/>
                  </a:lnTo>
                  <a:close/>
                  <a:moveTo>
                    <a:pt x="147" y="218"/>
                  </a:moveTo>
                  <a:lnTo>
                    <a:pt x="147" y="235"/>
                  </a:lnTo>
                  <a:lnTo>
                    <a:pt x="147" y="235"/>
                  </a:lnTo>
                  <a:lnTo>
                    <a:pt x="144" y="232"/>
                  </a:lnTo>
                  <a:lnTo>
                    <a:pt x="119" y="220"/>
                  </a:lnTo>
                  <a:lnTo>
                    <a:pt x="119" y="205"/>
                  </a:lnTo>
                  <a:lnTo>
                    <a:pt x="147" y="218"/>
                  </a:lnTo>
                  <a:close/>
                  <a:moveTo>
                    <a:pt x="119" y="293"/>
                  </a:moveTo>
                  <a:lnTo>
                    <a:pt x="98" y="283"/>
                  </a:lnTo>
                  <a:lnTo>
                    <a:pt x="98" y="244"/>
                  </a:lnTo>
                  <a:lnTo>
                    <a:pt x="119" y="253"/>
                  </a:lnTo>
                  <a:lnTo>
                    <a:pt x="119" y="293"/>
                  </a:lnTo>
                  <a:lnTo>
                    <a:pt x="119" y="293"/>
                  </a:lnTo>
                  <a:close/>
                  <a:moveTo>
                    <a:pt x="98" y="7"/>
                  </a:moveTo>
                  <a:lnTo>
                    <a:pt x="98" y="7"/>
                  </a:lnTo>
                  <a:lnTo>
                    <a:pt x="103" y="4"/>
                  </a:lnTo>
                  <a:lnTo>
                    <a:pt x="108" y="3"/>
                  </a:lnTo>
                  <a:lnTo>
                    <a:pt x="113" y="2"/>
                  </a:lnTo>
                  <a:lnTo>
                    <a:pt x="119" y="0"/>
                  </a:lnTo>
                  <a:lnTo>
                    <a:pt x="119" y="31"/>
                  </a:lnTo>
                  <a:lnTo>
                    <a:pt x="119" y="31"/>
                  </a:lnTo>
                  <a:lnTo>
                    <a:pt x="115" y="33"/>
                  </a:lnTo>
                  <a:lnTo>
                    <a:pt x="111" y="34"/>
                  </a:lnTo>
                  <a:lnTo>
                    <a:pt x="108" y="37"/>
                  </a:lnTo>
                  <a:lnTo>
                    <a:pt x="105" y="41"/>
                  </a:lnTo>
                  <a:lnTo>
                    <a:pt x="98" y="56"/>
                  </a:lnTo>
                  <a:lnTo>
                    <a:pt x="98" y="7"/>
                  </a:lnTo>
                  <a:lnTo>
                    <a:pt x="98" y="7"/>
                  </a:lnTo>
                  <a:close/>
                  <a:moveTo>
                    <a:pt x="119" y="99"/>
                  </a:moveTo>
                  <a:lnTo>
                    <a:pt x="119" y="122"/>
                  </a:lnTo>
                  <a:lnTo>
                    <a:pt x="98" y="113"/>
                  </a:lnTo>
                  <a:lnTo>
                    <a:pt x="98" y="90"/>
                  </a:lnTo>
                  <a:lnTo>
                    <a:pt x="98" y="90"/>
                  </a:lnTo>
                  <a:lnTo>
                    <a:pt x="101" y="91"/>
                  </a:lnTo>
                  <a:lnTo>
                    <a:pt x="119" y="99"/>
                  </a:lnTo>
                  <a:lnTo>
                    <a:pt x="119" y="99"/>
                  </a:lnTo>
                  <a:close/>
                  <a:moveTo>
                    <a:pt x="119" y="141"/>
                  </a:moveTo>
                  <a:lnTo>
                    <a:pt x="119" y="175"/>
                  </a:lnTo>
                  <a:lnTo>
                    <a:pt x="119" y="175"/>
                  </a:lnTo>
                  <a:lnTo>
                    <a:pt x="117" y="176"/>
                  </a:lnTo>
                  <a:lnTo>
                    <a:pt x="109" y="194"/>
                  </a:lnTo>
                  <a:lnTo>
                    <a:pt x="109" y="194"/>
                  </a:lnTo>
                  <a:lnTo>
                    <a:pt x="109" y="194"/>
                  </a:lnTo>
                  <a:lnTo>
                    <a:pt x="109" y="197"/>
                  </a:lnTo>
                  <a:lnTo>
                    <a:pt x="109" y="199"/>
                  </a:lnTo>
                  <a:lnTo>
                    <a:pt x="111" y="201"/>
                  </a:lnTo>
                  <a:lnTo>
                    <a:pt x="112" y="202"/>
                  </a:lnTo>
                  <a:lnTo>
                    <a:pt x="119" y="205"/>
                  </a:lnTo>
                  <a:lnTo>
                    <a:pt x="119" y="220"/>
                  </a:lnTo>
                  <a:lnTo>
                    <a:pt x="107" y="214"/>
                  </a:lnTo>
                  <a:lnTo>
                    <a:pt x="107" y="214"/>
                  </a:lnTo>
                  <a:lnTo>
                    <a:pt x="104" y="214"/>
                  </a:lnTo>
                  <a:lnTo>
                    <a:pt x="103" y="214"/>
                  </a:lnTo>
                  <a:lnTo>
                    <a:pt x="100" y="216"/>
                  </a:lnTo>
                  <a:lnTo>
                    <a:pt x="98" y="217"/>
                  </a:lnTo>
                  <a:lnTo>
                    <a:pt x="98" y="218"/>
                  </a:lnTo>
                  <a:lnTo>
                    <a:pt x="98" y="186"/>
                  </a:lnTo>
                  <a:lnTo>
                    <a:pt x="105" y="171"/>
                  </a:lnTo>
                  <a:lnTo>
                    <a:pt x="105" y="171"/>
                  </a:lnTo>
                  <a:lnTo>
                    <a:pt x="105" y="168"/>
                  </a:lnTo>
                  <a:lnTo>
                    <a:pt x="105" y="167"/>
                  </a:lnTo>
                  <a:lnTo>
                    <a:pt x="104" y="164"/>
                  </a:lnTo>
                  <a:lnTo>
                    <a:pt x="103" y="163"/>
                  </a:lnTo>
                  <a:lnTo>
                    <a:pt x="98" y="161"/>
                  </a:lnTo>
                  <a:lnTo>
                    <a:pt x="98" y="147"/>
                  </a:lnTo>
                  <a:lnTo>
                    <a:pt x="108" y="152"/>
                  </a:lnTo>
                  <a:lnTo>
                    <a:pt x="108" y="152"/>
                  </a:lnTo>
                  <a:lnTo>
                    <a:pt x="111" y="152"/>
                  </a:lnTo>
                  <a:lnTo>
                    <a:pt x="112" y="152"/>
                  </a:lnTo>
                  <a:lnTo>
                    <a:pt x="115" y="151"/>
                  </a:lnTo>
                  <a:lnTo>
                    <a:pt x="116" y="148"/>
                  </a:lnTo>
                  <a:lnTo>
                    <a:pt x="119" y="141"/>
                  </a:lnTo>
                  <a:close/>
                  <a:moveTo>
                    <a:pt x="98" y="283"/>
                  </a:moveTo>
                  <a:lnTo>
                    <a:pt x="86" y="278"/>
                  </a:lnTo>
                  <a:lnTo>
                    <a:pt x="86" y="212"/>
                  </a:lnTo>
                  <a:lnTo>
                    <a:pt x="86" y="212"/>
                  </a:lnTo>
                  <a:lnTo>
                    <a:pt x="86" y="212"/>
                  </a:lnTo>
                  <a:lnTo>
                    <a:pt x="86" y="209"/>
                  </a:lnTo>
                  <a:lnTo>
                    <a:pt x="86" y="206"/>
                  </a:lnTo>
                  <a:lnTo>
                    <a:pt x="86" y="190"/>
                  </a:lnTo>
                  <a:lnTo>
                    <a:pt x="89" y="191"/>
                  </a:lnTo>
                  <a:lnTo>
                    <a:pt x="89" y="191"/>
                  </a:lnTo>
                  <a:lnTo>
                    <a:pt x="92" y="191"/>
                  </a:lnTo>
                  <a:lnTo>
                    <a:pt x="93" y="191"/>
                  </a:lnTo>
                  <a:lnTo>
                    <a:pt x="96" y="190"/>
                  </a:lnTo>
                  <a:lnTo>
                    <a:pt x="97" y="188"/>
                  </a:lnTo>
                  <a:lnTo>
                    <a:pt x="98" y="186"/>
                  </a:lnTo>
                  <a:lnTo>
                    <a:pt x="98" y="218"/>
                  </a:lnTo>
                  <a:lnTo>
                    <a:pt x="90" y="235"/>
                  </a:lnTo>
                  <a:lnTo>
                    <a:pt x="90" y="235"/>
                  </a:lnTo>
                  <a:lnTo>
                    <a:pt x="90" y="235"/>
                  </a:lnTo>
                  <a:lnTo>
                    <a:pt x="90" y="237"/>
                  </a:lnTo>
                  <a:lnTo>
                    <a:pt x="90" y="239"/>
                  </a:lnTo>
                  <a:lnTo>
                    <a:pt x="92" y="241"/>
                  </a:lnTo>
                  <a:lnTo>
                    <a:pt x="93" y="243"/>
                  </a:lnTo>
                  <a:lnTo>
                    <a:pt x="98" y="244"/>
                  </a:lnTo>
                  <a:lnTo>
                    <a:pt x="98" y="283"/>
                  </a:lnTo>
                  <a:lnTo>
                    <a:pt x="98" y="283"/>
                  </a:lnTo>
                  <a:close/>
                  <a:moveTo>
                    <a:pt x="86" y="22"/>
                  </a:moveTo>
                  <a:lnTo>
                    <a:pt x="86" y="22"/>
                  </a:lnTo>
                  <a:lnTo>
                    <a:pt x="86" y="22"/>
                  </a:lnTo>
                  <a:lnTo>
                    <a:pt x="92" y="14"/>
                  </a:lnTo>
                  <a:lnTo>
                    <a:pt x="98" y="7"/>
                  </a:lnTo>
                  <a:lnTo>
                    <a:pt x="98" y="56"/>
                  </a:lnTo>
                  <a:lnTo>
                    <a:pt x="93" y="68"/>
                  </a:lnTo>
                  <a:lnTo>
                    <a:pt x="93" y="68"/>
                  </a:lnTo>
                  <a:lnTo>
                    <a:pt x="93" y="68"/>
                  </a:lnTo>
                  <a:lnTo>
                    <a:pt x="92" y="73"/>
                  </a:lnTo>
                  <a:lnTo>
                    <a:pt x="92" y="79"/>
                  </a:lnTo>
                  <a:lnTo>
                    <a:pt x="94" y="84"/>
                  </a:lnTo>
                  <a:lnTo>
                    <a:pt x="98" y="90"/>
                  </a:lnTo>
                  <a:lnTo>
                    <a:pt x="98" y="113"/>
                  </a:lnTo>
                  <a:lnTo>
                    <a:pt x="86" y="107"/>
                  </a:lnTo>
                  <a:lnTo>
                    <a:pt x="86" y="22"/>
                  </a:lnTo>
                  <a:lnTo>
                    <a:pt x="86" y="22"/>
                  </a:lnTo>
                  <a:close/>
                  <a:moveTo>
                    <a:pt x="98" y="147"/>
                  </a:moveTo>
                  <a:lnTo>
                    <a:pt x="98" y="161"/>
                  </a:lnTo>
                  <a:lnTo>
                    <a:pt x="86" y="156"/>
                  </a:lnTo>
                  <a:lnTo>
                    <a:pt x="86" y="141"/>
                  </a:lnTo>
                  <a:lnTo>
                    <a:pt x="98" y="147"/>
                  </a:lnTo>
                  <a:close/>
                  <a:moveTo>
                    <a:pt x="86" y="278"/>
                  </a:moveTo>
                  <a:lnTo>
                    <a:pt x="58" y="264"/>
                  </a:lnTo>
                  <a:lnTo>
                    <a:pt x="58" y="225"/>
                  </a:lnTo>
                  <a:lnTo>
                    <a:pt x="70" y="232"/>
                  </a:lnTo>
                  <a:lnTo>
                    <a:pt x="70" y="232"/>
                  </a:lnTo>
                  <a:lnTo>
                    <a:pt x="73" y="232"/>
                  </a:lnTo>
                  <a:lnTo>
                    <a:pt x="75" y="232"/>
                  </a:lnTo>
                  <a:lnTo>
                    <a:pt x="77" y="230"/>
                  </a:lnTo>
                  <a:lnTo>
                    <a:pt x="78" y="229"/>
                  </a:lnTo>
                  <a:lnTo>
                    <a:pt x="86" y="212"/>
                  </a:lnTo>
                  <a:lnTo>
                    <a:pt x="86" y="278"/>
                  </a:lnTo>
                  <a:lnTo>
                    <a:pt x="86" y="278"/>
                  </a:lnTo>
                  <a:close/>
                  <a:moveTo>
                    <a:pt x="58" y="83"/>
                  </a:moveTo>
                  <a:lnTo>
                    <a:pt x="86" y="22"/>
                  </a:lnTo>
                  <a:lnTo>
                    <a:pt x="86" y="107"/>
                  </a:lnTo>
                  <a:lnTo>
                    <a:pt x="82" y="106"/>
                  </a:lnTo>
                  <a:lnTo>
                    <a:pt x="82" y="106"/>
                  </a:lnTo>
                  <a:lnTo>
                    <a:pt x="81" y="105"/>
                  </a:lnTo>
                  <a:lnTo>
                    <a:pt x="78" y="105"/>
                  </a:lnTo>
                  <a:lnTo>
                    <a:pt x="77" y="106"/>
                  </a:lnTo>
                  <a:lnTo>
                    <a:pt x="75" y="109"/>
                  </a:lnTo>
                  <a:lnTo>
                    <a:pt x="67" y="126"/>
                  </a:lnTo>
                  <a:lnTo>
                    <a:pt x="67" y="126"/>
                  </a:lnTo>
                  <a:lnTo>
                    <a:pt x="67" y="126"/>
                  </a:lnTo>
                  <a:lnTo>
                    <a:pt x="66" y="128"/>
                  </a:lnTo>
                  <a:lnTo>
                    <a:pt x="67" y="130"/>
                  </a:lnTo>
                  <a:lnTo>
                    <a:pt x="67" y="132"/>
                  </a:lnTo>
                  <a:lnTo>
                    <a:pt x="70" y="133"/>
                  </a:lnTo>
                  <a:lnTo>
                    <a:pt x="86" y="141"/>
                  </a:lnTo>
                  <a:lnTo>
                    <a:pt x="86" y="156"/>
                  </a:lnTo>
                  <a:lnTo>
                    <a:pt x="65" y="145"/>
                  </a:lnTo>
                  <a:lnTo>
                    <a:pt x="65" y="145"/>
                  </a:lnTo>
                  <a:lnTo>
                    <a:pt x="61" y="145"/>
                  </a:lnTo>
                  <a:lnTo>
                    <a:pt x="58" y="147"/>
                  </a:lnTo>
                  <a:lnTo>
                    <a:pt x="58" y="83"/>
                  </a:lnTo>
                  <a:lnTo>
                    <a:pt x="58" y="83"/>
                  </a:lnTo>
                  <a:close/>
                  <a:moveTo>
                    <a:pt x="86" y="190"/>
                  </a:moveTo>
                  <a:lnTo>
                    <a:pt x="86" y="206"/>
                  </a:lnTo>
                  <a:lnTo>
                    <a:pt x="86" y="206"/>
                  </a:lnTo>
                  <a:lnTo>
                    <a:pt x="84" y="203"/>
                  </a:lnTo>
                  <a:lnTo>
                    <a:pt x="58" y="191"/>
                  </a:lnTo>
                  <a:lnTo>
                    <a:pt x="58" y="176"/>
                  </a:lnTo>
                  <a:lnTo>
                    <a:pt x="86" y="190"/>
                  </a:lnTo>
                  <a:close/>
                  <a:moveTo>
                    <a:pt x="58" y="264"/>
                  </a:moveTo>
                  <a:lnTo>
                    <a:pt x="21" y="247"/>
                  </a:lnTo>
                  <a:lnTo>
                    <a:pt x="21" y="247"/>
                  </a:lnTo>
                  <a:lnTo>
                    <a:pt x="14" y="243"/>
                  </a:lnTo>
                  <a:lnTo>
                    <a:pt x="9" y="239"/>
                  </a:lnTo>
                  <a:lnTo>
                    <a:pt x="5" y="233"/>
                  </a:lnTo>
                  <a:lnTo>
                    <a:pt x="2" y="226"/>
                  </a:lnTo>
                  <a:lnTo>
                    <a:pt x="1" y="220"/>
                  </a:lnTo>
                  <a:lnTo>
                    <a:pt x="0" y="213"/>
                  </a:lnTo>
                  <a:lnTo>
                    <a:pt x="1" y="206"/>
                  </a:lnTo>
                  <a:lnTo>
                    <a:pt x="4" y="199"/>
                  </a:lnTo>
                  <a:lnTo>
                    <a:pt x="58" y="83"/>
                  </a:lnTo>
                  <a:lnTo>
                    <a:pt x="58" y="147"/>
                  </a:lnTo>
                  <a:lnTo>
                    <a:pt x="58" y="147"/>
                  </a:lnTo>
                  <a:lnTo>
                    <a:pt x="56" y="148"/>
                  </a:lnTo>
                  <a:lnTo>
                    <a:pt x="48" y="165"/>
                  </a:lnTo>
                  <a:lnTo>
                    <a:pt x="48" y="165"/>
                  </a:lnTo>
                  <a:lnTo>
                    <a:pt x="48" y="165"/>
                  </a:lnTo>
                  <a:lnTo>
                    <a:pt x="48" y="168"/>
                  </a:lnTo>
                  <a:lnTo>
                    <a:pt x="48" y="170"/>
                  </a:lnTo>
                  <a:lnTo>
                    <a:pt x="50" y="172"/>
                  </a:lnTo>
                  <a:lnTo>
                    <a:pt x="51" y="174"/>
                  </a:lnTo>
                  <a:lnTo>
                    <a:pt x="58" y="176"/>
                  </a:lnTo>
                  <a:lnTo>
                    <a:pt x="58" y="191"/>
                  </a:lnTo>
                  <a:lnTo>
                    <a:pt x="46" y="186"/>
                  </a:lnTo>
                  <a:lnTo>
                    <a:pt x="46" y="186"/>
                  </a:lnTo>
                  <a:lnTo>
                    <a:pt x="43" y="184"/>
                  </a:lnTo>
                  <a:lnTo>
                    <a:pt x="42" y="186"/>
                  </a:lnTo>
                  <a:lnTo>
                    <a:pt x="39" y="187"/>
                  </a:lnTo>
                  <a:lnTo>
                    <a:pt x="38" y="188"/>
                  </a:lnTo>
                  <a:lnTo>
                    <a:pt x="29" y="206"/>
                  </a:lnTo>
                  <a:lnTo>
                    <a:pt x="29" y="206"/>
                  </a:lnTo>
                  <a:lnTo>
                    <a:pt x="29" y="206"/>
                  </a:lnTo>
                  <a:lnTo>
                    <a:pt x="29" y="207"/>
                  </a:lnTo>
                  <a:lnTo>
                    <a:pt x="29" y="210"/>
                  </a:lnTo>
                  <a:lnTo>
                    <a:pt x="31" y="212"/>
                  </a:lnTo>
                  <a:lnTo>
                    <a:pt x="32" y="213"/>
                  </a:lnTo>
                  <a:lnTo>
                    <a:pt x="58" y="225"/>
                  </a:lnTo>
                  <a:lnTo>
                    <a:pt x="58" y="264"/>
                  </a:lnTo>
                  <a:close/>
                </a:path>
              </a:pathLst>
            </a:custGeom>
            <a:solidFill>
              <a:schemeClr val="accent5"/>
            </a:solidFill>
            <a:ln>
              <a:noFill/>
            </a:ln>
          </p:spPr>
          <p:txBody>
            <a:bodyPr vert="horz" wrap="square" lIns="68580" tIns="34290" rIns="68580" bIns="34290" numCol="1" anchor="t" anchorCtr="0" compatLnSpc="1"/>
            <a:lstStyle/>
            <a:p>
              <a:endParaRPr lang="zh-CN" altLang="en-US"/>
            </a:p>
          </p:txBody>
        </p:sp>
        <p:grpSp>
          <p:nvGrpSpPr>
            <p:cNvPr id="191" name="组合 212">
              <a:extLst>
                <a:ext uri="{FF2B5EF4-FFF2-40B4-BE49-F238E27FC236}">
                  <a16:creationId xmlns="" xmlns:a16="http://schemas.microsoft.com/office/drawing/2014/main" id="{29376660-7811-4AD6-A6C4-93CADD90350D}"/>
                </a:ext>
              </a:extLst>
            </p:cNvPr>
            <p:cNvGrpSpPr/>
            <p:nvPr/>
          </p:nvGrpSpPr>
          <p:grpSpPr>
            <a:xfrm>
              <a:off x="3734991" y="1912824"/>
              <a:ext cx="464344" cy="488156"/>
              <a:chOff x="1704976" y="2255838"/>
              <a:chExt cx="619125" cy="650875"/>
            </a:xfrm>
            <a:solidFill>
              <a:schemeClr val="accent1"/>
            </a:solidFill>
          </p:grpSpPr>
          <p:sp>
            <p:nvSpPr>
              <p:cNvPr id="192" name="Rectangle 155">
                <a:extLst>
                  <a:ext uri="{FF2B5EF4-FFF2-40B4-BE49-F238E27FC236}">
                    <a16:creationId xmlns="" xmlns:a16="http://schemas.microsoft.com/office/drawing/2014/main" id="{74B3782D-523F-4438-A0A3-E24BC58FC4FE}"/>
                  </a:ext>
                </a:extLst>
              </p:cNvPr>
              <p:cNvSpPr>
                <a:spLocks noChangeArrowheads="1"/>
              </p:cNvSpPr>
              <p:nvPr/>
            </p:nvSpPr>
            <p:spPr bwMode="auto">
              <a:xfrm>
                <a:off x="1704976" y="2873375"/>
                <a:ext cx="6191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3" name="Rectangle 156">
                <a:extLst>
                  <a:ext uri="{FF2B5EF4-FFF2-40B4-BE49-F238E27FC236}">
                    <a16:creationId xmlns="" xmlns:a16="http://schemas.microsoft.com/office/drawing/2014/main" id="{9EB4CE9A-0D7B-4824-A9BE-35CEE30156C8}"/>
                  </a:ext>
                </a:extLst>
              </p:cNvPr>
              <p:cNvSpPr>
                <a:spLocks noChangeArrowheads="1"/>
              </p:cNvSpPr>
              <p:nvPr/>
            </p:nvSpPr>
            <p:spPr bwMode="auto">
              <a:xfrm>
                <a:off x="1730376" y="2811463"/>
                <a:ext cx="5683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4" name="Rectangle 157">
                <a:extLst>
                  <a:ext uri="{FF2B5EF4-FFF2-40B4-BE49-F238E27FC236}">
                    <a16:creationId xmlns="" xmlns:a16="http://schemas.microsoft.com/office/drawing/2014/main" id="{D6FB7566-EBD6-4042-B123-6531D137D801}"/>
                  </a:ext>
                </a:extLst>
              </p:cNvPr>
              <p:cNvSpPr>
                <a:spLocks noChangeArrowheads="1"/>
              </p:cNvSpPr>
              <p:nvPr/>
            </p:nvSpPr>
            <p:spPr bwMode="auto">
              <a:xfrm>
                <a:off x="1954213" y="2747963"/>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5" name="Rectangle 158">
                <a:extLst>
                  <a:ext uri="{FF2B5EF4-FFF2-40B4-BE49-F238E27FC236}">
                    <a16:creationId xmlns="" xmlns:a16="http://schemas.microsoft.com/office/drawing/2014/main" id="{C82BC33A-0076-484F-B7C6-5D836908CCF2}"/>
                  </a:ext>
                </a:extLst>
              </p:cNvPr>
              <p:cNvSpPr>
                <a:spLocks noChangeArrowheads="1"/>
              </p:cNvSpPr>
              <p:nvPr/>
            </p:nvSpPr>
            <p:spPr bwMode="auto">
              <a:xfrm>
                <a:off x="1976438" y="2517775"/>
                <a:ext cx="77788"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6" name="Rectangle 159">
                <a:extLst>
                  <a:ext uri="{FF2B5EF4-FFF2-40B4-BE49-F238E27FC236}">
                    <a16:creationId xmlns="" xmlns:a16="http://schemas.microsoft.com/office/drawing/2014/main" id="{CC5D1311-9BA3-495E-AFCF-385CA450B0C8}"/>
                  </a:ext>
                </a:extLst>
              </p:cNvPr>
              <p:cNvSpPr>
                <a:spLocks noChangeArrowheads="1"/>
              </p:cNvSpPr>
              <p:nvPr/>
            </p:nvSpPr>
            <p:spPr bwMode="auto">
              <a:xfrm>
                <a:off x="1954213" y="2505075"/>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7" name="Rectangle 160">
                <a:extLst>
                  <a:ext uri="{FF2B5EF4-FFF2-40B4-BE49-F238E27FC236}">
                    <a16:creationId xmlns="" xmlns:a16="http://schemas.microsoft.com/office/drawing/2014/main" id="{5CBAD4ED-E542-4B0E-95A0-7BF70B807582}"/>
                  </a:ext>
                </a:extLst>
              </p:cNvPr>
              <p:cNvSpPr>
                <a:spLocks noChangeArrowheads="1"/>
              </p:cNvSpPr>
              <p:nvPr/>
            </p:nvSpPr>
            <p:spPr bwMode="auto">
              <a:xfrm>
                <a:off x="1774826" y="2747963"/>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8" name="Rectangle 161">
                <a:extLst>
                  <a:ext uri="{FF2B5EF4-FFF2-40B4-BE49-F238E27FC236}">
                    <a16:creationId xmlns="" xmlns:a16="http://schemas.microsoft.com/office/drawing/2014/main" id="{CD1B0C3F-D1F9-41CD-B5FA-060DE615F6D4}"/>
                  </a:ext>
                </a:extLst>
              </p:cNvPr>
              <p:cNvSpPr>
                <a:spLocks noChangeArrowheads="1"/>
              </p:cNvSpPr>
              <p:nvPr/>
            </p:nvSpPr>
            <p:spPr bwMode="auto">
              <a:xfrm>
                <a:off x="1795463" y="2517775"/>
                <a:ext cx="77788"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99" name="Rectangle 162">
                <a:extLst>
                  <a:ext uri="{FF2B5EF4-FFF2-40B4-BE49-F238E27FC236}">
                    <a16:creationId xmlns="" xmlns:a16="http://schemas.microsoft.com/office/drawing/2014/main" id="{1F756491-9FEF-4413-B1B0-A5A74FCAC5C3}"/>
                  </a:ext>
                </a:extLst>
              </p:cNvPr>
              <p:cNvSpPr>
                <a:spLocks noChangeArrowheads="1"/>
              </p:cNvSpPr>
              <p:nvPr/>
            </p:nvSpPr>
            <p:spPr bwMode="auto">
              <a:xfrm>
                <a:off x="1774826" y="2505075"/>
                <a:ext cx="119063"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0" name="Rectangle 163">
                <a:extLst>
                  <a:ext uri="{FF2B5EF4-FFF2-40B4-BE49-F238E27FC236}">
                    <a16:creationId xmlns="" xmlns:a16="http://schemas.microsoft.com/office/drawing/2014/main" id="{9EA815C6-D115-412F-8527-780B3360AA79}"/>
                  </a:ext>
                </a:extLst>
              </p:cNvPr>
              <p:cNvSpPr>
                <a:spLocks noChangeArrowheads="1"/>
              </p:cNvSpPr>
              <p:nvPr/>
            </p:nvSpPr>
            <p:spPr bwMode="auto">
              <a:xfrm>
                <a:off x="2135188" y="2747963"/>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1" name="Rectangle 164">
                <a:extLst>
                  <a:ext uri="{FF2B5EF4-FFF2-40B4-BE49-F238E27FC236}">
                    <a16:creationId xmlns="" xmlns:a16="http://schemas.microsoft.com/office/drawing/2014/main" id="{6A56AB9C-DA34-42B8-839A-BA5D9FD9422A}"/>
                  </a:ext>
                </a:extLst>
              </p:cNvPr>
              <p:cNvSpPr>
                <a:spLocks noChangeArrowheads="1"/>
              </p:cNvSpPr>
              <p:nvPr/>
            </p:nvSpPr>
            <p:spPr bwMode="auto">
              <a:xfrm>
                <a:off x="2157413" y="2517775"/>
                <a:ext cx="76200" cy="250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2" name="Rectangle 165">
                <a:extLst>
                  <a:ext uri="{FF2B5EF4-FFF2-40B4-BE49-F238E27FC236}">
                    <a16:creationId xmlns="" xmlns:a16="http://schemas.microsoft.com/office/drawing/2014/main" id="{A0808A23-58B7-45E4-9C90-C99EA8DAD5DC}"/>
                  </a:ext>
                </a:extLst>
              </p:cNvPr>
              <p:cNvSpPr>
                <a:spLocks noChangeArrowheads="1"/>
              </p:cNvSpPr>
              <p:nvPr/>
            </p:nvSpPr>
            <p:spPr bwMode="auto">
              <a:xfrm>
                <a:off x="2135188" y="2505075"/>
                <a:ext cx="1206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3" name="Rectangle 166">
                <a:extLst>
                  <a:ext uri="{FF2B5EF4-FFF2-40B4-BE49-F238E27FC236}">
                    <a16:creationId xmlns="" xmlns:a16="http://schemas.microsoft.com/office/drawing/2014/main" id="{280F47C3-1E55-4720-B1DB-57928A659183}"/>
                  </a:ext>
                </a:extLst>
              </p:cNvPr>
              <p:cNvSpPr>
                <a:spLocks noChangeArrowheads="1"/>
              </p:cNvSpPr>
              <p:nvPr/>
            </p:nvSpPr>
            <p:spPr bwMode="auto">
              <a:xfrm>
                <a:off x="1730376" y="2435225"/>
                <a:ext cx="568325" cy="333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4" name="Freeform 167">
                <a:extLst>
                  <a:ext uri="{FF2B5EF4-FFF2-40B4-BE49-F238E27FC236}">
                    <a16:creationId xmlns="" xmlns:a16="http://schemas.microsoft.com/office/drawing/2014/main" id="{16D6F038-4FCD-4153-9206-AC838612D128}"/>
                  </a:ext>
                </a:extLst>
              </p:cNvPr>
              <p:cNvSpPr/>
              <p:nvPr/>
            </p:nvSpPr>
            <p:spPr bwMode="auto">
              <a:xfrm>
                <a:off x="1730376" y="2255838"/>
                <a:ext cx="568325" cy="179388"/>
              </a:xfrm>
              <a:custGeom>
                <a:avLst/>
                <a:gdLst>
                  <a:gd name="T0" fmla="*/ 179 w 358"/>
                  <a:gd name="T1" fmla="*/ 0 h 113"/>
                  <a:gd name="T2" fmla="*/ 0 w 358"/>
                  <a:gd name="T3" fmla="*/ 113 h 113"/>
                  <a:gd name="T4" fmla="*/ 358 w 358"/>
                  <a:gd name="T5" fmla="*/ 113 h 113"/>
                  <a:gd name="T6" fmla="*/ 179 w 358"/>
                  <a:gd name="T7" fmla="*/ 0 h 113"/>
                </a:gdLst>
                <a:ahLst/>
                <a:cxnLst>
                  <a:cxn ang="0">
                    <a:pos x="T0" y="T1"/>
                  </a:cxn>
                  <a:cxn ang="0">
                    <a:pos x="T2" y="T3"/>
                  </a:cxn>
                  <a:cxn ang="0">
                    <a:pos x="T4" y="T5"/>
                  </a:cxn>
                  <a:cxn ang="0">
                    <a:pos x="T6" y="T7"/>
                  </a:cxn>
                </a:cxnLst>
                <a:rect l="0" t="0" r="r" b="b"/>
                <a:pathLst>
                  <a:path w="358" h="113">
                    <a:moveTo>
                      <a:pt x="179" y="0"/>
                    </a:moveTo>
                    <a:lnTo>
                      <a:pt x="0" y="113"/>
                    </a:lnTo>
                    <a:lnTo>
                      <a:pt x="358" y="113"/>
                    </a:lnTo>
                    <a:lnTo>
                      <a:pt x="1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5" name="Freeform 168">
              <a:extLst>
                <a:ext uri="{FF2B5EF4-FFF2-40B4-BE49-F238E27FC236}">
                  <a16:creationId xmlns="" xmlns:a16="http://schemas.microsoft.com/office/drawing/2014/main" id="{AEE00A1F-8486-46A8-804D-3577151E0B70}"/>
                </a:ext>
              </a:extLst>
            </p:cNvPr>
            <p:cNvSpPr>
              <a:spLocks noEditPoints="1"/>
            </p:cNvSpPr>
            <p:nvPr/>
          </p:nvSpPr>
          <p:spPr bwMode="auto">
            <a:xfrm>
              <a:off x="4760118" y="2034267"/>
              <a:ext cx="591741" cy="386954"/>
            </a:xfrm>
            <a:custGeom>
              <a:avLst/>
              <a:gdLst>
                <a:gd name="T0" fmla="*/ 497 w 497"/>
                <a:gd name="T1" fmla="*/ 0 h 325"/>
                <a:gd name="T2" fmla="*/ 386 w 497"/>
                <a:gd name="T3" fmla="*/ 37 h 325"/>
                <a:gd name="T4" fmla="*/ 386 w 497"/>
                <a:gd name="T5" fmla="*/ 210 h 325"/>
                <a:gd name="T6" fmla="*/ 386 w 497"/>
                <a:gd name="T7" fmla="*/ 210 h 325"/>
                <a:gd name="T8" fmla="*/ 397 w 497"/>
                <a:gd name="T9" fmla="*/ 209 h 325"/>
                <a:gd name="T10" fmla="*/ 405 w 497"/>
                <a:gd name="T11" fmla="*/ 206 h 325"/>
                <a:gd name="T12" fmla="*/ 409 w 497"/>
                <a:gd name="T13" fmla="*/ 204 h 325"/>
                <a:gd name="T14" fmla="*/ 411 w 497"/>
                <a:gd name="T15" fmla="*/ 201 h 325"/>
                <a:gd name="T16" fmla="*/ 413 w 497"/>
                <a:gd name="T17" fmla="*/ 197 h 325"/>
                <a:gd name="T18" fmla="*/ 413 w 497"/>
                <a:gd name="T19" fmla="*/ 194 h 325"/>
                <a:gd name="T20" fmla="*/ 413 w 497"/>
                <a:gd name="T21" fmla="*/ 118 h 325"/>
                <a:gd name="T22" fmla="*/ 399 w 497"/>
                <a:gd name="T23" fmla="*/ 118 h 325"/>
                <a:gd name="T24" fmla="*/ 399 w 497"/>
                <a:gd name="T25" fmla="*/ 86 h 325"/>
                <a:gd name="T26" fmla="*/ 413 w 497"/>
                <a:gd name="T27" fmla="*/ 86 h 325"/>
                <a:gd name="T28" fmla="*/ 447 w 497"/>
                <a:gd name="T29" fmla="*/ 86 h 325"/>
                <a:gd name="T30" fmla="*/ 462 w 497"/>
                <a:gd name="T31" fmla="*/ 86 h 325"/>
                <a:gd name="T32" fmla="*/ 462 w 497"/>
                <a:gd name="T33" fmla="*/ 118 h 325"/>
                <a:gd name="T34" fmla="*/ 447 w 497"/>
                <a:gd name="T35" fmla="*/ 118 h 325"/>
                <a:gd name="T36" fmla="*/ 447 w 497"/>
                <a:gd name="T37" fmla="*/ 194 h 325"/>
                <a:gd name="T38" fmla="*/ 447 w 497"/>
                <a:gd name="T39" fmla="*/ 194 h 325"/>
                <a:gd name="T40" fmla="*/ 446 w 497"/>
                <a:gd name="T41" fmla="*/ 204 h 325"/>
                <a:gd name="T42" fmla="*/ 442 w 497"/>
                <a:gd name="T43" fmla="*/ 212 h 325"/>
                <a:gd name="T44" fmla="*/ 436 w 497"/>
                <a:gd name="T45" fmla="*/ 220 h 325"/>
                <a:gd name="T46" fmla="*/ 430 w 497"/>
                <a:gd name="T47" fmla="*/ 227 h 325"/>
                <a:gd name="T48" fmla="*/ 420 w 497"/>
                <a:gd name="T49" fmla="*/ 232 h 325"/>
                <a:gd name="T50" fmla="*/ 411 w 497"/>
                <a:gd name="T51" fmla="*/ 236 h 325"/>
                <a:gd name="T52" fmla="*/ 399 w 497"/>
                <a:gd name="T53" fmla="*/ 239 h 325"/>
                <a:gd name="T54" fmla="*/ 386 w 497"/>
                <a:gd name="T55" fmla="*/ 239 h 325"/>
                <a:gd name="T56" fmla="*/ 386 w 497"/>
                <a:gd name="T57" fmla="*/ 289 h 325"/>
                <a:gd name="T58" fmla="*/ 497 w 497"/>
                <a:gd name="T59" fmla="*/ 325 h 325"/>
                <a:gd name="T60" fmla="*/ 497 w 497"/>
                <a:gd name="T61" fmla="*/ 0 h 325"/>
                <a:gd name="T62" fmla="*/ 386 w 497"/>
                <a:gd name="T63" fmla="*/ 37 h 325"/>
                <a:gd name="T64" fmla="*/ 0 w 497"/>
                <a:gd name="T65" fmla="*/ 163 h 325"/>
                <a:gd name="T66" fmla="*/ 386 w 497"/>
                <a:gd name="T67" fmla="*/ 289 h 325"/>
                <a:gd name="T68" fmla="*/ 386 w 497"/>
                <a:gd name="T69" fmla="*/ 239 h 325"/>
                <a:gd name="T70" fmla="*/ 386 w 497"/>
                <a:gd name="T71" fmla="*/ 239 h 325"/>
                <a:gd name="T72" fmla="*/ 374 w 497"/>
                <a:gd name="T73" fmla="*/ 239 h 325"/>
                <a:gd name="T74" fmla="*/ 363 w 497"/>
                <a:gd name="T75" fmla="*/ 236 h 325"/>
                <a:gd name="T76" fmla="*/ 353 w 497"/>
                <a:gd name="T77" fmla="*/ 232 h 325"/>
                <a:gd name="T78" fmla="*/ 343 w 497"/>
                <a:gd name="T79" fmla="*/ 227 h 325"/>
                <a:gd name="T80" fmla="*/ 336 w 497"/>
                <a:gd name="T81" fmla="*/ 220 h 325"/>
                <a:gd name="T82" fmla="*/ 331 w 497"/>
                <a:gd name="T83" fmla="*/ 212 h 325"/>
                <a:gd name="T84" fmla="*/ 327 w 497"/>
                <a:gd name="T85" fmla="*/ 204 h 325"/>
                <a:gd name="T86" fmla="*/ 325 w 497"/>
                <a:gd name="T87" fmla="*/ 194 h 325"/>
                <a:gd name="T88" fmla="*/ 325 w 497"/>
                <a:gd name="T89" fmla="*/ 118 h 325"/>
                <a:gd name="T90" fmla="*/ 311 w 497"/>
                <a:gd name="T91" fmla="*/ 118 h 325"/>
                <a:gd name="T92" fmla="*/ 311 w 497"/>
                <a:gd name="T93" fmla="*/ 86 h 325"/>
                <a:gd name="T94" fmla="*/ 325 w 497"/>
                <a:gd name="T95" fmla="*/ 86 h 325"/>
                <a:gd name="T96" fmla="*/ 359 w 497"/>
                <a:gd name="T97" fmla="*/ 86 h 325"/>
                <a:gd name="T98" fmla="*/ 376 w 497"/>
                <a:gd name="T99" fmla="*/ 86 h 325"/>
                <a:gd name="T100" fmla="*/ 376 w 497"/>
                <a:gd name="T101" fmla="*/ 118 h 325"/>
                <a:gd name="T102" fmla="*/ 359 w 497"/>
                <a:gd name="T103" fmla="*/ 118 h 325"/>
                <a:gd name="T104" fmla="*/ 359 w 497"/>
                <a:gd name="T105" fmla="*/ 194 h 325"/>
                <a:gd name="T106" fmla="*/ 359 w 497"/>
                <a:gd name="T107" fmla="*/ 194 h 325"/>
                <a:gd name="T108" fmla="*/ 361 w 497"/>
                <a:gd name="T109" fmla="*/ 197 h 325"/>
                <a:gd name="T110" fmla="*/ 362 w 497"/>
                <a:gd name="T111" fmla="*/ 201 h 325"/>
                <a:gd name="T112" fmla="*/ 365 w 497"/>
                <a:gd name="T113" fmla="*/ 204 h 325"/>
                <a:gd name="T114" fmla="*/ 367 w 497"/>
                <a:gd name="T115" fmla="*/ 206 h 325"/>
                <a:gd name="T116" fmla="*/ 376 w 497"/>
                <a:gd name="T117" fmla="*/ 209 h 325"/>
                <a:gd name="T118" fmla="*/ 386 w 497"/>
                <a:gd name="T119" fmla="*/ 210 h 325"/>
                <a:gd name="T120" fmla="*/ 386 w 497"/>
                <a:gd name="T121" fmla="*/ 3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97" h="325">
                  <a:moveTo>
                    <a:pt x="497" y="0"/>
                  </a:moveTo>
                  <a:lnTo>
                    <a:pt x="386" y="37"/>
                  </a:lnTo>
                  <a:lnTo>
                    <a:pt x="386" y="210"/>
                  </a:lnTo>
                  <a:lnTo>
                    <a:pt x="386" y="210"/>
                  </a:lnTo>
                  <a:lnTo>
                    <a:pt x="397" y="209"/>
                  </a:lnTo>
                  <a:lnTo>
                    <a:pt x="405" y="206"/>
                  </a:lnTo>
                  <a:lnTo>
                    <a:pt x="409" y="204"/>
                  </a:lnTo>
                  <a:lnTo>
                    <a:pt x="411" y="201"/>
                  </a:lnTo>
                  <a:lnTo>
                    <a:pt x="413" y="197"/>
                  </a:lnTo>
                  <a:lnTo>
                    <a:pt x="413" y="194"/>
                  </a:lnTo>
                  <a:lnTo>
                    <a:pt x="413" y="118"/>
                  </a:lnTo>
                  <a:lnTo>
                    <a:pt x="399" y="118"/>
                  </a:lnTo>
                  <a:lnTo>
                    <a:pt x="399" y="86"/>
                  </a:lnTo>
                  <a:lnTo>
                    <a:pt x="413" y="86"/>
                  </a:lnTo>
                  <a:lnTo>
                    <a:pt x="447" y="86"/>
                  </a:lnTo>
                  <a:lnTo>
                    <a:pt x="462" y="86"/>
                  </a:lnTo>
                  <a:lnTo>
                    <a:pt x="462" y="118"/>
                  </a:lnTo>
                  <a:lnTo>
                    <a:pt x="447" y="118"/>
                  </a:lnTo>
                  <a:lnTo>
                    <a:pt x="447" y="194"/>
                  </a:lnTo>
                  <a:lnTo>
                    <a:pt x="447" y="194"/>
                  </a:lnTo>
                  <a:lnTo>
                    <a:pt x="446" y="204"/>
                  </a:lnTo>
                  <a:lnTo>
                    <a:pt x="442" y="212"/>
                  </a:lnTo>
                  <a:lnTo>
                    <a:pt x="436" y="220"/>
                  </a:lnTo>
                  <a:lnTo>
                    <a:pt x="430" y="227"/>
                  </a:lnTo>
                  <a:lnTo>
                    <a:pt x="420" y="232"/>
                  </a:lnTo>
                  <a:lnTo>
                    <a:pt x="411" y="236"/>
                  </a:lnTo>
                  <a:lnTo>
                    <a:pt x="399" y="239"/>
                  </a:lnTo>
                  <a:lnTo>
                    <a:pt x="386" y="239"/>
                  </a:lnTo>
                  <a:lnTo>
                    <a:pt x="386" y="289"/>
                  </a:lnTo>
                  <a:lnTo>
                    <a:pt x="497" y="325"/>
                  </a:lnTo>
                  <a:lnTo>
                    <a:pt x="497" y="0"/>
                  </a:lnTo>
                  <a:close/>
                  <a:moveTo>
                    <a:pt x="386" y="37"/>
                  </a:moveTo>
                  <a:lnTo>
                    <a:pt x="0" y="163"/>
                  </a:lnTo>
                  <a:lnTo>
                    <a:pt x="386" y="289"/>
                  </a:lnTo>
                  <a:lnTo>
                    <a:pt x="386" y="239"/>
                  </a:lnTo>
                  <a:lnTo>
                    <a:pt x="386" y="239"/>
                  </a:lnTo>
                  <a:lnTo>
                    <a:pt x="374" y="239"/>
                  </a:lnTo>
                  <a:lnTo>
                    <a:pt x="363" y="236"/>
                  </a:lnTo>
                  <a:lnTo>
                    <a:pt x="353" y="232"/>
                  </a:lnTo>
                  <a:lnTo>
                    <a:pt x="343" y="227"/>
                  </a:lnTo>
                  <a:lnTo>
                    <a:pt x="336" y="220"/>
                  </a:lnTo>
                  <a:lnTo>
                    <a:pt x="331" y="212"/>
                  </a:lnTo>
                  <a:lnTo>
                    <a:pt x="327" y="204"/>
                  </a:lnTo>
                  <a:lnTo>
                    <a:pt x="325" y="194"/>
                  </a:lnTo>
                  <a:lnTo>
                    <a:pt x="325" y="118"/>
                  </a:lnTo>
                  <a:lnTo>
                    <a:pt x="311" y="118"/>
                  </a:lnTo>
                  <a:lnTo>
                    <a:pt x="311" y="86"/>
                  </a:lnTo>
                  <a:lnTo>
                    <a:pt x="325" y="86"/>
                  </a:lnTo>
                  <a:lnTo>
                    <a:pt x="359" y="86"/>
                  </a:lnTo>
                  <a:lnTo>
                    <a:pt x="376" y="86"/>
                  </a:lnTo>
                  <a:lnTo>
                    <a:pt x="376" y="118"/>
                  </a:lnTo>
                  <a:lnTo>
                    <a:pt x="359" y="118"/>
                  </a:lnTo>
                  <a:lnTo>
                    <a:pt x="359" y="194"/>
                  </a:lnTo>
                  <a:lnTo>
                    <a:pt x="359" y="194"/>
                  </a:lnTo>
                  <a:lnTo>
                    <a:pt x="361" y="197"/>
                  </a:lnTo>
                  <a:lnTo>
                    <a:pt x="362" y="201"/>
                  </a:lnTo>
                  <a:lnTo>
                    <a:pt x="365" y="204"/>
                  </a:lnTo>
                  <a:lnTo>
                    <a:pt x="367" y="206"/>
                  </a:lnTo>
                  <a:lnTo>
                    <a:pt x="376" y="209"/>
                  </a:lnTo>
                  <a:lnTo>
                    <a:pt x="386" y="210"/>
                  </a:lnTo>
                  <a:lnTo>
                    <a:pt x="386" y="37"/>
                  </a:lnTo>
                  <a:close/>
                </a:path>
              </a:pathLst>
            </a:custGeom>
            <a:solidFill>
              <a:schemeClr val="accent4"/>
            </a:solidFill>
            <a:ln>
              <a:noFill/>
            </a:ln>
          </p:spPr>
          <p:txBody>
            <a:bodyPr vert="horz" wrap="square" lIns="68580" tIns="34290" rIns="68580" bIns="34290" numCol="1" anchor="t" anchorCtr="0" compatLnSpc="1"/>
            <a:lstStyle/>
            <a:p>
              <a:endParaRPr lang="zh-CN" altLang="en-US"/>
            </a:p>
          </p:txBody>
        </p:sp>
        <p:sp>
          <p:nvSpPr>
            <p:cNvPr id="206" name="Freeform 169">
              <a:extLst>
                <a:ext uri="{FF2B5EF4-FFF2-40B4-BE49-F238E27FC236}">
                  <a16:creationId xmlns="" xmlns:a16="http://schemas.microsoft.com/office/drawing/2014/main" id="{9E8F2F39-45DE-4772-BF75-A0275E00E776}"/>
                </a:ext>
              </a:extLst>
            </p:cNvPr>
            <p:cNvSpPr>
              <a:spLocks noEditPoints="1"/>
            </p:cNvSpPr>
            <p:nvPr/>
          </p:nvSpPr>
          <p:spPr bwMode="auto">
            <a:xfrm>
              <a:off x="3907630" y="2460511"/>
              <a:ext cx="139304" cy="240506"/>
            </a:xfrm>
            <a:custGeom>
              <a:avLst/>
              <a:gdLst>
                <a:gd name="T0" fmla="*/ 71 w 117"/>
                <a:gd name="T1" fmla="*/ 170 h 202"/>
                <a:gd name="T2" fmla="*/ 80 w 117"/>
                <a:gd name="T3" fmla="*/ 173 h 202"/>
                <a:gd name="T4" fmla="*/ 85 w 117"/>
                <a:gd name="T5" fmla="*/ 181 h 202"/>
                <a:gd name="T6" fmla="*/ 85 w 117"/>
                <a:gd name="T7" fmla="*/ 188 h 202"/>
                <a:gd name="T8" fmla="*/ 80 w 117"/>
                <a:gd name="T9" fmla="*/ 199 h 202"/>
                <a:gd name="T10" fmla="*/ 75 w 117"/>
                <a:gd name="T11" fmla="*/ 202 h 202"/>
                <a:gd name="T12" fmla="*/ 71 w 117"/>
                <a:gd name="T13" fmla="*/ 170 h 202"/>
                <a:gd name="T14" fmla="*/ 71 w 117"/>
                <a:gd name="T15" fmla="*/ 157 h 202"/>
                <a:gd name="T16" fmla="*/ 71 w 117"/>
                <a:gd name="T17" fmla="*/ 68 h 202"/>
                <a:gd name="T18" fmla="*/ 80 w 117"/>
                <a:gd name="T19" fmla="*/ 77 h 202"/>
                <a:gd name="T20" fmla="*/ 85 w 117"/>
                <a:gd name="T21" fmla="*/ 91 h 202"/>
                <a:gd name="T22" fmla="*/ 92 w 117"/>
                <a:gd name="T23" fmla="*/ 116 h 202"/>
                <a:gd name="T24" fmla="*/ 94 w 117"/>
                <a:gd name="T25" fmla="*/ 120 h 202"/>
                <a:gd name="T26" fmla="*/ 100 w 117"/>
                <a:gd name="T27" fmla="*/ 126 h 202"/>
                <a:gd name="T28" fmla="*/ 110 w 117"/>
                <a:gd name="T29" fmla="*/ 127 h 202"/>
                <a:gd name="T30" fmla="*/ 117 w 117"/>
                <a:gd name="T31" fmla="*/ 145 h 202"/>
                <a:gd name="T32" fmla="*/ 66 w 117"/>
                <a:gd name="T33" fmla="*/ 170 h 202"/>
                <a:gd name="T34" fmla="*/ 71 w 117"/>
                <a:gd name="T35" fmla="*/ 170 h 202"/>
                <a:gd name="T36" fmla="*/ 71 w 117"/>
                <a:gd name="T37" fmla="*/ 202 h 202"/>
                <a:gd name="T38" fmla="*/ 61 w 117"/>
                <a:gd name="T39" fmla="*/ 199 h 202"/>
                <a:gd name="T40" fmla="*/ 56 w 117"/>
                <a:gd name="T41" fmla="*/ 189 h 202"/>
                <a:gd name="T42" fmla="*/ 56 w 117"/>
                <a:gd name="T43" fmla="*/ 184 h 202"/>
                <a:gd name="T44" fmla="*/ 61 w 117"/>
                <a:gd name="T45" fmla="*/ 173 h 202"/>
                <a:gd name="T46" fmla="*/ 66 w 117"/>
                <a:gd name="T47" fmla="*/ 170 h 202"/>
                <a:gd name="T48" fmla="*/ 71 w 117"/>
                <a:gd name="T49" fmla="*/ 68 h 202"/>
                <a:gd name="T50" fmla="*/ 60 w 117"/>
                <a:gd name="T51" fmla="*/ 62 h 202"/>
                <a:gd name="T52" fmla="*/ 47 w 117"/>
                <a:gd name="T53" fmla="*/ 61 h 202"/>
                <a:gd name="T54" fmla="*/ 34 w 117"/>
                <a:gd name="T55" fmla="*/ 8 h 202"/>
                <a:gd name="T56" fmla="*/ 29 w 117"/>
                <a:gd name="T57" fmla="*/ 1 h 202"/>
                <a:gd name="T58" fmla="*/ 19 w 117"/>
                <a:gd name="T59" fmla="*/ 0 h 202"/>
                <a:gd name="T60" fmla="*/ 15 w 117"/>
                <a:gd name="T61" fmla="*/ 1 h 202"/>
                <a:gd name="T62" fmla="*/ 10 w 117"/>
                <a:gd name="T63" fmla="*/ 9 h 202"/>
                <a:gd name="T64" fmla="*/ 24 w 117"/>
                <a:gd name="T65" fmla="*/ 66 h 202"/>
                <a:gd name="T66" fmla="*/ 19 w 117"/>
                <a:gd name="T67" fmla="*/ 70 h 202"/>
                <a:gd name="T68" fmla="*/ 11 w 117"/>
                <a:gd name="T69" fmla="*/ 78 h 202"/>
                <a:gd name="T70" fmla="*/ 6 w 117"/>
                <a:gd name="T71" fmla="*/ 91 h 202"/>
                <a:gd name="T72" fmla="*/ 4 w 117"/>
                <a:gd name="T73" fmla="*/ 104 h 202"/>
                <a:gd name="T74" fmla="*/ 6 w 117"/>
                <a:gd name="T75" fmla="*/ 111 h 202"/>
                <a:gd name="T76" fmla="*/ 12 w 117"/>
                <a:gd name="T77" fmla="*/ 138 h 202"/>
                <a:gd name="T78" fmla="*/ 12 w 117"/>
                <a:gd name="T79" fmla="*/ 142 h 202"/>
                <a:gd name="T80" fmla="*/ 10 w 117"/>
                <a:gd name="T81" fmla="*/ 149 h 202"/>
                <a:gd name="T82" fmla="*/ 3 w 117"/>
                <a:gd name="T83" fmla="*/ 156 h 202"/>
                <a:gd name="T84" fmla="*/ 6 w 117"/>
                <a:gd name="T85" fmla="*/ 175 h 202"/>
                <a:gd name="T86" fmla="*/ 71 w 117"/>
                <a:gd name="T87" fmla="*/ 6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7" h="202">
                  <a:moveTo>
                    <a:pt x="71" y="170"/>
                  </a:moveTo>
                  <a:lnTo>
                    <a:pt x="71" y="170"/>
                  </a:lnTo>
                  <a:lnTo>
                    <a:pt x="76" y="170"/>
                  </a:lnTo>
                  <a:lnTo>
                    <a:pt x="80" y="173"/>
                  </a:lnTo>
                  <a:lnTo>
                    <a:pt x="84" y="177"/>
                  </a:lnTo>
                  <a:lnTo>
                    <a:pt x="85" y="181"/>
                  </a:lnTo>
                  <a:lnTo>
                    <a:pt x="85" y="181"/>
                  </a:lnTo>
                  <a:lnTo>
                    <a:pt x="85" y="188"/>
                  </a:lnTo>
                  <a:lnTo>
                    <a:pt x="84" y="193"/>
                  </a:lnTo>
                  <a:lnTo>
                    <a:pt x="80" y="199"/>
                  </a:lnTo>
                  <a:lnTo>
                    <a:pt x="75" y="202"/>
                  </a:lnTo>
                  <a:lnTo>
                    <a:pt x="75" y="202"/>
                  </a:lnTo>
                  <a:lnTo>
                    <a:pt x="71" y="202"/>
                  </a:lnTo>
                  <a:lnTo>
                    <a:pt x="71" y="170"/>
                  </a:lnTo>
                  <a:lnTo>
                    <a:pt x="71" y="170"/>
                  </a:lnTo>
                  <a:close/>
                  <a:moveTo>
                    <a:pt x="71" y="157"/>
                  </a:moveTo>
                  <a:lnTo>
                    <a:pt x="71" y="68"/>
                  </a:lnTo>
                  <a:lnTo>
                    <a:pt x="71" y="68"/>
                  </a:lnTo>
                  <a:lnTo>
                    <a:pt x="76" y="72"/>
                  </a:lnTo>
                  <a:lnTo>
                    <a:pt x="80" y="77"/>
                  </a:lnTo>
                  <a:lnTo>
                    <a:pt x="83" y="84"/>
                  </a:lnTo>
                  <a:lnTo>
                    <a:pt x="85" y="91"/>
                  </a:lnTo>
                  <a:lnTo>
                    <a:pt x="85" y="91"/>
                  </a:lnTo>
                  <a:lnTo>
                    <a:pt x="92" y="116"/>
                  </a:lnTo>
                  <a:lnTo>
                    <a:pt x="92" y="116"/>
                  </a:lnTo>
                  <a:lnTo>
                    <a:pt x="94" y="120"/>
                  </a:lnTo>
                  <a:lnTo>
                    <a:pt x="96" y="123"/>
                  </a:lnTo>
                  <a:lnTo>
                    <a:pt x="100" y="126"/>
                  </a:lnTo>
                  <a:lnTo>
                    <a:pt x="103" y="127"/>
                  </a:lnTo>
                  <a:lnTo>
                    <a:pt x="110" y="127"/>
                  </a:lnTo>
                  <a:lnTo>
                    <a:pt x="112" y="127"/>
                  </a:lnTo>
                  <a:lnTo>
                    <a:pt x="117" y="145"/>
                  </a:lnTo>
                  <a:lnTo>
                    <a:pt x="71" y="157"/>
                  </a:lnTo>
                  <a:close/>
                  <a:moveTo>
                    <a:pt x="66" y="170"/>
                  </a:moveTo>
                  <a:lnTo>
                    <a:pt x="66" y="170"/>
                  </a:lnTo>
                  <a:lnTo>
                    <a:pt x="71" y="170"/>
                  </a:lnTo>
                  <a:lnTo>
                    <a:pt x="71" y="202"/>
                  </a:lnTo>
                  <a:lnTo>
                    <a:pt x="71" y="202"/>
                  </a:lnTo>
                  <a:lnTo>
                    <a:pt x="65" y="200"/>
                  </a:lnTo>
                  <a:lnTo>
                    <a:pt x="61" y="199"/>
                  </a:lnTo>
                  <a:lnTo>
                    <a:pt x="57" y="195"/>
                  </a:lnTo>
                  <a:lnTo>
                    <a:pt x="56" y="189"/>
                  </a:lnTo>
                  <a:lnTo>
                    <a:pt x="56" y="189"/>
                  </a:lnTo>
                  <a:lnTo>
                    <a:pt x="56" y="184"/>
                  </a:lnTo>
                  <a:lnTo>
                    <a:pt x="57" y="179"/>
                  </a:lnTo>
                  <a:lnTo>
                    <a:pt x="61" y="173"/>
                  </a:lnTo>
                  <a:lnTo>
                    <a:pt x="66" y="170"/>
                  </a:lnTo>
                  <a:lnTo>
                    <a:pt x="66" y="170"/>
                  </a:lnTo>
                  <a:close/>
                  <a:moveTo>
                    <a:pt x="71" y="68"/>
                  </a:moveTo>
                  <a:lnTo>
                    <a:pt x="71" y="68"/>
                  </a:lnTo>
                  <a:lnTo>
                    <a:pt x="65" y="65"/>
                  </a:lnTo>
                  <a:lnTo>
                    <a:pt x="60" y="62"/>
                  </a:lnTo>
                  <a:lnTo>
                    <a:pt x="54" y="61"/>
                  </a:lnTo>
                  <a:lnTo>
                    <a:pt x="47" y="61"/>
                  </a:lnTo>
                  <a:lnTo>
                    <a:pt x="34" y="8"/>
                  </a:lnTo>
                  <a:lnTo>
                    <a:pt x="34" y="8"/>
                  </a:lnTo>
                  <a:lnTo>
                    <a:pt x="31" y="4"/>
                  </a:lnTo>
                  <a:lnTo>
                    <a:pt x="29" y="1"/>
                  </a:lnTo>
                  <a:lnTo>
                    <a:pt x="24" y="0"/>
                  </a:lnTo>
                  <a:lnTo>
                    <a:pt x="19" y="0"/>
                  </a:lnTo>
                  <a:lnTo>
                    <a:pt x="19" y="0"/>
                  </a:lnTo>
                  <a:lnTo>
                    <a:pt x="15" y="1"/>
                  </a:lnTo>
                  <a:lnTo>
                    <a:pt x="12" y="5"/>
                  </a:lnTo>
                  <a:lnTo>
                    <a:pt x="10" y="9"/>
                  </a:lnTo>
                  <a:lnTo>
                    <a:pt x="11" y="15"/>
                  </a:lnTo>
                  <a:lnTo>
                    <a:pt x="24" y="66"/>
                  </a:lnTo>
                  <a:lnTo>
                    <a:pt x="24" y="66"/>
                  </a:lnTo>
                  <a:lnTo>
                    <a:pt x="19" y="70"/>
                  </a:lnTo>
                  <a:lnTo>
                    <a:pt x="15" y="74"/>
                  </a:lnTo>
                  <a:lnTo>
                    <a:pt x="11" y="78"/>
                  </a:lnTo>
                  <a:lnTo>
                    <a:pt x="7" y="84"/>
                  </a:lnTo>
                  <a:lnTo>
                    <a:pt x="6" y="91"/>
                  </a:lnTo>
                  <a:lnTo>
                    <a:pt x="4" y="96"/>
                  </a:lnTo>
                  <a:lnTo>
                    <a:pt x="4" y="104"/>
                  </a:lnTo>
                  <a:lnTo>
                    <a:pt x="6" y="111"/>
                  </a:lnTo>
                  <a:lnTo>
                    <a:pt x="6" y="111"/>
                  </a:lnTo>
                  <a:lnTo>
                    <a:pt x="12" y="138"/>
                  </a:lnTo>
                  <a:lnTo>
                    <a:pt x="12" y="138"/>
                  </a:lnTo>
                  <a:lnTo>
                    <a:pt x="12" y="138"/>
                  </a:lnTo>
                  <a:lnTo>
                    <a:pt x="12" y="142"/>
                  </a:lnTo>
                  <a:lnTo>
                    <a:pt x="12" y="146"/>
                  </a:lnTo>
                  <a:lnTo>
                    <a:pt x="10" y="149"/>
                  </a:lnTo>
                  <a:lnTo>
                    <a:pt x="8" y="152"/>
                  </a:lnTo>
                  <a:lnTo>
                    <a:pt x="3" y="156"/>
                  </a:lnTo>
                  <a:lnTo>
                    <a:pt x="0" y="157"/>
                  </a:lnTo>
                  <a:lnTo>
                    <a:pt x="6" y="175"/>
                  </a:lnTo>
                  <a:lnTo>
                    <a:pt x="71" y="157"/>
                  </a:lnTo>
                  <a:lnTo>
                    <a:pt x="71" y="68"/>
                  </a:lnTo>
                  <a:close/>
                </a:path>
              </a:pathLst>
            </a:custGeom>
            <a:solidFill>
              <a:schemeClr val="accent1"/>
            </a:solidFill>
            <a:ln>
              <a:noFill/>
            </a:ln>
          </p:spPr>
          <p:txBody>
            <a:bodyPr vert="horz" wrap="square" lIns="68580" tIns="34290" rIns="68580" bIns="34290" numCol="1" anchor="t" anchorCtr="0" compatLnSpc="1"/>
            <a:lstStyle/>
            <a:p>
              <a:endParaRPr lang="zh-CN" altLang="en-US"/>
            </a:p>
          </p:txBody>
        </p:sp>
        <p:sp>
          <p:nvSpPr>
            <p:cNvPr id="207" name="Freeform 170">
              <a:extLst>
                <a:ext uri="{FF2B5EF4-FFF2-40B4-BE49-F238E27FC236}">
                  <a16:creationId xmlns="" xmlns:a16="http://schemas.microsoft.com/office/drawing/2014/main" id="{9E1F80C6-196F-4FFE-8ECE-A3B7B30C35CC}"/>
                </a:ext>
              </a:extLst>
            </p:cNvPr>
            <p:cNvSpPr>
              <a:spLocks noEditPoints="1"/>
            </p:cNvSpPr>
            <p:nvPr/>
          </p:nvSpPr>
          <p:spPr bwMode="auto">
            <a:xfrm>
              <a:off x="4982765" y="1628264"/>
              <a:ext cx="277416" cy="341710"/>
            </a:xfrm>
            <a:custGeom>
              <a:avLst/>
              <a:gdLst>
                <a:gd name="T0" fmla="*/ 164 w 233"/>
                <a:gd name="T1" fmla="*/ 0 h 287"/>
                <a:gd name="T2" fmla="*/ 233 w 233"/>
                <a:gd name="T3" fmla="*/ 248 h 287"/>
                <a:gd name="T4" fmla="*/ 216 w 233"/>
                <a:gd name="T5" fmla="*/ 280 h 287"/>
                <a:gd name="T6" fmla="*/ 164 w 233"/>
                <a:gd name="T7" fmla="*/ 226 h 287"/>
                <a:gd name="T8" fmla="*/ 179 w 233"/>
                <a:gd name="T9" fmla="*/ 218 h 287"/>
                <a:gd name="T10" fmla="*/ 194 w 233"/>
                <a:gd name="T11" fmla="*/ 191 h 287"/>
                <a:gd name="T12" fmla="*/ 194 w 233"/>
                <a:gd name="T13" fmla="*/ 157 h 287"/>
                <a:gd name="T14" fmla="*/ 178 w 233"/>
                <a:gd name="T15" fmla="*/ 148 h 287"/>
                <a:gd name="T16" fmla="*/ 164 w 233"/>
                <a:gd name="T17" fmla="*/ 118 h 287"/>
                <a:gd name="T18" fmla="*/ 167 w 233"/>
                <a:gd name="T19" fmla="*/ 210 h 287"/>
                <a:gd name="T20" fmla="*/ 180 w 233"/>
                <a:gd name="T21" fmla="*/ 175 h 287"/>
                <a:gd name="T22" fmla="*/ 175 w 233"/>
                <a:gd name="T23" fmla="*/ 160 h 287"/>
                <a:gd name="T24" fmla="*/ 164 w 233"/>
                <a:gd name="T25" fmla="*/ 160 h 287"/>
                <a:gd name="T26" fmla="*/ 133 w 233"/>
                <a:gd name="T27" fmla="*/ 14 h 287"/>
                <a:gd name="T28" fmla="*/ 164 w 233"/>
                <a:gd name="T29" fmla="*/ 118 h 287"/>
                <a:gd name="T30" fmla="*/ 136 w 233"/>
                <a:gd name="T31" fmla="*/ 111 h 287"/>
                <a:gd name="T32" fmla="*/ 133 w 233"/>
                <a:gd name="T33" fmla="*/ 287 h 287"/>
                <a:gd name="T34" fmla="*/ 140 w 233"/>
                <a:gd name="T35" fmla="*/ 224 h 287"/>
                <a:gd name="T36" fmla="*/ 164 w 233"/>
                <a:gd name="T37" fmla="*/ 287 h 287"/>
                <a:gd name="T38" fmla="*/ 153 w 233"/>
                <a:gd name="T39" fmla="*/ 201 h 287"/>
                <a:gd name="T40" fmla="*/ 156 w 233"/>
                <a:gd name="T41" fmla="*/ 210 h 287"/>
                <a:gd name="T42" fmla="*/ 164 w 233"/>
                <a:gd name="T43" fmla="*/ 160 h 287"/>
                <a:gd name="T44" fmla="*/ 96 w 233"/>
                <a:gd name="T45" fmla="*/ 0 h 287"/>
                <a:gd name="T46" fmla="*/ 133 w 233"/>
                <a:gd name="T47" fmla="*/ 110 h 287"/>
                <a:gd name="T48" fmla="*/ 103 w 233"/>
                <a:gd name="T49" fmla="*/ 115 h 287"/>
                <a:gd name="T50" fmla="*/ 96 w 233"/>
                <a:gd name="T51" fmla="*/ 287 h 287"/>
                <a:gd name="T52" fmla="*/ 132 w 233"/>
                <a:gd name="T53" fmla="*/ 198 h 287"/>
                <a:gd name="T54" fmla="*/ 133 w 233"/>
                <a:gd name="T55" fmla="*/ 218 h 287"/>
                <a:gd name="T56" fmla="*/ 101 w 233"/>
                <a:gd name="T57" fmla="*/ 169 h 287"/>
                <a:gd name="T58" fmla="*/ 96 w 233"/>
                <a:gd name="T59" fmla="*/ 160 h 287"/>
                <a:gd name="T60" fmla="*/ 96 w 233"/>
                <a:gd name="T61" fmla="*/ 133 h 287"/>
                <a:gd name="T62" fmla="*/ 82 w 233"/>
                <a:gd name="T63" fmla="*/ 14 h 287"/>
                <a:gd name="T64" fmla="*/ 96 w 233"/>
                <a:gd name="T65" fmla="*/ 121 h 287"/>
                <a:gd name="T66" fmla="*/ 82 w 233"/>
                <a:gd name="T67" fmla="*/ 50 h 287"/>
                <a:gd name="T68" fmla="*/ 82 w 233"/>
                <a:gd name="T69" fmla="*/ 164 h 287"/>
                <a:gd name="T70" fmla="*/ 96 w 233"/>
                <a:gd name="T71" fmla="*/ 226 h 287"/>
                <a:gd name="T72" fmla="*/ 90 w 233"/>
                <a:gd name="T73" fmla="*/ 144 h 287"/>
                <a:gd name="T74" fmla="*/ 40 w 233"/>
                <a:gd name="T75" fmla="*/ 0 h 287"/>
                <a:gd name="T76" fmla="*/ 27 w 233"/>
                <a:gd name="T77" fmla="*/ 15 h 287"/>
                <a:gd name="T78" fmla="*/ 17 w 233"/>
                <a:gd name="T79" fmla="*/ 31 h 287"/>
                <a:gd name="T80" fmla="*/ 82 w 233"/>
                <a:gd name="T81" fmla="*/ 50 h 287"/>
                <a:gd name="T82" fmla="*/ 61 w 233"/>
                <a:gd name="T83" fmla="*/ 155 h 287"/>
                <a:gd name="T84" fmla="*/ 38 w 233"/>
                <a:gd name="T85" fmla="*/ 160 h 287"/>
                <a:gd name="T86" fmla="*/ 29 w 233"/>
                <a:gd name="T87" fmla="*/ 174 h 287"/>
                <a:gd name="T88" fmla="*/ 40 w 233"/>
                <a:gd name="T89" fmla="*/ 183 h 287"/>
                <a:gd name="T90" fmla="*/ 46 w 233"/>
                <a:gd name="T91" fmla="*/ 179 h 287"/>
                <a:gd name="T92" fmla="*/ 45 w 233"/>
                <a:gd name="T93" fmla="*/ 172 h 287"/>
                <a:gd name="T94" fmla="*/ 57 w 233"/>
                <a:gd name="T95" fmla="*/ 164 h 287"/>
                <a:gd name="T96" fmla="*/ 48 w 233"/>
                <a:gd name="T97" fmla="*/ 195 h 287"/>
                <a:gd name="T98" fmla="*/ 41 w 233"/>
                <a:gd name="T99" fmla="*/ 233 h 287"/>
                <a:gd name="T100" fmla="*/ 53 w 233"/>
                <a:gd name="T101" fmla="*/ 244 h 287"/>
                <a:gd name="T102" fmla="*/ 60 w 233"/>
                <a:gd name="T103" fmla="*/ 236 h 287"/>
                <a:gd name="T104" fmla="*/ 73 w 233"/>
                <a:gd name="T105" fmla="*/ 179 h 287"/>
                <a:gd name="T106" fmla="*/ 40 w 233"/>
                <a:gd name="T107" fmla="*/ 287 h 287"/>
                <a:gd name="T108" fmla="*/ 13 w 233"/>
                <a:gd name="T109" fmla="*/ 275 h 287"/>
                <a:gd name="T110" fmla="*/ 0 w 233"/>
                <a:gd name="T111" fmla="*/ 39 h 287"/>
                <a:gd name="T112" fmla="*/ 13 w 233"/>
                <a:gd name="T113" fmla="*/ 12 h 287"/>
                <a:gd name="T114" fmla="*/ 40 w 233"/>
                <a:gd name="T115"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3" h="287">
                  <a:moveTo>
                    <a:pt x="164" y="0"/>
                  </a:moveTo>
                  <a:lnTo>
                    <a:pt x="233" y="0"/>
                  </a:lnTo>
                  <a:lnTo>
                    <a:pt x="233" y="14"/>
                  </a:lnTo>
                  <a:lnTo>
                    <a:pt x="164" y="14"/>
                  </a:lnTo>
                  <a:lnTo>
                    <a:pt x="164" y="0"/>
                  </a:lnTo>
                  <a:lnTo>
                    <a:pt x="164" y="0"/>
                  </a:lnTo>
                  <a:close/>
                  <a:moveTo>
                    <a:pt x="164" y="50"/>
                  </a:moveTo>
                  <a:lnTo>
                    <a:pt x="233" y="50"/>
                  </a:lnTo>
                  <a:lnTo>
                    <a:pt x="233" y="248"/>
                  </a:lnTo>
                  <a:lnTo>
                    <a:pt x="233" y="248"/>
                  </a:lnTo>
                  <a:lnTo>
                    <a:pt x="232" y="256"/>
                  </a:lnTo>
                  <a:lnTo>
                    <a:pt x="229" y="263"/>
                  </a:lnTo>
                  <a:lnTo>
                    <a:pt x="226" y="270"/>
                  </a:lnTo>
                  <a:lnTo>
                    <a:pt x="221" y="275"/>
                  </a:lnTo>
                  <a:lnTo>
                    <a:pt x="216" y="280"/>
                  </a:lnTo>
                  <a:lnTo>
                    <a:pt x="209" y="285"/>
                  </a:lnTo>
                  <a:lnTo>
                    <a:pt x="202" y="286"/>
                  </a:lnTo>
                  <a:lnTo>
                    <a:pt x="194" y="287"/>
                  </a:lnTo>
                  <a:lnTo>
                    <a:pt x="164" y="287"/>
                  </a:lnTo>
                  <a:lnTo>
                    <a:pt x="164" y="226"/>
                  </a:lnTo>
                  <a:lnTo>
                    <a:pt x="164" y="226"/>
                  </a:lnTo>
                  <a:lnTo>
                    <a:pt x="168" y="225"/>
                  </a:lnTo>
                  <a:lnTo>
                    <a:pt x="168" y="225"/>
                  </a:lnTo>
                  <a:lnTo>
                    <a:pt x="174" y="222"/>
                  </a:lnTo>
                  <a:lnTo>
                    <a:pt x="179" y="218"/>
                  </a:lnTo>
                  <a:lnTo>
                    <a:pt x="183" y="213"/>
                  </a:lnTo>
                  <a:lnTo>
                    <a:pt x="187" y="207"/>
                  </a:lnTo>
                  <a:lnTo>
                    <a:pt x="187" y="207"/>
                  </a:lnTo>
                  <a:lnTo>
                    <a:pt x="191" y="199"/>
                  </a:lnTo>
                  <a:lnTo>
                    <a:pt x="194" y="191"/>
                  </a:lnTo>
                  <a:lnTo>
                    <a:pt x="195" y="183"/>
                  </a:lnTo>
                  <a:lnTo>
                    <a:pt x="195" y="175"/>
                  </a:lnTo>
                  <a:lnTo>
                    <a:pt x="195" y="175"/>
                  </a:lnTo>
                  <a:lnTo>
                    <a:pt x="195" y="163"/>
                  </a:lnTo>
                  <a:lnTo>
                    <a:pt x="194" y="157"/>
                  </a:lnTo>
                  <a:lnTo>
                    <a:pt x="191" y="155"/>
                  </a:lnTo>
                  <a:lnTo>
                    <a:pt x="189" y="151"/>
                  </a:lnTo>
                  <a:lnTo>
                    <a:pt x="186" y="149"/>
                  </a:lnTo>
                  <a:lnTo>
                    <a:pt x="182" y="148"/>
                  </a:lnTo>
                  <a:lnTo>
                    <a:pt x="178" y="148"/>
                  </a:lnTo>
                  <a:lnTo>
                    <a:pt x="178" y="148"/>
                  </a:lnTo>
                  <a:lnTo>
                    <a:pt x="171" y="149"/>
                  </a:lnTo>
                  <a:lnTo>
                    <a:pt x="164" y="152"/>
                  </a:lnTo>
                  <a:lnTo>
                    <a:pt x="172" y="117"/>
                  </a:lnTo>
                  <a:lnTo>
                    <a:pt x="164" y="118"/>
                  </a:lnTo>
                  <a:lnTo>
                    <a:pt x="164" y="50"/>
                  </a:lnTo>
                  <a:lnTo>
                    <a:pt x="164" y="50"/>
                  </a:lnTo>
                  <a:close/>
                  <a:moveTo>
                    <a:pt x="164" y="211"/>
                  </a:moveTo>
                  <a:lnTo>
                    <a:pt x="164" y="211"/>
                  </a:lnTo>
                  <a:lnTo>
                    <a:pt x="167" y="210"/>
                  </a:lnTo>
                  <a:lnTo>
                    <a:pt x="170" y="207"/>
                  </a:lnTo>
                  <a:lnTo>
                    <a:pt x="175" y="199"/>
                  </a:lnTo>
                  <a:lnTo>
                    <a:pt x="175" y="199"/>
                  </a:lnTo>
                  <a:lnTo>
                    <a:pt x="179" y="187"/>
                  </a:lnTo>
                  <a:lnTo>
                    <a:pt x="180" y="175"/>
                  </a:lnTo>
                  <a:lnTo>
                    <a:pt x="180" y="175"/>
                  </a:lnTo>
                  <a:lnTo>
                    <a:pt x="179" y="165"/>
                  </a:lnTo>
                  <a:lnTo>
                    <a:pt x="178" y="163"/>
                  </a:lnTo>
                  <a:lnTo>
                    <a:pt x="175" y="160"/>
                  </a:lnTo>
                  <a:lnTo>
                    <a:pt x="175" y="160"/>
                  </a:lnTo>
                  <a:lnTo>
                    <a:pt x="172" y="159"/>
                  </a:lnTo>
                  <a:lnTo>
                    <a:pt x="172" y="159"/>
                  </a:lnTo>
                  <a:lnTo>
                    <a:pt x="167" y="159"/>
                  </a:lnTo>
                  <a:lnTo>
                    <a:pt x="167" y="159"/>
                  </a:lnTo>
                  <a:lnTo>
                    <a:pt x="164" y="160"/>
                  </a:lnTo>
                  <a:lnTo>
                    <a:pt x="164" y="211"/>
                  </a:lnTo>
                  <a:close/>
                  <a:moveTo>
                    <a:pt x="133" y="0"/>
                  </a:moveTo>
                  <a:lnTo>
                    <a:pt x="164" y="0"/>
                  </a:lnTo>
                  <a:lnTo>
                    <a:pt x="164" y="14"/>
                  </a:lnTo>
                  <a:lnTo>
                    <a:pt x="133" y="14"/>
                  </a:lnTo>
                  <a:lnTo>
                    <a:pt x="133" y="0"/>
                  </a:lnTo>
                  <a:lnTo>
                    <a:pt x="133" y="0"/>
                  </a:lnTo>
                  <a:close/>
                  <a:moveTo>
                    <a:pt x="133" y="50"/>
                  </a:moveTo>
                  <a:lnTo>
                    <a:pt x="164" y="50"/>
                  </a:lnTo>
                  <a:lnTo>
                    <a:pt x="164" y="118"/>
                  </a:lnTo>
                  <a:lnTo>
                    <a:pt x="149" y="119"/>
                  </a:lnTo>
                  <a:lnTo>
                    <a:pt x="133" y="192"/>
                  </a:lnTo>
                  <a:lnTo>
                    <a:pt x="133" y="122"/>
                  </a:lnTo>
                  <a:lnTo>
                    <a:pt x="136" y="111"/>
                  </a:lnTo>
                  <a:lnTo>
                    <a:pt x="136" y="111"/>
                  </a:lnTo>
                  <a:lnTo>
                    <a:pt x="133" y="110"/>
                  </a:lnTo>
                  <a:lnTo>
                    <a:pt x="133" y="50"/>
                  </a:lnTo>
                  <a:lnTo>
                    <a:pt x="133" y="50"/>
                  </a:lnTo>
                  <a:close/>
                  <a:moveTo>
                    <a:pt x="164" y="287"/>
                  </a:moveTo>
                  <a:lnTo>
                    <a:pt x="133" y="287"/>
                  </a:lnTo>
                  <a:lnTo>
                    <a:pt x="133" y="218"/>
                  </a:lnTo>
                  <a:lnTo>
                    <a:pt x="133" y="218"/>
                  </a:lnTo>
                  <a:lnTo>
                    <a:pt x="137" y="222"/>
                  </a:lnTo>
                  <a:lnTo>
                    <a:pt x="137" y="222"/>
                  </a:lnTo>
                  <a:lnTo>
                    <a:pt x="140" y="224"/>
                  </a:lnTo>
                  <a:lnTo>
                    <a:pt x="143" y="226"/>
                  </a:lnTo>
                  <a:lnTo>
                    <a:pt x="152" y="228"/>
                  </a:lnTo>
                  <a:lnTo>
                    <a:pt x="152" y="228"/>
                  </a:lnTo>
                  <a:lnTo>
                    <a:pt x="164" y="226"/>
                  </a:lnTo>
                  <a:lnTo>
                    <a:pt x="164" y="287"/>
                  </a:lnTo>
                  <a:lnTo>
                    <a:pt x="164" y="287"/>
                  </a:lnTo>
                  <a:close/>
                  <a:moveTo>
                    <a:pt x="164" y="160"/>
                  </a:moveTo>
                  <a:lnTo>
                    <a:pt x="164" y="160"/>
                  </a:lnTo>
                  <a:lnTo>
                    <a:pt x="163" y="161"/>
                  </a:lnTo>
                  <a:lnTo>
                    <a:pt x="153" y="201"/>
                  </a:lnTo>
                  <a:lnTo>
                    <a:pt x="153" y="201"/>
                  </a:lnTo>
                  <a:lnTo>
                    <a:pt x="153" y="205"/>
                  </a:lnTo>
                  <a:lnTo>
                    <a:pt x="153" y="205"/>
                  </a:lnTo>
                  <a:lnTo>
                    <a:pt x="153" y="207"/>
                  </a:lnTo>
                  <a:lnTo>
                    <a:pt x="156" y="210"/>
                  </a:lnTo>
                  <a:lnTo>
                    <a:pt x="159" y="211"/>
                  </a:lnTo>
                  <a:lnTo>
                    <a:pt x="161" y="211"/>
                  </a:lnTo>
                  <a:lnTo>
                    <a:pt x="161" y="211"/>
                  </a:lnTo>
                  <a:lnTo>
                    <a:pt x="164" y="211"/>
                  </a:lnTo>
                  <a:lnTo>
                    <a:pt x="164" y="160"/>
                  </a:lnTo>
                  <a:close/>
                  <a:moveTo>
                    <a:pt x="96" y="0"/>
                  </a:moveTo>
                  <a:lnTo>
                    <a:pt x="133" y="0"/>
                  </a:lnTo>
                  <a:lnTo>
                    <a:pt x="133" y="14"/>
                  </a:lnTo>
                  <a:lnTo>
                    <a:pt x="96" y="14"/>
                  </a:lnTo>
                  <a:lnTo>
                    <a:pt x="96" y="0"/>
                  </a:lnTo>
                  <a:lnTo>
                    <a:pt x="96" y="0"/>
                  </a:lnTo>
                  <a:close/>
                  <a:moveTo>
                    <a:pt x="96" y="50"/>
                  </a:moveTo>
                  <a:lnTo>
                    <a:pt x="133" y="50"/>
                  </a:lnTo>
                  <a:lnTo>
                    <a:pt x="133" y="110"/>
                  </a:lnTo>
                  <a:lnTo>
                    <a:pt x="133" y="110"/>
                  </a:lnTo>
                  <a:lnTo>
                    <a:pt x="124" y="109"/>
                  </a:lnTo>
                  <a:lnTo>
                    <a:pt x="124" y="109"/>
                  </a:lnTo>
                  <a:lnTo>
                    <a:pt x="117" y="110"/>
                  </a:lnTo>
                  <a:lnTo>
                    <a:pt x="110" y="111"/>
                  </a:lnTo>
                  <a:lnTo>
                    <a:pt x="103" y="115"/>
                  </a:lnTo>
                  <a:lnTo>
                    <a:pt x="96" y="121"/>
                  </a:lnTo>
                  <a:lnTo>
                    <a:pt x="96" y="50"/>
                  </a:lnTo>
                  <a:lnTo>
                    <a:pt x="96" y="50"/>
                  </a:lnTo>
                  <a:close/>
                  <a:moveTo>
                    <a:pt x="133" y="287"/>
                  </a:moveTo>
                  <a:lnTo>
                    <a:pt x="96" y="287"/>
                  </a:lnTo>
                  <a:lnTo>
                    <a:pt x="96" y="226"/>
                  </a:lnTo>
                  <a:lnTo>
                    <a:pt x="111" y="226"/>
                  </a:lnTo>
                  <a:lnTo>
                    <a:pt x="133" y="122"/>
                  </a:lnTo>
                  <a:lnTo>
                    <a:pt x="133" y="192"/>
                  </a:lnTo>
                  <a:lnTo>
                    <a:pt x="132" y="198"/>
                  </a:lnTo>
                  <a:lnTo>
                    <a:pt x="132" y="198"/>
                  </a:lnTo>
                  <a:lnTo>
                    <a:pt x="132" y="207"/>
                  </a:lnTo>
                  <a:lnTo>
                    <a:pt x="132" y="207"/>
                  </a:lnTo>
                  <a:lnTo>
                    <a:pt x="132" y="213"/>
                  </a:lnTo>
                  <a:lnTo>
                    <a:pt x="133" y="218"/>
                  </a:lnTo>
                  <a:lnTo>
                    <a:pt x="133" y="287"/>
                  </a:lnTo>
                  <a:lnTo>
                    <a:pt x="133" y="287"/>
                  </a:lnTo>
                  <a:close/>
                  <a:moveTo>
                    <a:pt x="96" y="186"/>
                  </a:moveTo>
                  <a:lnTo>
                    <a:pt x="101" y="169"/>
                  </a:lnTo>
                  <a:lnTo>
                    <a:pt x="101" y="169"/>
                  </a:lnTo>
                  <a:lnTo>
                    <a:pt x="96" y="168"/>
                  </a:lnTo>
                  <a:lnTo>
                    <a:pt x="96" y="186"/>
                  </a:lnTo>
                  <a:lnTo>
                    <a:pt x="96" y="186"/>
                  </a:lnTo>
                  <a:close/>
                  <a:moveTo>
                    <a:pt x="96" y="160"/>
                  </a:moveTo>
                  <a:lnTo>
                    <a:pt x="96" y="160"/>
                  </a:lnTo>
                  <a:lnTo>
                    <a:pt x="102" y="163"/>
                  </a:lnTo>
                  <a:lnTo>
                    <a:pt x="111" y="119"/>
                  </a:lnTo>
                  <a:lnTo>
                    <a:pt x="111" y="119"/>
                  </a:lnTo>
                  <a:lnTo>
                    <a:pt x="105" y="125"/>
                  </a:lnTo>
                  <a:lnTo>
                    <a:pt x="96" y="133"/>
                  </a:lnTo>
                  <a:lnTo>
                    <a:pt x="96" y="160"/>
                  </a:lnTo>
                  <a:close/>
                  <a:moveTo>
                    <a:pt x="82" y="0"/>
                  </a:moveTo>
                  <a:lnTo>
                    <a:pt x="96" y="0"/>
                  </a:lnTo>
                  <a:lnTo>
                    <a:pt x="96" y="14"/>
                  </a:lnTo>
                  <a:lnTo>
                    <a:pt x="82" y="14"/>
                  </a:lnTo>
                  <a:lnTo>
                    <a:pt x="82" y="0"/>
                  </a:lnTo>
                  <a:lnTo>
                    <a:pt x="82" y="0"/>
                  </a:lnTo>
                  <a:close/>
                  <a:moveTo>
                    <a:pt x="82" y="50"/>
                  </a:moveTo>
                  <a:lnTo>
                    <a:pt x="96" y="50"/>
                  </a:lnTo>
                  <a:lnTo>
                    <a:pt x="96" y="121"/>
                  </a:lnTo>
                  <a:lnTo>
                    <a:pt x="96" y="121"/>
                  </a:lnTo>
                  <a:lnTo>
                    <a:pt x="96" y="122"/>
                  </a:lnTo>
                  <a:lnTo>
                    <a:pt x="96" y="122"/>
                  </a:lnTo>
                  <a:lnTo>
                    <a:pt x="82" y="137"/>
                  </a:lnTo>
                  <a:lnTo>
                    <a:pt x="82" y="50"/>
                  </a:lnTo>
                  <a:lnTo>
                    <a:pt x="82" y="50"/>
                  </a:lnTo>
                  <a:close/>
                  <a:moveTo>
                    <a:pt x="96" y="287"/>
                  </a:moveTo>
                  <a:lnTo>
                    <a:pt x="82" y="287"/>
                  </a:lnTo>
                  <a:lnTo>
                    <a:pt x="82" y="164"/>
                  </a:lnTo>
                  <a:lnTo>
                    <a:pt x="82" y="164"/>
                  </a:lnTo>
                  <a:lnTo>
                    <a:pt x="90" y="165"/>
                  </a:lnTo>
                  <a:lnTo>
                    <a:pt x="96" y="168"/>
                  </a:lnTo>
                  <a:lnTo>
                    <a:pt x="96" y="186"/>
                  </a:lnTo>
                  <a:lnTo>
                    <a:pt x="88" y="226"/>
                  </a:lnTo>
                  <a:lnTo>
                    <a:pt x="96" y="226"/>
                  </a:lnTo>
                  <a:lnTo>
                    <a:pt x="96" y="287"/>
                  </a:lnTo>
                  <a:lnTo>
                    <a:pt x="96" y="287"/>
                  </a:lnTo>
                  <a:close/>
                  <a:moveTo>
                    <a:pt x="96" y="133"/>
                  </a:moveTo>
                  <a:lnTo>
                    <a:pt x="96" y="133"/>
                  </a:lnTo>
                  <a:lnTo>
                    <a:pt x="90" y="144"/>
                  </a:lnTo>
                  <a:lnTo>
                    <a:pt x="83" y="157"/>
                  </a:lnTo>
                  <a:lnTo>
                    <a:pt x="83" y="157"/>
                  </a:lnTo>
                  <a:lnTo>
                    <a:pt x="96" y="160"/>
                  </a:lnTo>
                  <a:lnTo>
                    <a:pt x="96" y="133"/>
                  </a:lnTo>
                  <a:close/>
                  <a:moveTo>
                    <a:pt x="40" y="0"/>
                  </a:moveTo>
                  <a:lnTo>
                    <a:pt x="82" y="0"/>
                  </a:lnTo>
                  <a:lnTo>
                    <a:pt x="82" y="14"/>
                  </a:lnTo>
                  <a:lnTo>
                    <a:pt x="36" y="14"/>
                  </a:lnTo>
                  <a:lnTo>
                    <a:pt x="36" y="14"/>
                  </a:lnTo>
                  <a:lnTo>
                    <a:pt x="27" y="15"/>
                  </a:lnTo>
                  <a:lnTo>
                    <a:pt x="22" y="19"/>
                  </a:lnTo>
                  <a:lnTo>
                    <a:pt x="18" y="25"/>
                  </a:lnTo>
                  <a:lnTo>
                    <a:pt x="17" y="31"/>
                  </a:lnTo>
                  <a:lnTo>
                    <a:pt x="17" y="31"/>
                  </a:lnTo>
                  <a:lnTo>
                    <a:pt x="17" y="31"/>
                  </a:lnTo>
                  <a:lnTo>
                    <a:pt x="18" y="39"/>
                  </a:lnTo>
                  <a:lnTo>
                    <a:pt x="22" y="45"/>
                  </a:lnTo>
                  <a:lnTo>
                    <a:pt x="27" y="49"/>
                  </a:lnTo>
                  <a:lnTo>
                    <a:pt x="36" y="50"/>
                  </a:lnTo>
                  <a:lnTo>
                    <a:pt x="82" y="50"/>
                  </a:lnTo>
                  <a:lnTo>
                    <a:pt x="82" y="137"/>
                  </a:lnTo>
                  <a:lnTo>
                    <a:pt x="82" y="137"/>
                  </a:lnTo>
                  <a:lnTo>
                    <a:pt x="69" y="155"/>
                  </a:lnTo>
                  <a:lnTo>
                    <a:pt x="69" y="155"/>
                  </a:lnTo>
                  <a:lnTo>
                    <a:pt x="61" y="155"/>
                  </a:lnTo>
                  <a:lnTo>
                    <a:pt x="61" y="155"/>
                  </a:lnTo>
                  <a:lnTo>
                    <a:pt x="48" y="156"/>
                  </a:lnTo>
                  <a:lnTo>
                    <a:pt x="42" y="157"/>
                  </a:lnTo>
                  <a:lnTo>
                    <a:pt x="38" y="160"/>
                  </a:lnTo>
                  <a:lnTo>
                    <a:pt x="38" y="160"/>
                  </a:lnTo>
                  <a:lnTo>
                    <a:pt x="34" y="163"/>
                  </a:lnTo>
                  <a:lnTo>
                    <a:pt x="31" y="167"/>
                  </a:lnTo>
                  <a:lnTo>
                    <a:pt x="29" y="169"/>
                  </a:lnTo>
                  <a:lnTo>
                    <a:pt x="29" y="174"/>
                  </a:lnTo>
                  <a:lnTo>
                    <a:pt x="29" y="174"/>
                  </a:lnTo>
                  <a:lnTo>
                    <a:pt x="29" y="178"/>
                  </a:lnTo>
                  <a:lnTo>
                    <a:pt x="31" y="180"/>
                  </a:lnTo>
                  <a:lnTo>
                    <a:pt x="31" y="180"/>
                  </a:lnTo>
                  <a:lnTo>
                    <a:pt x="34" y="182"/>
                  </a:lnTo>
                  <a:lnTo>
                    <a:pt x="40" y="183"/>
                  </a:lnTo>
                  <a:lnTo>
                    <a:pt x="40" y="183"/>
                  </a:lnTo>
                  <a:lnTo>
                    <a:pt x="42" y="183"/>
                  </a:lnTo>
                  <a:lnTo>
                    <a:pt x="45" y="182"/>
                  </a:lnTo>
                  <a:lnTo>
                    <a:pt x="45" y="182"/>
                  </a:lnTo>
                  <a:lnTo>
                    <a:pt x="46" y="179"/>
                  </a:lnTo>
                  <a:lnTo>
                    <a:pt x="48" y="178"/>
                  </a:lnTo>
                  <a:lnTo>
                    <a:pt x="48" y="178"/>
                  </a:lnTo>
                  <a:lnTo>
                    <a:pt x="46" y="174"/>
                  </a:lnTo>
                  <a:lnTo>
                    <a:pt x="46" y="174"/>
                  </a:lnTo>
                  <a:lnTo>
                    <a:pt x="45" y="172"/>
                  </a:lnTo>
                  <a:lnTo>
                    <a:pt x="45" y="172"/>
                  </a:lnTo>
                  <a:lnTo>
                    <a:pt x="48" y="168"/>
                  </a:lnTo>
                  <a:lnTo>
                    <a:pt x="52" y="165"/>
                  </a:lnTo>
                  <a:lnTo>
                    <a:pt x="52" y="165"/>
                  </a:lnTo>
                  <a:lnTo>
                    <a:pt x="57" y="164"/>
                  </a:lnTo>
                  <a:lnTo>
                    <a:pt x="64" y="164"/>
                  </a:lnTo>
                  <a:lnTo>
                    <a:pt x="64" y="164"/>
                  </a:lnTo>
                  <a:lnTo>
                    <a:pt x="54" y="182"/>
                  </a:lnTo>
                  <a:lnTo>
                    <a:pt x="54" y="182"/>
                  </a:lnTo>
                  <a:lnTo>
                    <a:pt x="48" y="195"/>
                  </a:lnTo>
                  <a:lnTo>
                    <a:pt x="44" y="207"/>
                  </a:lnTo>
                  <a:lnTo>
                    <a:pt x="41" y="218"/>
                  </a:lnTo>
                  <a:lnTo>
                    <a:pt x="41" y="228"/>
                  </a:lnTo>
                  <a:lnTo>
                    <a:pt x="41" y="228"/>
                  </a:lnTo>
                  <a:lnTo>
                    <a:pt x="41" y="233"/>
                  </a:lnTo>
                  <a:lnTo>
                    <a:pt x="42" y="237"/>
                  </a:lnTo>
                  <a:lnTo>
                    <a:pt x="45" y="240"/>
                  </a:lnTo>
                  <a:lnTo>
                    <a:pt x="49" y="243"/>
                  </a:lnTo>
                  <a:lnTo>
                    <a:pt x="49" y="243"/>
                  </a:lnTo>
                  <a:lnTo>
                    <a:pt x="53" y="244"/>
                  </a:lnTo>
                  <a:lnTo>
                    <a:pt x="61" y="244"/>
                  </a:lnTo>
                  <a:lnTo>
                    <a:pt x="61" y="244"/>
                  </a:lnTo>
                  <a:lnTo>
                    <a:pt x="60" y="240"/>
                  </a:lnTo>
                  <a:lnTo>
                    <a:pt x="60" y="236"/>
                  </a:lnTo>
                  <a:lnTo>
                    <a:pt x="60" y="236"/>
                  </a:lnTo>
                  <a:lnTo>
                    <a:pt x="61" y="221"/>
                  </a:lnTo>
                  <a:lnTo>
                    <a:pt x="61" y="221"/>
                  </a:lnTo>
                  <a:lnTo>
                    <a:pt x="64" y="207"/>
                  </a:lnTo>
                  <a:lnTo>
                    <a:pt x="68" y="194"/>
                  </a:lnTo>
                  <a:lnTo>
                    <a:pt x="73" y="179"/>
                  </a:lnTo>
                  <a:lnTo>
                    <a:pt x="80" y="164"/>
                  </a:lnTo>
                  <a:lnTo>
                    <a:pt x="80" y="164"/>
                  </a:lnTo>
                  <a:lnTo>
                    <a:pt x="82" y="164"/>
                  </a:lnTo>
                  <a:lnTo>
                    <a:pt x="82" y="287"/>
                  </a:lnTo>
                  <a:lnTo>
                    <a:pt x="40" y="287"/>
                  </a:lnTo>
                  <a:lnTo>
                    <a:pt x="40" y="287"/>
                  </a:lnTo>
                  <a:lnTo>
                    <a:pt x="31" y="286"/>
                  </a:lnTo>
                  <a:lnTo>
                    <a:pt x="25" y="285"/>
                  </a:lnTo>
                  <a:lnTo>
                    <a:pt x="18" y="280"/>
                  </a:lnTo>
                  <a:lnTo>
                    <a:pt x="13" y="275"/>
                  </a:lnTo>
                  <a:lnTo>
                    <a:pt x="7" y="270"/>
                  </a:lnTo>
                  <a:lnTo>
                    <a:pt x="4" y="263"/>
                  </a:lnTo>
                  <a:lnTo>
                    <a:pt x="2" y="256"/>
                  </a:lnTo>
                  <a:lnTo>
                    <a:pt x="0" y="248"/>
                  </a:lnTo>
                  <a:lnTo>
                    <a:pt x="0" y="39"/>
                  </a:lnTo>
                  <a:lnTo>
                    <a:pt x="0" y="39"/>
                  </a:lnTo>
                  <a:lnTo>
                    <a:pt x="2" y="31"/>
                  </a:lnTo>
                  <a:lnTo>
                    <a:pt x="4" y="25"/>
                  </a:lnTo>
                  <a:lnTo>
                    <a:pt x="7" y="18"/>
                  </a:lnTo>
                  <a:lnTo>
                    <a:pt x="13" y="12"/>
                  </a:lnTo>
                  <a:lnTo>
                    <a:pt x="18" y="7"/>
                  </a:lnTo>
                  <a:lnTo>
                    <a:pt x="25" y="4"/>
                  </a:lnTo>
                  <a:lnTo>
                    <a:pt x="31" y="2"/>
                  </a:lnTo>
                  <a:lnTo>
                    <a:pt x="40" y="0"/>
                  </a:lnTo>
                  <a:lnTo>
                    <a:pt x="40" y="0"/>
                  </a:lnTo>
                  <a:close/>
                </a:path>
              </a:pathLst>
            </a:custGeom>
            <a:solidFill>
              <a:schemeClr val="accent2"/>
            </a:solidFill>
            <a:ln>
              <a:noFill/>
            </a:ln>
          </p:spPr>
          <p:txBody>
            <a:bodyPr vert="horz" wrap="square" lIns="68580" tIns="34290" rIns="68580" bIns="34290" numCol="1" anchor="t" anchorCtr="0" compatLnSpc="1"/>
            <a:lstStyle/>
            <a:p>
              <a:endParaRPr lang="zh-CN" altLang="en-US"/>
            </a:p>
          </p:txBody>
        </p:sp>
        <p:sp>
          <p:nvSpPr>
            <p:cNvPr id="208" name="Freeform 171">
              <a:extLst>
                <a:ext uri="{FF2B5EF4-FFF2-40B4-BE49-F238E27FC236}">
                  <a16:creationId xmlns="" xmlns:a16="http://schemas.microsoft.com/office/drawing/2014/main" id="{E0F6229D-C46C-4A73-886A-CCAF4AB14443}"/>
                </a:ext>
              </a:extLst>
            </p:cNvPr>
            <p:cNvSpPr>
              <a:spLocks noEditPoints="1"/>
            </p:cNvSpPr>
            <p:nvPr/>
          </p:nvSpPr>
          <p:spPr bwMode="auto">
            <a:xfrm>
              <a:off x="4299347" y="1986642"/>
              <a:ext cx="421481" cy="423863"/>
            </a:xfrm>
            <a:custGeom>
              <a:avLst/>
              <a:gdLst>
                <a:gd name="T0" fmla="*/ 337 w 354"/>
                <a:gd name="T1" fmla="*/ 299 h 356"/>
                <a:gd name="T2" fmla="*/ 352 w 354"/>
                <a:gd name="T3" fmla="*/ 91 h 356"/>
                <a:gd name="T4" fmla="*/ 339 w 354"/>
                <a:gd name="T5" fmla="*/ 154 h 356"/>
                <a:gd name="T6" fmla="*/ 333 w 354"/>
                <a:gd name="T7" fmla="*/ 150 h 356"/>
                <a:gd name="T8" fmla="*/ 333 w 354"/>
                <a:gd name="T9" fmla="*/ 206 h 356"/>
                <a:gd name="T10" fmla="*/ 289 w 354"/>
                <a:gd name="T11" fmla="*/ 221 h 356"/>
                <a:gd name="T12" fmla="*/ 306 w 354"/>
                <a:gd name="T13" fmla="*/ 244 h 356"/>
                <a:gd name="T14" fmla="*/ 283 w 354"/>
                <a:gd name="T15" fmla="*/ 267 h 356"/>
                <a:gd name="T16" fmla="*/ 306 w 354"/>
                <a:gd name="T17" fmla="*/ 338 h 356"/>
                <a:gd name="T18" fmla="*/ 283 w 354"/>
                <a:gd name="T19" fmla="*/ 59 h 356"/>
                <a:gd name="T20" fmla="*/ 317 w 354"/>
                <a:gd name="T21" fmla="*/ 59 h 356"/>
                <a:gd name="T22" fmla="*/ 271 w 354"/>
                <a:gd name="T23" fmla="*/ 47 h 356"/>
                <a:gd name="T24" fmla="*/ 263 w 354"/>
                <a:gd name="T25" fmla="*/ 12 h 356"/>
                <a:gd name="T26" fmla="*/ 272 w 354"/>
                <a:gd name="T27" fmla="*/ 223 h 356"/>
                <a:gd name="T28" fmla="*/ 283 w 354"/>
                <a:gd name="T29" fmla="*/ 68 h 356"/>
                <a:gd name="T30" fmla="*/ 272 w 354"/>
                <a:gd name="T31" fmla="*/ 264 h 356"/>
                <a:gd name="T32" fmla="*/ 274 w 354"/>
                <a:gd name="T33" fmla="*/ 356 h 356"/>
                <a:gd name="T34" fmla="*/ 263 w 354"/>
                <a:gd name="T35" fmla="*/ 28 h 356"/>
                <a:gd name="T36" fmla="*/ 259 w 354"/>
                <a:gd name="T37" fmla="*/ 50 h 356"/>
                <a:gd name="T38" fmla="*/ 236 w 354"/>
                <a:gd name="T39" fmla="*/ 50 h 356"/>
                <a:gd name="T40" fmla="*/ 230 w 354"/>
                <a:gd name="T41" fmla="*/ 28 h 356"/>
                <a:gd name="T42" fmla="*/ 263 w 354"/>
                <a:gd name="T43" fmla="*/ 68 h 356"/>
                <a:gd name="T44" fmla="*/ 263 w 354"/>
                <a:gd name="T45" fmla="*/ 231 h 356"/>
                <a:gd name="T46" fmla="*/ 228 w 354"/>
                <a:gd name="T47" fmla="*/ 269 h 356"/>
                <a:gd name="T48" fmla="*/ 228 w 354"/>
                <a:gd name="T49" fmla="*/ 216 h 356"/>
                <a:gd name="T50" fmla="*/ 263 w 354"/>
                <a:gd name="T51" fmla="*/ 348 h 356"/>
                <a:gd name="T52" fmla="*/ 228 w 354"/>
                <a:gd name="T53" fmla="*/ 28 h 356"/>
                <a:gd name="T54" fmla="*/ 225 w 354"/>
                <a:gd name="T55" fmla="*/ 49 h 356"/>
                <a:gd name="T56" fmla="*/ 228 w 354"/>
                <a:gd name="T57" fmla="*/ 4 h 356"/>
                <a:gd name="T58" fmla="*/ 179 w 354"/>
                <a:gd name="T59" fmla="*/ 68 h 356"/>
                <a:gd name="T60" fmla="*/ 228 w 354"/>
                <a:gd name="T61" fmla="*/ 216 h 356"/>
                <a:gd name="T62" fmla="*/ 228 w 354"/>
                <a:gd name="T63" fmla="*/ 299 h 356"/>
                <a:gd name="T64" fmla="*/ 133 w 354"/>
                <a:gd name="T65" fmla="*/ 43 h 356"/>
                <a:gd name="T66" fmla="*/ 126 w 354"/>
                <a:gd name="T67" fmla="*/ 4 h 356"/>
                <a:gd name="T68" fmla="*/ 179 w 354"/>
                <a:gd name="T69" fmla="*/ 68 h 356"/>
                <a:gd name="T70" fmla="*/ 179 w 354"/>
                <a:gd name="T71" fmla="*/ 242 h 356"/>
                <a:gd name="T72" fmla="*/ 171 w 354"/>
                <a:gd name="T73" fmla="*/ 162 h 356"/>
                <a:gd name="T74" fmla="*/ 115 w 354"/>
                <a:gd name="T75" fmla="*/ 31 h 356"/>
                <a:gd name="T76" fmla="*/ 123 w 354"/>
                <a:gd name="T77" fmla="*/ 50 h 356"/>
                <a:gd name="T78" fmla="*/ 100 w 354"/>
                <a:gd name="T79" fmla="*/ 43 h 356"/>
                <a:gd name="T80" fmla="*/ 90 w 354"/>
                <a:gd name="T81" fmla="*/ 12 h 356"/>
                <a:gd name="T82" fmla="*/ 126 w 354"/>
                <a:gd name="T83" fmla="*/ 96 h 356"/>
                <a:gd name="T84" fmla="*/ 90 w 354"/>
                <a:gd name="T85" fmla="*/ 256 h 356"/>
                <a:gd name="T86" fmla="*/ 126 w 354"/>
                <a:gd name="T87" fmla="*/ 162 h 356"/>
                <a:gd name="T88" fmla="*/ 90 w 354"/>
                <a:gd name="T89" fmla="*/ 348 h 356"/>
                <a:gd name="T90" fmla="*/ 79 w 354"/>
                <a:gd name="T91" fmla="*/ 39 h 356"/>
                <a:gd name="T92" fmla="*/ 71 w 354"/>
                <a:gd name="T93" fmla="*/ 20 h 356"/>
                <a:gd name="T94" fmla="*/ 90 w 354"/>
                <a:gd name="T95" fmla="*/ 162 h 356"/>
                <a:gd name="T96" fmla="*/ 90 w 354"/>
                <a:gd name="T97" fmla="*/ 68 h 356"/>
                <a:gd name="T98" fmla="*/ 81 w 354"/>
                <a:gd name="T99" fmla="*/ 264 h 356"/>
                <a:gd name="T100" fmla="*/ 84 w 354"/>
                <a:gd name="T101" fmla="*/ 353 h 356"/>
                <a:gd name="T102" fmla="*/ 37 w 354"/>
                <a:gd name="T103" fmla="*/ 59 h 356"/>
                <a:gd name="T104" fmla="*/ 71 w 354"/>
                <a:gd name="T105" fmla="*/ 20 h 356"/>
                <a:gd name="T106" fmla="*/ 54 w 354"/>
                <a:gd name="T107" fmla="*/ 227 h 356"/>
                <a:gd name="T108" fmla="*/ 50 w 354"/>
                <a:gd name="T109" fmla="*/ 257 h 356"/>
                <a:gd name="T110" fmla="*/ 16 w 354"/>
                <a:gd name="T111" fmla="*/ 299 h 356"/>
                <a:gd name="T112" fmla="*/ 71 w 354"/>
                <a:gd name="T113" fmla="*/ 68 h 356"/>
                <a:gd name="T114" fmla="*/ 49 w 354"/>
                <a:gd name="T115" fmla="*/ 345 h 356"/>
                <a:gd name="T116" fmla="*/ 20 w 354"/>
                <a:gd name="T117" fmla="*/ 150 h 356"/>
                <a:gd name="T118" fmla="*/ 16 w 354"/>
                <a:gd name="T119" fmla="*/ 154 h 356"/>
                <a:gd name="T120" fmla="*/ 0 w 354"/>
                <a:gd name="T121" fmla="*/ 95 h 356"/>
                <a:gd name="T122" fmla="*/ 16 w 354"/>
                <a:gd name="T123" fmla="*/ 96 h 356"/>
                <a:gd name="T124" fmla="*/ 16 w 354"/>
                <a:gd name="T125" fmla="*/ 21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4" h="356">
                  <a:moveTo>
                    <a:pt x="337" y="299"/>
                  </a:moveTo>
                  <a:lnTo>
                    <a:pt x="337" y="210"/>
                  </a:lnTo>
                  <a:lnTo>
                    <a:pt x="337" y="210"/>
                  </a:lnTo>
                  <a:lnTo>
                    <a:pt x="340" y="215"/>
                  </a:lnTo>
                  <a:lnTo>
                    <a:pt x="341" y="222"/>
                  </a:lnTo>
                  <a:lnTo>
                    <a:pt x="341" y="299"/>
                  </a:lnTo>
                  <a:lnTo>
                    <a:pt x="337" y="299"/>
                  </a:lnTo>
                  <a:lnTo>
                    <a:pt x="337" y="299"/>
                  </a:lnTo>
                  <a:close/>
                  <a:moveTo>
                    <a:pt x="337" y="154"/>
                  </a:moveTo>
                  <a:lnTo>
                    <a:pt x="337" y="96"/>
                  </a:lnTo>
                  <a:lnTo>
                    <a:pt x="337" y="96"/>
                  </a:lnTo>
                  <a:lnTo>
                    <a:pt x="339" y="95"/>
                  </a:lnTo>
                  <a:lnTo>
                    <a:pt x="348" y="91"/>
                  </a:lnTo>
                  <a:lnTo>
                    <a:pt x="348" y="91"/>
                  </a:lnTo>
                  <a:lnTo>
                    <a:pt x="350" y="91"/>
                  </a:lnTo>
                  <a:lnTo>
                    <a:pt x="352" y="91"/>
                  </a:lnTo>
                  <a:lnTo>
                    <a:pt x="354" y="93"/>
                  </a:lnTo>
                  <a:lnTo>
                    <a:pt x="354" y="95"/>
                  </a:lnTo>
                  <a:lnTo>
                    <a:pt x="354" y="142"/>
                  </a:lnTo>
                  <a:lnTo>
                    <a:pt x="354" y="142"/>
                  </a:lnTo>
                  <a:lnTo>
                    <a:pt x="352" y="147"/>
                  </a:lnTo>
                  <a:lnTo>
                    <a:pt x="350" y="149"/>
                  </a:lnTo>
                  <a:lnTo>
                    <a:pt x="348" y="150"/>
                  </a:lnTo>
                  <a:lnTo>
                    <a:pt x="339" y="154"/>
                  </a:lnTo>
                  <a:lnTo>
                    <a:pt x="339" y="154"/>
                  </a:lnTo>
                  <a:lnTo>
                    <a:pt x="337" y="154"/>
                  </a:lnTo>
                  <a:lnTo>
                    <a:pt x="337" y="154"/>
                  </a:lnTo>
                  <a:close/>
                  <a:moveTo>
                    <a:pt x="337" y="96"/>
                  </a:moveTo>
                  <a:lnTo>
                    <a:pt x="337" y="154"/>
                  </a:lnTo>
                  <a:lnTo>
                    <a:pt x="337" y="154"/>
                  </a:lnTo>
                  <a:lnTo>
                    <a:pt x="335" y="153"/>
                  </a:lnTo>
                  <a:lnTo>
                    <a:pt x="333" y="150"/>
                  </a:lnTo>
                  <a:lnTo>
                    <a:pt x="333" y="103"/>
                  </a:lnTo>
                  <a:lnTo>
                    <a:pt x="333" y="103"/>
                  </a:lnTo>
                  <a:lnTo>
                    <a:pt x="335" y="99"/>
                  </a:lnTo>
                  <a:lnTo>
                    <a:pt x="337" y="96"/>
                  </a:lnTo>
                  <a:lnTo>
                    <a:pt x="337" y="96"/>
                  </a:lnTo>
                  <a:close/>
                  <a:moveTo>
                    <a:pt x="337" y="210"/>
                  </a:moveTo>
                  <a:lnTo>
                    <a:pt x="337" y="210"/>
                  </a:lnTo>
                  <a:lnTo>
                    <a:pt x="333" y="206"/>
                  </a:lnTo>
                  <a:lnTo>
                    <a:pt x="329" y="202"/>
                  </a:lnTo>
                  <a:lnTo>
                    <a:pt x="324" y="199"/>
                  </a:lnTo>
                  <a:lnTo>
                    <a:pt x="317" y="199"/>
                  </a:lnTo>
                  <a:lnTo>
                    <a:pt x="317" y="68"/>
                  </a:lnTo>
                  <a:lnTo>
                    <a:pt x="283" y="68"/>
                  </a:lnTo>
                  <a:lnTo>
                    <a:pt x="283" y="221"/>
                  </a:lnTo>
                  <a:lnTo>
                    <a:pt x="283" y="221"/>
                  </a:lnTo>
                  <a:lnTo>
                    <a:pt x="289" y="221"/>
                  </a:lnTo>
                  <a:lnTo>
                    <a:pt x="293" y="222"/>
                  </a:lnTo>
                  <a:lnTo>
                    <a:pt x="297" y="225"/>
                  </a:lnTo>
                  <a:lnTo>
                    <a:pt x="299" y="227"/>
                  </a:lnTo>
                  <a:lnTo>
                    <a:pt x="302" y="230"/>
                  </a:lnTo>
                  <a:lnTo>
                    <a:pt x="305" y="234"/>
                  </a:lnTo>
                  <a:lnTo>
                    <a:pt x="306" y="239"/>
                  </a:lnTo>
                  <a:lnTo>
                    <a:pt x="306" y="244"/>
                  </a:lnTo>
                  <a:lnTo>
                    <a:pt x="306" y="244"/>
                  </a:lnTo>
                  <a:lnTo>
                    <a:pt x="306" y="248"/>
                  </a:lnTo>
                  <a:lnTo>
                    <a:pt x="305" y="253"/>
                  </a:lnTo>
                  <a:lnTo>
                    <a:pt x="302" y="257"/>
                  </a:lnTo>
                  <a:lnTo>
                    <a:pt x="299" y="260"/>
                  </a:lnTo>
                  <a:lnTo>
                    <a:pt x="297" y="262"/>
                  </a:lnTo>
                  <a:lnTo>
                    <a:pt x="293" y="265"/>
                  </a:lnTo>
                  <a:lnTo>
                    <a:pt x="289" y="267"/>
                  </a:lnTo>
                  <a:lnTo>
                    <a:pt x="283" y="267"/>
                  </a:lnTo>
                  <a:lnTo>
                    <a:pt x="283" y="299"/>
                  </a:lnTo>
                  <a:lnTo>
                    <a:pt x="337" y="299"/>
                  </a:lnTo>
                  <a:lnTo>
                    <a:pt x="337" y="210"/>
                  </a:lnTo>
                  <a:lnTo>
                    <a:pt x="337" y="210"/>
                  </a:lnTo>
                  <a:close/>
                  <a:moveTo>
                    <a:pt x="283" y="356"/>
                  </a:moveTo>
                  <a:lnTo>
                    <a:pt x="283" y="314"/>
                  </a:lnTo>
                  <a:lnTo>
                    <a:pt x="306" y="314"/>
                  </a:lnTo>
                  <a:lnTo>
                    <a:pt x="306" y="338"/>
                  </a:lnTo>
                  <a:lnTo>
                    <a:pt x="306" y="338"/>
                  </a:lnTo>
                  <a:lnTo>
                    <a:pt x="305" y="345"/>
                  </a:lnTo>
                  <a:lnTo>
                    <a:pt x="301" y="350"/>
                  </a:lnTo>
                  <a:lnTo>
                    <a:pt x="295" y="355"/>
                  </a:lnTo>
                  <a:lnTo>
                    <a:pt x="289" y="356"/>
                  </a:lnTo>
                  <a:lnTo>
                    <a:pt x="283" y="356"/>
                  </a:lnTo>
                  <a:lnTo>
                    <a:pt x="283" y="356"/>
                  </a:lnTo>
                  <a:close/>
                  <a:moveTo>
                    <a:pt x="283" y="59"/>
                  </a:moveTo>
                  <a:lnTo>
                    <a:pt x="283" y="20"/>
                  </a:lnTo>
                  <a:lnTo>
                    <a:pt x="283" y="20"/>
                  </a:lnTo>
                  <a:lnTo>
                    <a:pt x="298" y="30"/>
                  </a:lnTo>
                  <a:lnTo>
                    <a:pt x="309" y="38"/>
                  </a:lnTo>
                  <a:lnTo>
                    <a:pt x="313" y="43"/>
                  </a:lnTo>
                  <a:lnTo>
                    <a:pt x="316" y="49"/>
                  </a:lnTo>
                  <a:lnTo>
                    <a:pt x="317" y="54"/>
                  </a:lnTo>
                  <a:lnTo>
                    <a:pt x="317" y="59"/>
                  </a:lnTo>
                  <a:lnTo>
                    <a:pt x="283" y="59"/>
                  </a:lnTo>
                  <a:close/>
                  <a:moveTo>
                    <a:pt x="283" y="20"/>
                  </a:moveTo>
                  <a:lnTo>
                    <a:pt x="283" y="59"/>
                  </a:lnTo>
                  <a:lnTo>
                    <a:pt x="263" y="59"/>
                  </a:lnTo>
                  <a:lnTo>
                    <a:pt x="263" y="50"/>
                  </a:lnTo>
                  <a:lnTo>
                    <a:pt x="263" y="50"/>
                  </a:lnTo>
                  <a:lnTo>
                    <a:pt x="268" y="50"/>
                  </a:lnTo>
                  <a:lnTo>
                    <a:pt x="271" y="47"/>
                  </a:lnTo>
                  <a:lnTo>
                    <a:pt x="274" y="43"/>
                  </a:lnTo>
                  <a:lnTo>
                    <a:pt x="275" y="39"/>
                  </a:lnTo>
                  <a:lnTo>
                    <a:pt x="275" y="39"/>
                  </a:lnTo>
                  <a:lnTo>
                    <a:pt x="274" y="35"/>
                  </a:lnTo>
                  <a:lnTo>
                    <a:pt x="271" y="31"/>
                  </a:lnTo>
                  <a:lnTo>
                    <a:pt x="268" y="28"/>
                  </a:lnTo>
                  <a:lnTo>
                    <a:pt x="263" y="28"/>
                  </a:lnTo>
                  <a:lnTo>
                    <a:pt x="263" y="12"/>
                  </a:lnTo>
                  <a:lnTo>
                    <a:pt x="263" y="12"/>
                  </a:lnTo>
                  <a:lnTo>
                    <a:pt x="283" y="20"/>
                  </a:lnTo>
                  <a:lnTo>
                    <a:pt x="283" y="20"/>
                  </a:lnTo>
                  <a:close/>
                  <a:moveTo>
                    <a:pt x="283" y="68"/>
                  </a:moveTo>
                  <a:lnTo>
                    <a:pt x="283" y="221"/>
                  </a:lnTo>
                  <a:lnTo>
                    <a:pt x="283" y="221"/>
                  </a:lnTo>
                  <a:lnTo>
                    <a:pt x="278" y="221"/>
                  </a:lnTo>
                  <a:lnTo>
                    <a:pt x="272" y="223"/>
                  </a:lnTo>
                  <a:lnTo>
                    <a:pt x="267" y="227"/>
                  </a:lnTo>
                  <a:lnTo>
                    <a:pt x="263" y="231"/>
                  </a:lnTo>
                  <a:lnTo>
                    <a:pt x="263" y="162"/>
                  </a:lnTo>
                  <a:lnTo>
                    <a:pt x="272" y="162"/>
                  </a:lnTo>
                  <a:lnTo>
                    <a:pt x="272" y="96"/>
                  </a:lnTo>
                  <a:lnTo>
                    <a:pt x="263" y="96"/>
                  </a:lnTo>
                  <a:lnTo>
                    <a:pt x="263" y="68"/>
                  </a:lnTo>
                  <a:lnTo>
                    <a:pt x="283" y="68"/>
                  </a:lnTo>
                  <a:lnTo>
                    <a:pt x="283" y="68"/>
                  </a:lnTo>
                  <a:close/>
                  <a:moveTo>
                    <a:pt x="283" y="267"/>
                  </a:moveTo>
                  <a:lnTo>
                    <a:pt x="283" y="299"/>
                  </a:lnTo>
                  <a:lnTo>
                    <a:pt x="263" y="299"/>
                  </a:lnTo>
                  <a:lnTo>
                    <a:pt x="263" y="256"/>
                  </a:lnTo>
                  <a:lnTo>
                    <a:pt x="263" y="256"/>
                  </a:lnTo>
                  <a:lnTo>
                    <a:pt x="267" y="260"/>
                  </a:lnTo>
                  <a:lnTo>
                    <a:pt x="272" y="264"/>
                  </a:lnTo>
                  <a:lnTo>
                    <a:pt x="278" y="267"/>
                  </a:lnTo>
                  <a:lnTo>
                    <a:pt x="283" y="267"/>
                  </a:lnTo>
                  <a:lnTo>
                    <a:pt x="283" y="267"/>
                  </a:lnTo>
                  <a:close/>
                  <a:moveTo>
                    <a:pt x="283" y="314"/>
                  </a:moveTo>
                  <a:lnTo>
                    <a:pt x="283" y="356"/>
                  </a:lnTo>
                  <a:lnTo>
                    <a:pt x="278" y="356"/>
                  </a:lnTo>
                  <a:lnTo>
                    <a:pt x="278" y="356"/>
                  </a:lnTo>
                  <a:lnTo>
                    <a:pt x="274" y="356"/>
                  </a:lnTo>
                  <a:lnTo>
                    <a:pt x="270" y="353"/>
                  </a:lnTo>
                  <a:lnTo>
                    <a:pt x="267" y="352"/>
                  </a:lnTo>
                  <a:lnTo>
                    <a:pt x="263" y="348"/>
                  </a:lnTo>
                  <a:lnTo>
                    <a:pt x="263" y="314"/>
                  </a:lnTo>
                  <a:lnTo>
                    <a:pt x="283" y="314"/>
                  </a:lnTo>
                  <a:close/>
                  <a:moveTo>
                    <a:pt x="263" y="12"/>
                  </a:moveTo>
                  <a:lnTo>
                    <a:pt x="263" y="28"/>
                  </a:lnTo>
                  <a:lnTo>
                    <a:pt x="263" y="28"/>
                  </a:lnTo>
                  <a:lnTo>
                    <a:pt x="259" y="28"/>
                  </a:lnTo>
                  <a:lnTo>
                    <a:pt x="256" y="31"/>
                  </a:lnTo>
                  <a:lnTo>
                    <a:pt x="253" y="35"/>
                  </a:lnTo>
                  <a:lnTo>
                    <a:pt x="252" y="39"/>
                  </a:lnTo>
                  <a:lnTo>
                    <a:pt x="252" y="39"/>
                  </a:lnTo>
                  <a:lnTo>
                    <a:pt x="253" y="43"/>
                  </a:lnTo>
                  <a:lnTo>
                    <a:pt x="256" y="47"/>
                  </a:lnTo>
                  <a:lnTo>
                    <a:pt x="259" y="50"/>
                  </a:lnTo>
                  <a:lnTo>
                    <a:pt x="263" y="50"/>
                  </a:lnTo>
                  <a:lnTo>
                    <a:pt x="263" y="59"/>
                  </a:lnTo>
                  <a:lnTo>
                    <a:pt x="228" y="59"/>
                  </a:lnTo>
                  <a:lnTo>
                    <a:pt x="228" y="50"/>
                  </a:lnTo>
                  <a:lnTo>
                    <a:pt x="228" y="50"/>
                  </a:lnTo>
                  <a:lnTo>
                    <a:pt x="230" y="50"/>
                  </a:lnTo>
                  <a:lnTo>
                    <a:pt x="230" y="50"/>
                  </a:lnTo>
                  <a:lnTo>
                    <a:pt x="236" y="50"/>
                  </a:lnTo>
                  <a:lnTo>
                    <a:pt x="238" y="47"/>
                  </a:lnTo>
                  <a:lnTo>
                    <a:pt x="241" y="43"/>
                  </a:lnTo>
                  <a:lnTo>
                    <a:pt x="243" y="39"/>
                  </a:lnTo>
                  <a:lnTo>
                    <a:pt x="243" y="39"/>
                  </a:lnTo>
                  <a:lnTo>
                    <a:pt x="241" y="35"/>
                  </a:lnTo>
                  <a:lnTo>
                    <a:pt x="238" y="31"/>
                  </a:lnTo>
                  <a:lnTo>
                    <a:pt x="236" y="28"/>
                  </a:lnTo>
                  <a:lnTo>
                    <a:pt x="230" y="28"/>
                  </a:lnTo>
                  <a:lnTo>
                    <a:pt x="230" y="28"/>
                  </a:lnTo>
                  <a:lnTo>
                    <a:pt x="228" y="28"/>
                  </a:lnTo>
                  <a:lnTo>
                    <a:pt x="228" y="4"/>
                  </a:lnTo>
                  <a:lnTo>
                    <a:pt x="228" y="4"/>
                  </a:lnTo>
                  <a:lnTo>
                    <a:pt x="247" y="8"/>
                  </a:lnTo>
                  <a:lnTo>
                    <a:pt x="263" y="12"/>
                  </a:lnTo>
                  <a:lnTo>
                    <a:pt x="263" y="12"/>
                  </a:lnTo>
                  <a:close/>
                  <a:moveTo>
                    <a:pt x="263" y="68"/>
                  </a:moveTo>
                  <a:lnTo>
                    <a:pt x="263" y="96"/>
                  </a:lnTo>
                  <a:lnTo>
                    <a:pt x="228" y="96"/>
                  </a:lnTo>
                  <a:lnTo>
                    <a:pt x="228" y="68"/>
                  </a:lnTo>
                  <a:lnTo>
                    <a:pt x="263" y="68"/>
                  </a:lnTo>
                  <a:lnTo>
                    <a:pt x="263" y="68"/>
                  </a:lnTo>
                  <a:close/>
                  <a:moveTo>
                    <a:pt x="263" y="162"/>
                  </a:moveTo>
                  <a:lnTo>
                    <a:pt x="263" y="231"/>
                  </a:lnTo>
                  <a:lnTo>
                    <a:pt x="263" y="231"/>
                  </a:lnTo>
                  <a:lnTo>
                    <a:pt x="262" y="237"/>
                  </a:lnTo>
                  <a:lnTo>
                    <a:pt x="260" y="244"/>
                  </a:lnTo>
                  <a:lnTo>
                    <a:pt x="260" y="244"/>
                  </a:lnTo>
                  <a:lnTo>
                    <a:pt x="262" y="250"/>
                  </a:lnTo>
                  <a:lnTo>
                    <a:pt x="263" y="256"/>
                  </a:lnTo>
                  <a:lnTo>
                    <a:pt x="263" y="299"/>
                  </a:lnTo>
                  <a:lnTo>
                    <a:pt x="228" y="299"/>
                  </a:lnTo>
                  <a:lnTo>
                    <a:pt x="228" y="269"/>
                  </a:lnTo>
                  <a:lnTo>
                    <a:pt x="229" y="269"/>
                  </a:lnTo>
                  <a:lnTo>
                    <a:pt x="229" y="253"/>
                  </a:lnTo>
                  <a:lnTo>
                    <a:pt x="228" y="253"/>
                  </a:lnTo>
                  <a:lnTo>
                    <a:pt x="228" y="242"/>
                  </a:lnTo>
                  <a:lnTo>
                    <a:pt x="229" y="242"/>
                  </a:lnTo>
                  <a:lnTo>
                    <a:pt x="229" y="227"/>
                  </a:lnTo>
                  <a:lnTo>
                    <a:pt x="228" y="227"/>
                  </a:lnTo>
                  <a:lnTo>
                    <a:pt x="228" y="216"/>
                  </a:lnTo>
                  <a:lnTo>
                    <a:pt x="229" y="216"/>
                  </a:lnTo>
                  <a:lnTo>
                    <a:pt x="229" y="200"/>
                  </a:lnTo>
                  <a:lnTo>
                    <a:pt x="228" y="200"/>
                  </a:lnTo>
                  <a:lnTo>
                    <a:pt x="228" y="162"/>
                  </a:lnTo>
                  <a:lnTo>
                    <a:pt x="263" y="162"/>
                  </a:lnTo>
                  <a:lnTo>
                    <a:pt x="263" y="162"/>
                  </a:lnTo>
                  <a:close/>
                  <a:moveTo>
                    <a:pt x="263" y="314"/>
                  </a:moveTo>
                  <a:lnTo>
                    <a:pt x="263" y="348"/>
                  </a:lnTo>
                  <a:lnTo>
                    <a:pt x="263" y="348"/>
                  </a:lnTo>
                  <a:lnTo>
                    <a:pt x="262" y="344"/>
                  </a:lnTo>
                  <a:lnTo>
                    <a:pt x="260" y="338"/>
                  </a:lnTo>
                  <a:lnTo>
                    <a:pt x="260" y="314"/>
                  </a:lnTo>
                  <a:lnTo>
                    <a:pt x="263" y="314"/>
                  </a:lnTo>
                  <a:close/>
                  <a:moveTo>
                    <a:pt x="228" y="4"/>
                  </a:moveTo>
                  <a:lnTo>
                    <a:pt x="228" y="28"/>
                  </a:lnTo>
                  <a:lnTo>
                    <a:pt x="228" y="28"/>
                  </a:lnTo>
                  <a:lnTo>
                    <a:pt x="225" y="30"/>
                  </a:lnTo>
                  <a:lnTo>
                    <a:pt x="222" y="32"/>
                  </a:lnTo>
                  <a:lnTo>
                    <a:pt x="221" y="35"/>
                  </a:lnTo>
                  <a:lnTo>
                    <a:pt x="220" y="39"/>
                  </a:lnTo>
                  <a:lnTo>
                    <a:pt x="220" y="39"/>
                  </a:lnTo>
                  <a:lnTo>
                    <a:pt x="221" y="43"/>
                  </a:lnTo>
                  <a:lnTo>
                    <a:pt x="222" y="46"/>
                  </a:lnTo>
                  <a:lnTo>
                    <a:pt x="225" y="49"/>
                  </a:lnTo>
                  <a:lnTo>
                    <a:pt x="228" y="50"/>
                  </a:lnTo>
                  <a:lnTo>
                    <a:pt x="228" y="59"/>
                  </a:lnTo>
                  <a:lnTo>
                    <a:pt x="179" y="59"/>
                  </a:lnTo>
                  <a:lnTo>
                    <a:pt x="179" y="0"/>
                  </a:lnTo>
                  <a:lnTo>
                    <a:pt x="179" y="0"/>
                  </a:lnTo>
                  <a:lnTo>
                    <a:pt x="203" y="1"/>
                  </a:lnTo>
                  <a:lnTo>
                    <a:pt x="228" y="4"/>
                  </a:lnTo>
                  <a:lnTo>
                    <a:pt x="228" y="4"/>
                  </a:lnTo>
                  <a:close/>
                  <a:moveTo>
                    <a:pt x="228" y="68"/>
                  </a:moveTo>
                  <a:lnTo>
                    <a:pt x="228" y="96"/>
                  </a:lnTo>
                  <a:lnTo>
                    <a:pt x="183" y="96"/>
                  </a:lnTo>
                  <a:lnTo>
                    <a:pt x="183" y="162"/>
                  </a:lnTo>
                  <a:lnTo>
                    <a:pt x="228" y="162"/>
                  </a:lnTo>
                  <a:lnTo>
                    <a:pt x="228" y="200"/>
                  </a:lnTo>
                  <a:lnTo>
                    <a:pt x="179" y="200"/>
                  </a:lnTo>
                  <a:lnTo>
                    <a:pt x="179" y="68"/>
                  </a:lnTo>
                  <a:lnTo>
                    <a:pt x="228" y="68"/>
                  </a:lnTo>
                  <a:lnTo>
                    <a:pt x="228" y="68"/>
                  </a:lnTo>
                  <a:close/>
                  <a:moveTo>
                    <a:pt x="228" y="216"/>
                  </a:moveTo>
                  <a:lnTo>
                    <a:pt x="228" y="227"/>
                  </a:lnTo>
                  <a:lnTo>
                    <a:pt x="179" y="227"/>
                  </a:lnTo>
                  <a:lnTo>
                    <a:pt x="179" y="216"/>
                  </a:lnTo>
                  <a:lnTo>
                    <a:pt x="228" y="216"/>
                  </a:lnTo>
                  <a:lnTo>
                    <a:pt x="228" y="216"/>
                  </a:lnTo>
                  <a:close/>
                  <a:moveTo>
                    <a:pt x="228" y="242"/>
                  </a:moveTo>
                  <a:lnTo>
                    <a:pt x="228" y="253"/>
                  </a:lnTo>
                  <a:lnTo>
                    <a:pt x="179" y="253"/>
                  </a:lnTo>
                  <a:lnTo>
                    <a:pt x="179" y="242"/>
                  </a:lnTo>
                  <a:lnTo>
                    <a:pt x="228" y="242"/>
                  </a:lnTo>
                  <a:lnTo>
                    <a:pt x="228" y="242"/>
                  </a:lnTo>
                  <a:close/>
                  <a:moveTo>
                    <a:pt x="228" y="269"/>
                  </a:moveTo>
                  <a:lnTo>
                    <a:pt x="228" y="299"/>
                  </a:lnTo>
                  <a:lnTo>
                    <a:pt x="179" y="299"/>
                  </a:lnTo>
                  <a:lnTo>
                    <a:pt x="179" y="269"/>
                  </a:lnTo>
                  <a:lnTo>
                    <a:pt x="228" y="269"/>
                  </a:lnTo>
                  <a:close/>
                  <a:moveTo>
                    <a:pt x="126" y="50"/>
                  </a:moveTo>
                  <a:lnTo>
                    <a:pt x="126" y="50"/>
                  </a:lnTo>
                  <a:lnTo>
                    <a:pt x="129" y="49"/>
                  </a:lnTo>
                  <a:lnTo>
                    <a:pt x="132" y="46"/>
                  </a:lnTo>
                  <a:lnTo>
                    <a:pt x="133" y="43"/>
                  </a:lnTo>
                  <a:lnTo>
                    <a:pt x="134" y="39"/>
                  </a:lnTo>
                  <a:lnTo>
                    <a:pt x="134" y="39"/>
                  </a:lnTo>
                  <a:lnTo>
                    <a:pt x="133" y="35"/>
                  </a:lnTo>
                  <a:lnTo>
                    <a:pt x="132" y="32"/>
                  </a:lnTo>
                  <a:lnTo>
                    <a:pt x="129" y="30"/>
                  </a:lnTo>
                  <a:lnTo>
                    <a:pt x="126" y="28"/>
                  </a:lnTo>
                  <a:lnTo>
                    <a:pt x="126" y="4"/>
                  </a:lnTo>
                  <a:lnTo>
                    <a:pt x="126" y="4"/>
                  </a:lnTo>
                  <a:lnTo>
                    <a:pt x="150" y="1"/>
                  </a:lnTo>
                  <a:lnTo>
                    <a:pt x="176" y="0"/>
                  </a:lnTo>
                  <a:lnTo>
                    <a:pt x="179" y="0"/>
                  </a:lnTo>
                  <a:lnTo>
                    <a:pt x="179" y="59"/>
                  </a:lnTo>
                  <a:lnTo>
                    <a:pt x="126" y="59"/>
                  </a:lnTo>
                  <a:lnTo>
                    <a:pt x="126" y="50"/>
                  </a:lnTo>
                  <a:lnTo>
                    <a:pt x="126" y="50"/>
                  </a:lnTo>
                  <a:close/>
                  <a:moveTo>
                    <a:pt x="179" y="68"/>
                  </a:moveTo>
                  <a:lnTo>
                    <a:pt x="179" y="200"/>
                  </a:lnTo>
                  <a:lnTo>
                    <a:pt x="127" y="200"/>
                  </a:lnTo>
                  <a:lnTo>
                    <a:pt x="127" y="216"/>
                  </a:lnTo>
                  <a:lnTo>
                    <a:pt x="179" y="216"/>
                  </a:lnTo>
                  <a:lnTo>
                    <a:pt x="179" y="227"/>
                  </a:lnTo>
                  <a:lnTo>
                    <a:pt x="127" y="227"/>
                  </a:lnTo>
                  <a:lnTo>
                    <a:pt x="127" y="242"/>
                  </a:lnTo>
                  <a:lnTo>
                    <a:pt x="179" y="242"/>
                  </a:lnTo>
                  <a:lnTo>
                    <a:pt x="179" y="253"/>
                  </a:lnTo>
                  <a:lnTo>
                    <a:pt x="127" y="253"/>
                  </a:lnTo>
                  <a:lnTo>
                    <a:pt x="127" y="269"/>
                  </a:lnTo>
                  <a:lnTo>
                    <a:pt x="179" y="269"/>
                  </a:lnTo>
                  <a:lnTo>
                    <a:pt x="179" y="299"/>
                  </a:lnTo>
                  <a:lnTo>
                    <a:pt x="126" y="299"/>
                  </a:lnTo>
                  <a:lnTo>
                    <a:pt x="126" y="162"/>
                  </a:lnTo>
                  <a:lnTo>
                    <a:pt x="171" y="162"/>
                  </a:lnTo>
                  <a:lnTo>
                    <a:pt x="171" y="96"/>
                  </a:lnTo>
                  <a:lnTo>
                    <a:pt x="126" y="96"/>
                  </a:lnTo>
                  <a:lnTo>
                    <a:pt x="126" y="68"/>
                  </a:lnTo>
                  <a:lnTo>
                    <a:pt x="179" y="68"/>
                  </a:lnTo>
                  <a:close/>
                  <a:moveTo>
                    <a:pt x="123" y="28"/>
                  </a:moveTo>
                  <a:lnTo>
                    <a:pt x="123" y="28"/>
                  </a:lnTo>
                  <a:lnTo>
                    <a:pt x="118" y="28"/>
                  </a:lnTo>
                  <a:lnTo>
                    <a:pt x="115" y="31"/>
                  </a:lnTo>
                  <a:lnTo>
                    <a:pt x="113" y="35"/>
                  </a:lnTo>
                  <a:lnTo>
                    <a:pt x="111" y="39"/>
                  </a:lnTo>
                  <a:lnTo>
                    <a:pt x="111" y="39"/>
                  </a:lnTo>
                  <a:lnTo>
                    <a:pt x="113" y="43"/>
                  </a:lnTo>
                  <a:lnTo>
                    <a:pt x="115" y="47"/>
                  </a:lnTo>
                  <a:lnTo>
                    <a:pt x="118" y="50"/>
                  </a:lnTo>
                  <a:lnTo>
                    <a:pt x="123" y="50"/>
                  </a:lnTo>
                  <a:lnTo>
                    <a:pt x="123" y="50"/>
                  </a:lnTo>
                  <a:lnTo>
                    <a:pt x="126" y="50"/>
                  </a:lnTo>
                  <a:lnTo>
                    <a:pt x="126" y="59"/>
                  </a:lnTo>
                  <a:lnTo>
                    <a:pt x="90" y="59"/>
                  </a:lnTo>
                  <a:lnTo>
                    <a:pt x="90" y="50"/>
                  </a:lnTo>
                  <a:lnTo>
                    <a:pt x="90" y="50"/>
                  </a:lnTo>
                  <a:lnTo>
                    <a:pt x="95" y="50"/>
                  </a:lnTo>
                  <a:lnTo>
                    <a:pt x="98" y="47"/>
                  </a:lnTo>
                  <a:lnTo>
                    <a:pt x="100" y="43"/>
                  </a:lnTo>
                  <a:lnTo>
                    <a:pt x="102" y="39"/>
                  </a:lnTo>
                  <a:lnTo>
                    <a:pt x="102" y="39"/>
                  </a:lnTo>
                  <a:lnTo>
                    <a:pt x="100" y="35"/>
                  </a:lnTo>
                  <a:lnTo>
                    <a:pt x="98" y="31"/>
                  </a:lnTo>
                  <a:lnTo>
                    <a:pt x="95" y="28"/>
                  </a:lnTo>
                  <a:lnTo>
                    <a:pt x="90" y="28"/>
                  </a:lnTo>
                  <a:lnTo>
                    <a:pt x="90" y="12"/>
                  </a:lnTo>
                  <a:lnTo>
                    <a:pt x="90" y="12"/>
                  </a:lnTo>
                  <a:lnTo>
                    <a:pt x="107" y="8"/>
                  </a:lnTo>
                  <a:lnTo>
                    <a:pt x="126" y="4"/>
                  </a:lnTo>
                  <a:lnTo>
                    <a:pt x="126" y="28"/>
                  </a:lnTo>
                  <a:lnTo>
                    <a:pt x="126" y="28"/>
                  </a:lnTo>
                  <a:lnTo>
                    <a:pt x="123" y="28"/>
                  </a:lnTo>
                  <a:lnTo>
                    <a:pt x="123" y="28"/>
                  </a:lnTo>
                  <a:close/>
                  <a:moveTo>
                    <a:pt x="126" y="68"/>
                  </a:moveTo>
                  <a:lnTo>
                    <a:pt x="126" y="96"/>
                  </a:lnTo>
                  <a:lnTo>
                    <a:pt x="90" y="96"/>
                  </a:lnTo>
                  <a:lnTo>
                    <a:pt x="90" y="68"/>
                  </a:lnTo>
                  <a:lnTo>
                    <a:pt x="126" y="68"/>
                  </a:lnTo>
                  <a:lnTo>
                    <a:pt x="126" y="68"/>
                  </a:lnTo>
                  <a:close/>
                  <a:moveTo>
                    <a:pt x="126" y="162"/>
                  </a:moveTo>
                  <a:lnTo>
                    <a:pt x="126" y="299"/>
                  </a:lnTo>
                  <a:lnTo>
                    <a:pt x="90" y="299"/>
                  </a:lnTo>
                  <a:lnTo>
                    <a:pt x="90" y="256"/>
                  </a:lnTo>
                  <a:lnTo>
                    <a:pt x="90" y="256"/>
                  </a:lnTo>
                  <a:lnTo>
                    <a:pt x="92" y="250"/>
                  </a:lnTo>
                  <a:lnTo>
                    <a:pt x="94" y="244"/>
                  </a:lnTo>
                  <a:lnTo>
                    <a:pt x="94" y="244"/>
                  </a:lnTo>
                  <a:lnTo>
                    <a:pt x="92" y="237"/>
                  </a:lnTo>
                  <a:lnTo>
                    <a:pt x="90" y="231"/>
                  </a:lnTo>
                  <a:lnTo>
                    <a:pt x="90" y="162"/>
                  </a:lnTo>
                  <a:lnTo>
                    <a:pt x="126" y="162"/>
                  </a:lnTo>
                  <a:lnTo>
                    <a:pt x="126" y="162"/>
                  </a:lnTo>
                  <a:close/>
                  <a:moveTo>
                    <a:pt x="90" y="348"/>
                  </a:moveTo>
                  <a:lnTo>
                    <a:pt x="90" y="314"/>
                  </a:lnTo>
                  <a:lnTo>
                    <a:pt x="94" y="314"/>
                  </a:lnTo>
                  <a:lnTo>
                    <a:pt x="94" y="338"/>
                  </a:lnTo>
                  <a:lnTo>
                    <a:pt x="94" y="338"/>
                  </a:lnTo>
                  <a:lnTo>
                    <a:pt x="92" y="344"/>
                  </a:lnTo>
                  <a:lnTo>
                    <a:pt x="90" y="348"/>
                  </a:lnTo>
                  <a:lnTo>
                    <a:pt x="90" y="348"/>
                  </a:lnTo>
                  <a:close/>
                  <a:moveTo>
                    <a:pt x="90" y="12"/>
                  </a:moveTo>
                  <a:lnTo>
                    <a:pt x="90" y="28"/>
                  </a:lnTo>
                  <a:lnTo>
                    <a:pt x="90" y="28"/>
                  </a:lnTo>
                  <a:lnTo>
                    <a:pt x="85" y="28"/>
                  </a:lnTo>
                  <a:lnTo>
                    <a:pt x="83" y="31"/>
                  </a:lnTo>
                  <a:lnTo>
                    <a:pt x="80" y="35"/>
                  </a:lnTo>
                  <a:lnTo>
                    <a:pt x="79" y="39"/>
                  </a:lnTo>
                  <a:lnTo>
                    <a:pt x="79" y="39"/>
                  </a:lnTo>
                  <a:lnTo>
                    <a:pt x="80" y="43"/>
                  </a:lnTo>
                  <a:lnTo>
                    <a:pt x="83" y="47"/>
                  </a:lnTo>
                  <a:lnTo>
                    <a:pt x="85" y="50"/>
                  </a:lnTo>
                  <a:lnTo>
                    <a:pt x="90" y="50"/>
                  </a:lnTo>
                  <a:lnTo>
                    <a:pt x="90" y="59"/>
                  </a:lnTo>
                  <a:lnTo>
                    <a:pt x="71" y="59"/>
                  </a:lnTo>
                  <a:lnTo>
                    <a:pt x="71" y="20"/>
                  </a:lnTo>
                  <a:lnTo>
                    <a:pt x="71" y="20"/>
                  </a:lnTo>
                  <a:lnTo>
                    <a:pt x="90" y="12"/>
                  </a:lnTo>
                  <a:lnTo>
                    <a:pt x="90" y="12"/>
                  </a:lnTo>
                  <a:close/>
                  <a:moveTo>
                    <a:pt x="90" y="68"/>
                  </a:moveTo>
                  <a:lnTo>
                    <a:pt x="90" y="96"/>
                  </a:lnTo>
                  <a:lnTo>
                    <a:pt x="81" y="96"/>
                  </a:lnTo>
                  <a:lnTo>
                    <a:pt x="81" y="162"/>
                  </a:lnTo>
                  <a:lnTo>
                    <a:pt x="90" y="162"/>
                  </a:lnTo>
                  <a:lnTo>
                    <a:pt x="90" y="231"/>
                  </a:lnTo>
                  <a:lnTo>
                    <a:pt x="90" y="231"/>
                  </a:lnTo>
                  <a:lnTo>
                    <a:pt x="87" y="227"/>
                  </a:lnTo>
                  <a:lnTo>
                    <a:pt x="81" y="223"/>
                  </a:lnTo>
                  <a:lnTo>
                    <a:pt x="76" y="221"/>
                  </a:lnTo>
                  <a:lnTo>
                    <a:pt x="71" y="221"/>
                  </a:lnTo>
                  <a:lnTo>
                    <a:pt x="71" y="68"/>
                  </a:lnTo>
                  <a:lnTo>
                    <a:pt x="90" y="68"/>
                  </a:lnTo>
                  <a:lnTo>
                    <a:pt x="90" y="68"/>
                  </a:lnTo>
                  <a:close/>
                  <a:moveTo>
                    <a:pt x="90" y="256"/>
                  </a:moveTo>
                  <a:lnTo>
                    <a:pt x="90" y="299"/>
                  </a:lnTo>
                  <a:lnTo>
                    <a:pt x="71" y="299"/>
                  </a:lnTo>
                  <a:lnTo>
                    <a:pt x="71" y="267"/>
                  </a:lnTo>
                  <a:lnTo>
                    <a:pt x="71" y="267"/>
                  </a:lnTo>
                  <a:lnTo>
                    <a:pt x="76" y="267"/>
                  </a:lnTo>
                  <a:lnTo>
                    <a:pt x="81" y="264"/>
                  </a:lnTo>
                  <a:lnTo>
                    <a:pt x="87" y="260"/>
                  </a:lnTo>
                  <a:lnTo>
                    <a:pt x="90" y="256"/>
                  </a:lnTo>
                  <a:lnTo>
                    <a:pt x="90" y="256"/>
                  </a:lnTo>
                  <a:close/>
                  <a:moveTo>
                    <a:pt x="90" y="314"/>
                  </a:moveTo>
                  <a:lnTo>
                    <a:pt x="90" y="348"/>
                  </a:lnTo>
                  <a:lnTo>
                    <a:pt x="90" y="348"/>
                  </a:lnTo>
                  <a:lnTo>
                    <a:pt x="87" y="352"/>
                  </a:lnTo>
                  <a:lnTo>
                    <a:pt x="84" y="353"/>
                  </a:lnTo>
                  <a:lnTo>
                    <a:pt x="80" y="356"/>
                  </a:lnTo>
                  <a:lnTo>
                    <a:pt x="75" y="356"/>
                  </a:lnTo>
                  <a:lnTo>
                    <a:pt x="71" y="356"/>
                  </a:lnTo>
                  <a:lnTo>
                    <a:pt x="71" y="314"/>
                  </a:lnTo>
                  <a:lnTo>
                    <a:pt x="90" y="314"/>
                  </a:lnTo>
                  <a:close/>
                  <a:moveTo>
                    <a:pt x="71" y="20"/>
                  </a:moveTo>
                  <a:lnTo>
                    <a:pt x="71" y="59"/>
                  </a:lnTo>
                  <a:lnTo>
                    <a:pt x="37" y="59"/>
                  </a:lnTo>
                  <a:lnTo>
                    <a:pt x="37" y="59"/>
                  </a:lnTo>
                  <a:lnTo>
                    <a:pt x="37" y="54"/>
                  </a:lnTo>
                  <a:lnTo>
                    <a:pt x="38" y="49"/>
                  </a:lnTo>
                  <a:lnTo>
                    <a:pt x="41" y="43"/>
                  </a:lnTo>
                  <a:lnTo>
                    <a:pt x="45" y="38"/>
                  </a:lnTo>
                  <a:lnTo>
                    <a:pt x="56" y="30"/>
                  </a:lnTo>
                  <a:lnTo>
                    <a:pt x="71" y="20"/>
                  </a:lnTo>
                  <a:lnTo>
                    <a:pt x="71" y="20"/>
                  </a:lnTo>
                  <a:close/>
                  <a:moveTo>
                    <a:pt x="71" y="68"/>
                  </a:moveTo>
                  <a:lnTo>
                    <a:pt x="71" y="221"/>
                  </a:lnTo>
                  <a:lnTo>
                    <a:pt x="71" y="221"/>
                  </a:lnTo>
                  <a:lnTo>
                    <a:pt x="71" y="221"/>
                  </a:lnTo>
                  <a:lnTo>
                    <a:pt x="65" y="221"/>
                  </a:lnTo>
                  <a:lnTo>
                    <a:pt x="61" y="222"/>
                  </a:lnTo>
                  <a:lnTo>
                    <a:pt x="57" y="225"/>
                  </a:lnTo>
                  <a:lnTo>
                    <a:pt x="54" y="227"/>
                  </a:lnTo>
                  <a:lnTo>
                    <a:pt x="50" y="230"/>
                  </a:lnTo>
                  <a:lnTo>
                    <a:pt x="49" y="234"/>
                  </a:lnTo>
                  <a:lnTo>
                    <a:pt x="48" y="239"/>
                  </a:lnTo>
                  <a:lnTo>
                    <a:pt x="48" y="244"/>
                  </a:lnTo>
                  <a:lnTo>
                    <a:pt x="48" y="244"/>
                  </a:lnTo>
                  <a:lnTo>
                    <a:pt x="48" y="248"/>
                  </a:lnTo>
                  <a:lnTo>
                    <a:pt x="49" y="253"/>
                  </a:lnTo>
                  <a:lnTo>
                    <a:pt x="50" y="257"/>
                  </a:lnTo>
                  <a:lnTo>
                    <a:pt x="54" y="260"/>
                  </a:lnTo>
                  <a:lnTo>
                    <a:pt x="57" y="262"/>
                  </a:lnTo>
                  <a:lnTo>
                    <a:pt x="61" y="265"/>
                  </a:lnTo>
                  <a:lnTo>
                    <a:pt x="65" y="267"/>
                  </a:lnTo>
                  <a:lnTo>
                    <a:pt x="71" y="267"/>
                  </a:lnTo>
                  <a:lnTo>
                    <a:pt x="71" y="267"/>
                  </a:lnTo>
                  <a:lnTo>
                    <a:pt x="71" y="299"/>
                  </a:lnTo>
                  <a:lnTo>
                    <a:pt x="16" y="299"/>
                  </a:lnTo>
                  <a:lnTo>
                    <a:pt x="16" y="210"/>
                  </a:lnTo>
                  <a:lnTo>
                    <a:pt x="16" y="210"/>
                  </a:lnTo>
                  <a:lnTo>
                    <a:pt x="20" y="206"/>
                  </a:lnTo>
                  <a:lnTo>
                    <a:pt x="25" y="202"/>
                  </a:lnTo>
                  <a:lnTo>
                    <a:pt x="30" y="199"/>
                  </a:lnTo>
                  <a:lnTo>
                    <a:pt x="37" y="199"/>
                  </a:lnTo>
                  <a:lnTo>
                    <a:pt x="37" y="68"/>
                  </a:lnTo>
                  <a:lnTo>
                    <a:pt x="71" y="68"/>
                  </a:lnTo>
                  <a:lnTo>
                    <a:pt x="71" y="68"/>
                  </a:lnTo>
                  <a:close/>
                  <a:moveTo>
                    <a:pt x="71" y="314"/>
                  </a:moveTo>
                  <a:lnTo>
                    <a:pt x="71" y="356"/>
                  </a:lnTo>
                  <a:lnTo>
                    <a:pt x="65" y="356"/>
                  </a:lnTo>
                  <a:lnTo>
                    <a:pt x="65" y="356"/>
                  </a:lnTo>
                  <a:lnTo>
                    <a:pt x="58" y="355"/>
                  </a:lnTo>
                  <a:lnTo>
                    <a:pt x="53" y="350"/>
                  </a:lnTo>
                  <a:lnTo>
                    <a:pt x="49" y="345"/>
                  </a:lnTo>
                  <a:lnTo>
                    <a:pt x="48" y="338"/>
                  </a:lnTo>
                  <a:lnTo>
                    <a:pt x="48" y="314"/>
                  </a:lnTo>
                  <a:lnTo>
                    <a:pt x="71" y="314"/>
                  </a:lnTo>
                  <a:lnTo>
                    <a:pt x="71" y="314"/>
                  </a:lnTo>
                  <a:close/>
                  <a:moveTo>
                    <a:pt x="16" y="154"/>
                  </a:moveTo>
                  <a:lnTo>
                    <a:pt x="16" y="154"/>
                  </a:lnTo>
                  <a:lnTo>
                    <a:pt x="19" y="153"/>
                  </a:lnTo>
                  <a:lnTo>
                    <a:pt x="20" y="150"/>
                  </a:lnTo>
                  <a:lnTo>
                    <a:pt x="20" y="103"/>
                  </a:lnTo>
                  <a:lnTo>
                    <a:pt x="20" y="103"/>
                  </a:lnTo>
                  <a:lnTo>
                    <a:pt x="19" y="99"/>
                  </a:lnTo>
                  <a:lnTo>
                    <a:pt x="16" y="96"/>
                  </a:lnTo>
                  <a:lnTo>
                    <a:pt x="16" y="154"/>
                  </a:lnTo>
                  <a:close/>
                  <a:moveTo>
                    <a:pt x="16" y="96"/>
                  </a:moveTo>
                  <a:lnTo>
                    <a:pt x="16" y="154"/>
                  </a:lnTo>
                  <a:lnTo>
                    <a:pt x="16" y="154"/>
                  </a:lnTo>
                  <a:lnTo>
                    <a:pt x="15" y="154"/>
                  </a:lnTo>
                  <a:lnTo>
                    <a:pt x="6" y="150"/>
                  </a:lnTo>
                  <a:lnTo>
                    <a:pt x="6" y="150"/>
                  </a:lnTo>
                  <a:lnTo>
                    <a:pt x="4" y="149"/>
                  </a:lnTo>
                  <a:lnTo>
                    <a:pt x="2" y="147"/>
                  </a:lnTo>
                  <a:lnTo>
                    <a:pt x="0" y="142"/>
                  </a:lnTo>
                  <a:lnTo>
                    <a:pt x="0" y="95"/>
                  </a:lnTo>
                  <a:lnTo>
                    <a:pt x="0" y="95"/>
                  </a:lnTo>
                  <a:lnTo>
                    <a:pt x="0" y="93"/>
                  </a:lnTo>
                  <a:lnTo>
                    <a:pt x="2" y="91"/>
                  </a:lnTo>
                  <a:lnTo>
                    <a:pt x="4" y="91"/>
                  </a:lnTo>
                  <a:lnTo>
                    <a:pt x="6" y="91"/>
                  </a:lnTo>
                  <a:lnTo>
                    <a:pt x="15" y="95"/>
                  </a:lnTo>
                  <a:lnTo>
                    <a:pt x="15" y="95"/>
                  </a:lnTo>
                  <a:lnTo>
                    <a:pt x="16" y="96"/>
                  </a:lnTo>
                  <a:lnTo>
                    <a:pt x="16" y="96"/>
                  </a:lnTo>
                  <a:close/>
                  <a:moveTo>
                    <a:pt x="16" y="210"/>
                  </a:moveTo>
                  <a:lnTo>
                    <a:pt x="16" y="299"/>
                  </a:lnTo>
                  <a:lnTo>
                    <a:pt x="12" y="299"/>
                  </a:lnTo>
                  <a:lnTo>
                    <a:pt x="12" y="222"/>
                  </a:lnTo>
                  <a:lnTo>
                    <a:pt x="12" y="222"/>
                  </a:lnTo>
                  <a:lnTo>
                    <a:pt x="14" y="215"/>
                  </a:lnTo>
                  <a:lnTo>
                    <a:pt x="16" y="210"/>
                  </a:lnTo>
                  <a:lnTo>
                    <a:pt x="16" y="210"/>
                  </a:lnTo>
                  <a:close/>
                </a:path>
              </a:pathLst>
            </a:custGeom>
            <a:solidFill>
              <a:schemeClr val="accent2"/>
            </a:solidFill>
            <a:ln>
              <a:noFill/>
            </a:ln>
          </p:spPr>
          <p:txBody>
            <a:bodyPr vert="horz" wrap="square" lIns="68580" tIns="34290" rIns="68580" bIns="34290" numCol="1" anchor="t" anchorCtr="0" compatLnSpc="1"/>
            <a:lstStyle/>
            <a:p>
              <a:endParaRPr lang="zh-CN" altLang="en-US"/>
            </a:p>
          </p:txBody>
        </p:sp>
        <p:sp>
          <p:nvSpPr>
            <p:cNvPr id="209" name="Freeform 172">
              <a:extLst>
                <a:ext uri="{FF2B5EF4-FFF2-40B4-BE49-F238E27FC236}">
                  <a16:creationId xmlns="" xmlns:a16="http://schemas.microsoft.com/office/drawing/2014/main" id="{99EC46A4-17C4-42B8-ADD9-6EC4347E9A7E}"/>
                </a:ext>
              </a:extLst>
            </p:cNvPr>
            <p:cNvSpPr>
              <a:spLocks noEditPoints="1"/>
            </p:cNvSpPr>
            <p:nvPr/>
          </p:nvSpPr>
          <p:spPr bwMode="auto">
            <a:xfrm>
              <a:off x="4611291" y="2530757"/>
              <a:ext cx="475060" cy="361950"/>
            </a:xfrm>
            <a:custGeom>
              <a:avLst/>
              <a:gdLst>
                <a:gd name="T0" fmla="*/ 396 w 399"/>
                <a:gd name="T1" fmla="*/ 285 h 304"/>
                <a:gd name="T2" fmla="*/ 390 w 399"/>
                <a:gd name="T3" fmla="*/ 10 h 304"/>
                <a:gd name="T4" fmla="*/ 349 w 399"/>
                <a:gd name="T5" fmla="*/ 22 h 304"/>
                <a:gd name="T6" fmla="*/ 376 w 399"/>
                <a:gd name="T7" fmla="*/ 48 h 304"/>
                <a:gd name="T8" fmla="*/ 360 w 399"/>
                <a:gd name="T9" fmla="*/ 281 h 304"/>
                <a:gd name="T10" fmla="*/ 304 w 399"/>
                <a:gd name="T11" fmla="*/ 256 h 304"/>
                <a:gd name="T12" fmla="*/ 345 w 399"/>
                <a:gd name="T13" fmla="*/ 42 h 304"/>
                <a:gd name="T14" fmla="*/ 357 w 399"/>
                <a:gd name="T15" fmla="*/ 251 h 304"/>
                <a:gd name="T16" fmla="*/ 254 w 399"/>
                <a:gd name="T17" fmla="*/ 22 h 304"/>
                <a:gd name="T18" fmla="*/ 254 w 399"/>
                <a:gd name="T19" fmla="*/ 304 h 304"/>
                <a:gd name="T20" fmla="*/ 254 w 399"/>
                <a:gd name="T21" fmla="*/ 264 h 304"/>
                <a:gd name="T22" fmla="*/ 277 w 399"/>
                <a:gd name="T23" fmla="*/ 167 h 304"/>
                <a:gd name="T24" fmla="*/ 274 w 399"/>
                <a:gd name="T25" fmla="*/ 133 h 304"/>
                <a:gd name="T26" fmla="*/ 273 w 399"/>
                <a:gd name="T27" fmla="*/ 109 h 304"/>
                <a:gd name="T28" fmla="*/ 254 w 399"/>
                <a:gd name="T29" fmla="*/ 41 h 304"/>
                <a:gd name="T30" fmla="*/ 260 w 399"/>
                <a:gd name="T31" fmla="*/ 171 h 304"/>
                <a:gd name="T32" fmla="*/ 254 w 399"/>
                <a:gd name="T33" fmla="*/ 137 h 304"/>
                <a:gd name="T34" fmla="*/ 257 w 399"/>
                <a:gd name="T35" fmla="*/ 103 h 304"/>
                <a:gd name="T36" fmla="*/ 200 w 399"/>
                <a:gd name="T37" fmla="*/ 0 h 304"/>
                <a:gd name="T38" fmla="*/ 200 w 399"/>
                <a:gd name="T39" fmla="*/ 282 h 304"/>
                <a:gd name="T40" fmla="*/ 241 w 399"/>
                <a:gd name="T41" fmla="*/ 93 h 304"/>
                <a:gd name="T42" fmla="*/ 226 w 399"/>
                <a:gd name="T43" fmla="*/ 121 h 304"/>
                <a:gd name="T44" fmla="*/ 230 w 399"/>
                <a:gd name="T45" fmla="*/ 144 h 304"/>
                <a:gd name="T46" fmla="*/ 232 w 399"/>
                <a:gd name="T47" fmla="*/ 178 h 304"/>
                <a:gd name="T48" fmla="*/ 200 w 399"/>
                <a:gd name="T49" fmla="*/ 186 h 304"/>
                <a:gd name="T50" fmla="*/ 254 w 399"/>
                <a:gd name="T51" fmla="*/ 41 h 304"/>
                <a:gd name="T52" fmla="*/ 242 w 399"/>
                <a:gd name="T53" fmla="*/ 103 h 304"/>
                <a:gd name="T54" fmla="*/ 251 w 399"/>
                <a:gd name="T55" fmla="*/ 128 h 304"/>
                <a:gd name="T56" fmla="*/ 251 w 399"/>
                <a:gd name="T57" fmla="*/ 136 h 304"/>
                <a:gd name="T58" fmla="*/ 246 w 399"/>
                <a:gd name="T59" fmla="*/ 170 h 304"/>
                <a:gd name="T60" fmla="*/ 135 w 399"/>
                <a:gd name="T61" fmla="*/ 22 h 304"/>
                <a:gd name="T62" fmla="*/ 135 w 399"/>
                <a:gd name="T63" fmla="*/ 304 h 304"/>
                <a:gd name="T64" fmla="*/ 173 w 399"/>
                <a:gd name="T65" fmla="*/ 178 h 304"/>
                <a:gd name="T66" fmla="*/ 139 w 399"/>
                <a:gd name="T67" fmla="*/ 213 h 304"/>
                <a:gd name="T68" fmla="*/ 162 w 399"/>
                <a:gd name="T69" fmla="*/ 183 h 304"/>
                <a:gd name="T70" fmla="*/ 148 w 399"/>
                <a:gd name="T71" fmla="*/ 153 h 304"/>
                <a:gd name="T72" fmla="*/ 136 w 399"/>
                <a:gd name="T73" fmla="*/ 126 h 304"/>
                <a:gd name="T74" fmla="*/ 143 w 399"/>
                <a:gd name="T75" fmla="*/ 136 h 304"/>
                <a:gd name="T76" fmla="*/ 150 w 399"/>
                <a:gd name="T77" fmla="*/ 122 h 304"/>
                <a:gd name="T78" fmla="*/ 200 w 399"/>
                <a:gd name="T79" fmla="*/ 41 h 304"/>
                <a:gd name="T80" fmla="*/ 147 w 399"/>
                <a:gd name="T81" fmla="*/ 193 h 304"/>
                <a:gd name="T82" fmla="*/ 139 w 399"/>
                <a:gd name="T83" fmla="*/ 164 h 304"/>
                <a:gd name="T84" fmla="*/ 25 w 399"/>
                <a:gd name="T85" fmla="*/ 2 h 304"/>
                <a:gd name="T86" fmla="*/ 0 w 399"/>
                <a:gd name="T87" fmla="*/ 273 h 304"/>
                <a:gd name="T88" fmla="*/ 25 w 399"/>
                <a:gd name="T89" fmla="*/ 304 h 304"/>
                <a:gd name="T90" fmla="*/ 40 w 399"/>
                <a:gd name="T91" fmla="*/ 281 h 304"/>
                <a:gd name="T92" fmla="*/ 24 w 399"/>
                <a:gd name="T93" fmla="*/ 48 h 304"/>
                <a:gd name="T94" fmla="*/ 50 w 399"/>
                <a:gd name="T95" fmla="*/ 22 h 304"/>
                <a:gd name="T96" fmla="*/ 124 w 399"/>
                <a:gd name="T97" fmla="*/ 125 h 304"/>
                <a:gd name="T98" fmla="*/ 106 w 399"/>
                <a:gd name="T99" fmla="*/ 175 h 304"/>
                <a:gd name="T100" fmla="*/ 117 w 399"/>
                <a:gd name="T101" fmla="*/ 209 h 304"/>
                <a:gd name="T102" fmla="*/ 54 w 399"/>
                <a:gd name="T103" fmla="*/ 262 h 304"/>
                <a:gd name="T104" fmla="*/ 43 w 399"/>
                <a:gd name="T105" fmla="*/ 53 h 304"/>
                <a:gd name="T106" fmla="*/ 135 w 399"/>
                <a:gd name="T107" fmla="*/ 156 h 304"/>
                <a:gd name="T108" fmla="*/ 131 w 399"/>
                <a:gd name="T109" fmla="*/ 176 h 304"/>
                <a:gd name="T110" fmla="*/ 128 w 399"/>
                <a:gd name="T111" fmla="*/ 199 h 304"/>
                <a:gd name="T112" fmla="*/ 127 w 399"/>
                <a:gd name="T113" fmla="*/ 1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9" h="304">
                  <a:moveTo>
                    <a:pt x="368" y="304"/>
                  </a:moveTo>
                  <a:lnTo>
                    <a:pt x="368" y="304"/>
                  </a:lnTo>
                  <a:lnTo>
                    <a:pt x="373" y="304"/>
                  </a:lnTo>
                  <a:lnTo>
                    <a:pt x="380" y="302"/>
                  </a:lnTo>
                  <a:lnTo>
                    <a:pt x="385" y="298"/>
                  </a:lnTo>
                  <a:lnTo>
                    <a:pt x="390" y="294"/>
                  </a:lnTo>
                  <a:lnTo>
                    <a:pt x="394" y="290"/>
                  </a:lnTo>
                  <a:lnTo>
                    <a:pt x="396" y="285"/>
                  </a:lnTo>
                  <a:lnTo>
                    <a:pt x="399" y="279"/>
                  </a:lnTo>
                  <a:lnTo>
                    <a:pt x="399" y="273"/>
                  </a:lnTo>
                  <a:lnTo>
                    <a:pt x="399" y="33"/>
                  </a:lnTo>
                  <a:lnTo>
                    <a:pt x="399" y="33"/>
                  </a:lnTo>
                  <a:lnTo>
                    <a:pt x="399" y="26"/>
                  </a:lnTo>
                  <a:lnTo>
                    <a:pt x="396" y="21"/>
                  </a:lnTo>
                  <a:lnTo>
                    <a:pt x="394" y="15"/>
                  </a:lnTo>
                  <a:lnTo>
                    <a:pt x="390" y="10"/>
                  </a:lnTo>
                  <a:lnTo>
                    <a:pt x="385" y="6"/>
                  </a:lnTo>
                  <a:lnTo>
                    <a:pt x="380" y="3"/>
                  </a:lnTo>
                  <a:lnTo>
                    <a:pt x="373" y="2"/>
                  </a:lnTo>
                  <a:lnTo>
                    <a:pt x="368" y="0"/>
                  </a:lnTo>
                  <a:lnTo>
                    <a:pt x="304" y="0"/>
                  </a:lnTo>
                  <a:lnTo>
                    <a:pt x="304" y="22"/>
                  </a:lnTo>
                  <a:lnTo>
                    <a:pt x="349" y="22"/>
                  </a:lnTo>
                  <a:lnTo>
                    <a:pt x="349" y="22"/>
                  </a:lnTo>
                  <a:lnTo>
                    <a:pt x="354" y="22"/>
                  </a:lnTo>
                  <a:lnTo>
                    <a:pt x="360" y="25"/>
                  </a:lnTo>
                  <a:lnTo>
                    <a:pt x="364" y="26"/>
                  </a:lnTo>
                  <a:lnTo>
                    <a:pt x="368" y="30"/>
                  </a:lnTo>
                  <a:lnTo>
                    <a:pt x="371" y="34"/>
                  </a:lnTo>
                  <a:lnTo>
                    <a:pt x="373" y="38"/>
                  </a:lnTo>
                  <a:lnTo>
                    <a:pt x="375" y="42"/>
                  </a:lnTo>
                  <a:lnTo>
                    <a:pt x="376" y="48"/>
                  </a:lnTo>
                  <a:lnTo>
                    <a:pt x="376" y="256"/>
                  </a:lnTo>
                  <a:lnTo>
                    <a:pt x="376" y="256"/>
                  </a:lnTo>
                  <a:lnTo>
                    <a:pt x="375" y="262"/>
                  </a:lnTo>
                  <a:lnTo>
                    <a:pt x="373" y="267"/>
                  </a:lnTo>
                  <a:lnTo>
                    <a:pt x="371" y="271"/>
                  </a:lnTo>
                  <a:lnTo>
                    <a:pt x="368" y="275"/>
                  </a:lnTo>
                  <a:lnTo>
                    <a:pt x="364" y="278"/>
                  </a:lnTo>
                  <a:lnTo>
                    <a:pt x="360" y="281"/>
                  </a:lnTo>
                  <a:lnTo>
                    <a:pt x="354" y="282"/>
                  </a:lnTo>
                  <a:lnTo>
                    <a:pt x="349" y="282"/>
                  </a:lnTo>
                  <a:lnTo>
                    <a:pt x="304" y="282"/>
                  </a:lnTo>
                  <a:lnTo>
                    <a:pt x="304" y="304"/>
                  </a:lnTo>
                  <a:lnTo>
                    <a:pt x="368" y="304"/>
                  </a:lnTo>
                  <a:lnTo>
                    <a:pt x="368" y="304"/>
                  </a:lnTo>
                  <a:close/>
                  <a:moveTo>
                    <a:pt x="304" y="264"/>
                  </a:moveTo>
                  <a:lnTo>
                    <a:pt x="304" y="256"/>
                  </a:lnTo>
                  <a:lnTo>
                    <a:pt x="337" y="256"/>
                  </a:lnTo>
                  <a:lnTo>
                    <a:pt x="337" y="243"/>
                  </a:lnTo>
                  <a:lnTo>
                    <a:pt x="304" y="243"/>
                  </a:lnTo>
                  <a:lnTo>
                    <a:pt x="304" y="41"/>
                  </a:lnTo>
                  <a:lnTo>
                    <a:pt x="337" y="41"/>
                  </a:lnTo>
                  <a:lnTo>
                    <a:pt x="337" y="41"/>
                  </a:lnTo>
                  <a:lnTo>
                    <a:pt x="341" y="41"/>
                  </a:lnTo>
                  <a:lnTo>
                    <a:pt x="345" y="42"/>
                  </a:lnTo>
                  <a:lnTo>
                    <a:pt x="352" y="46"/>
                  </a:lnTo>
                  <a:lnTo>
                    <a:pt x="357" y="53"/>
                  </a:lnTo>
                  <a:lnTo>
                    <a:pt x="357" y="57"/>
                  </a:lnTo>
                  <a:lnTo>
                    <a:pt x="358" y="61"/>
                  </a:lnTo>
                  <a:lnTo>
                    <a:pt x="358" y="243"/>
                  </a:lnTo>
                  <a:lnTo>
                    <a:pt x="358" y="243"/>
                  </a:lnTo>
                  <a:lnTo>
                    <a:pt x="357" y="247"/>
                  </a:lnTo>
                  <a:lnTo>
                    <a:pt x="357" y="251"/>
                  </a:lnTo>
                  <a:lnTo>
                    <a:pt x="352" y="258"/>
                  </a:lnTo>
                  <a:lnTo>
                    <a:pt x="345" y="262"/>
                  </a:lnTo>
                  <a:lnTo>
                    <a:pt x="341" y="263"/>
                  </a:lnTo>
                  <a:lnTo>
                    <a:pt x="337" y="264"/>
                  </a:lnTo>
                  <a:lnTo>
                    <a:pt x="304" y="264"/>
                  </a:lnTo>
                  <a:close/>
                  <a:moveTo>
                    <a:pt x="304" y="0"/>
                  </a:moveTo>
                  <a:lnTo>
                    <a:pt x="254" y="0"/>
                  </a:lnTo>
                  <a:lnTo>
                    <a:pt x="254" y="22"/>
                  </a:lnTo>
                  <a:lnTo>
                    <a:pt x="304" y="22"/>
                  </a:lnTo>
                  <a:lnTo>
                    <a:pt x="304" y="0"/>
                  </a:lnTo>
                  <a:lnTo>
                    <a:pt x="304" y="0"/>
                  </a:lnTo>
                  <a:close/>
                  <a:moveTo>
                    <a:pt x="254" y="304"/>
                  </a:moveTo>
                  <a:lnTo>
                    <a:pt x="304" y="304"/>
                  </a:lnTo>
                  <a:lnTo>
                    <a:pt x="304" y="282"/>
                  </a:lnTo>
                  <a:lnTo>
                    <a:pt x="254" y="282"/>
                  </a:lnTo>
                  <a:lnTo>
                    <a:pt x="254" y="304"/>
                  </a:lnTo>
                  <a:lnTo>
                    <a:pt x="254" y="304"/>
                  </a:lnTo>
                  <a:close/>
                  <a:moveTo>
                    <a:pt x="304" y="41"/>
                  </a:moveTo>
                  <a:lnTo>
                    <a:pt x="304" y="243"/>
                  </a:lnTo>
                  <a:lnTo>
                    <a:pt x="270" y="243"/>
                  </a:lnTo>
                  <a:lnTo>
                    <a:pt x="270" y="256"/>
                  </a:lnTo>
                  <a:lnTo>
                    <a:pt x="304" y="256"/>
                  </a:lnTo>
                  <a:lnTo>
                    <a:pt x="304" y="264"/>
                  </a:lnTo>
                  <a:lnTo>
                    <a:pt x="254" y="264"/>
                  </a:lnTo>
                  <a:lnTo>
                    <a:pt x="254" y="183"/>
                  </a:lnTo>
                  <a:lnTo>
                    <a:pt x="254" y="183"/>
                  </a:lnTo>
                  <a:lnTo>
                    <a:pt x="257" y="183"/>
                  </a:lnTo>
                  <a:lnTo>
                    <a:pt x="257" y="183"/>
                  </a:lnTo>
                  <a:lnTo>
                    <a:pt x="265" y="179"/>
                  </a:lnTo>
                  <a:lnTo>
                    <a:pt x="272" y="174"/>
                  </a:lnTo>
                  <a:lnTo>
                    <a:pt x="272" y="174"/>
                  </a:lnTo>
                  <a:lnTo>
                    <a:pt x="277" y="167"/>
                  </a:lnTo>
                  <a:lnTo>
                    <a:pt x="281" y="159"/>
                  </a:lnTo>
                  <a:lnTo>
                    <a:pt x="281" y="159"/>
                  </a:lnTo>
                  <a:lnTo>
                    <a:pt x="281" y="151"/>
                  </a:lnTo>
                  <a:lnTo>
                    <a:pt x="281" y="151"/>
                  </a:lnTo>
                  <a:lnTo>
                    <a:pt x="281" y="143"/>
                  </a:lnTo>
                  <a:lnTo>
                    <a:pt x="281" y="143"/>
                  </a:lnTo>
                  <a:lnTo>
                    <a:pt x="278" y="137"/>
                  </a:lnTo>
                  <a:lnTo>
                    <a:pt x="274" y="133"/>
                  </a:lnTo>
                  <a:lnTo>
                    <a:pt x="274" y="133"/>
                  </a:lnTo>
                  <a:lnTo>
                    <a:pt x="269" y="130"/>
                  </a:lnTo>
                  <a:lnTo>
                    <a:pt x="262" y="129"/>
                  </a:lnTo>
                  <a:lnTo>
                    <a:pt x="262" y="129"/>
                  </a:lnTo>
                  <a:lnTo>
                    <a:pt x="268" y="122"/>
                  </a:lnTo>
                  <a:lnTo>
                    <a:pt x="272" y="116"/>
                  </a:lnTo>
                  <a:lnTo>
                    <a:pt x="272" y="116"/>
                  </a:lnTo>
                  <a:lnTo>
                    <a:pt x="273" y="109"/>
                  </a:lnTo>
                  <a:lnTo>
                    <a:pt x="273" y="102"/>
                  </a:lnTo>
                  <a:lnTo>
                    <a:pt x="273" y="102"/>
                  </a:lnTo>
                  <a:lnTo>
                    <a:pt x="270" y="97"/>
                  </a:lnTo>
                  <a:lnTo>
                    <a:pt x="264" y="93"/>
                  </a:lnTo>
                  <a:lnTo>
                    <a:pt x="264" y="93"/>
                  </a:lnTo>
                  <a:lnTo>
                    <a:pt x="260" y="90"/>
                  </a:lnTo>
                  <a:lnTo>
                    <a:pt x="254" y="90"/>
                  </a:lnTo>
                  <a:lnTo>
                    <a:pt x="254" y="41"/>
                  </a:lnTo>
                  <a:lnTo>
                    <a:pt x="304" y="41"/>
                  </a:lnTo>
                  <a:lnTo>
                    <a:pt x="304" y="41"/>
                  </a:lnTo>
                  <a:close/>
                  <a:moveTo>
                    <a:pt x="254" y="175"/>
                  </a:moveTo>
                  <a:lnTo>
                    <a:pt x="254" y="175"/>
                  </a:lnTo>
                  <a:lnTo>
                    <a:pt x="254" y="175"/>
                  </a:lnTo>
                  <a:lnTo>
                    <a:pt x="254" y="175"/>
                  </a:lnTo>
                  <a:lnTo>
                    <a:pt x="257" y="174"/>
                  </a:lnTo>
                  <a:lnTo>
                    <a:pt x="260" y="171"/>
                  </a:lnTo>
                  <a:lnTo>
                    <a:pt x="264" y="166"/>
                  </a:lnTo>
                  <a:lnTo>
                    <a:pt x="264" y="166"/>
                  </a:lnTo>
                  <a:lnTo>
                    <a:pt x="265" y="159"/>
                  </a:lnTo>
                  <a:lnTo>
                    <a:pt x="264" y="151"/>
                  </a:lnTo>
                  <a:lnTo>
                    <a:pt x="264" y="151"/>
                  </a:lnTo>
                  <a:lnTo>
                    <a:pt x="260" y="143"/>
                  </a:lnTo>
                  <a:lnTo>
                    <a:pt x="257" y="140"/>
                  </a:lnTo>
                  <a:lnTo>
                    <a:pt x="254" y="137"/>
                  </a:lnTo>
                  <a:lnTo>
                    <a:pt x="254" y="175"/>
                  </a:lnTo>
                  <a:lnTo>
                    <a:pt x="254" y="175"/>
                  </a:lnTo>
                  <a:close/>
                  <a:moveTo>
                    <a:pt x="254" y="124"/>
                  </a:moveTo>
                  <a:lnTo>
                    <a:pt x="254" y="124"/>
                  </a:lnTo>
                  <a:lnTo>
                    <a:pt x="257" y="117"/>
                  </a:lnTo>
                  <a:lnTo>
                    <a:pt x="258" y="109"/>
                  </a:lnTo>
                  <a:lnTo>
                    <a:pt x="258" y="109"/>
                  </a:lnTo>
                  <a:lnTo>
                    <a:pt x="257" y="103"/>
                  </a:lnTo>
                  <a:lnTo>
                    <a:pt x="257" y="103"/>
                  </a:lnTo>
                  <a:lnTo>
                    <a:pt x="255" y="99"/>
                  </a:lnTo>
                  <a:lnTo>
                    <a:pt x="254" y="98"/>
                  </a:lnTo>
                  <a:lnTo>
                    <a:pt x="254" y="98"/>
                  </a:lnTo>
                  <a:lnTo>
                    <a:pt x="254" y="97"/>
                  </a:lnTo>
                  <a:lnTo>
                    <a:pt x="254" y="124"/>
                  </a:lnTo>
                  <a:close/>
                  <a:moveTo>
                    <a:pt x="254" y="0"/>
                  </a:moveTo>
                  <a:lnTo>
                    <a:pt x="200" y="0"/>
                  </a:lnTo>
                  <a:lnTo>
                    <a:pt x="200" y="22"/>
                  </a:lnTo>
                  <a:lnTo>
                    <a:pt x="254" y="22"/>
                  </a:lnTo>
                  <a:lnTo>
                    <a:pt x="254" y="0"/>
                  </a:lnTo>
                  <a:lnTo>
                    <a:pt x="254" y="0"/>
                  </a:lnTo>
                  <a:close/>
                  <a:moveTo>
                    <a:pt x="200" y="304"/>
                  </a:moveTo>
                  <a:lnTo>
                    <a:pt x="254" y="304"/>
                  </a:lnTo>
                  <a:lnTo>
                    <a:pt x="254" y="282"/>
                  </a:lnTo>
                  <a:lnTo>
                    <a:pt x="200" y="282"/>
                  </a:lnTo>
                  <a:lnTo>
                    <a:pt x="200" y="304"/>
                  </a:lnTo>
                  <a:lnTo>
                    <a:pt x="200" y="304"/>
                  </a:lnTo>
                  <a:close/>
                  <a:moveTo>
                    <a:pt x="254" y="41"/>
                  </a:moveTo>
                  <a:lnTo>
                    <a:pt x="254" y="90"/>
                  </a:lnTo>
                  <a:lnTo>
                    <a:pt x="254" y="90"/>
                  </a:lnTo>
                  <a:lnTo>
                    <a:pt x="246" y="91"/>
                  </a:lnTo>
                  <a:lnTo>
                    <a:pt x="246" y="91"/>
                  </a:lnTo>
                  <a:lnTo>
                    <a:pt x="241" y="93"/>
                  </a:lnTo>
                  <a:lnTo>
                    <a:pt x="236" y="95"/>
                  </a:lnTo>
                  <a:lnTo>
                    <a:pt x="232" y="99"/>
                  </a:lnTo>
                  <a:lnTo>
                    <a:pt x="230" y="103"/>
                  </a:lnTo>
                  <a:lnTo>
                    <a:pt x="230" y="103"/>
                  </a:lnTo>
                  <a:lnTo>
                    <a:pt x="227" y="107"/>
                  </a:lnTo>
                  <a:lnTo>
                    <a:pt x="226" y="111"/>
                  </a:lnTo>
                  <a:lnTo>
                    <a:pt x="226" y="117"/>
                  </a:lnTo>
                  <a:lnTo>
                    <a:pt x="226" y="121"/>
                  </a:lnTo>
                  <a:lnTo>
                    <a:pt x="226" y="121"/>
                  </a:lnTo>
                  <a:lnTo>
                    <a:pt x="228" y="125"/>
                  </a:lnTo>
                  <a:lnTo>
                    <a:pt x="231" y="129"/>
                  </a:lnTo>
                  <a:lnTo>
                    <a:pt x="235" y="132"/>
                  </a:lnTo>
                  <a:lnTo>
                    <a:pt x="241" y="134"/>
                  </a:lnTo>
                  <a:lnTo>
                    <a:pt x="241" y="134"/>
                  </a:lnTo>
                  <a:lnTo>
                    <a:pt x="232" y="141"/>
                  </a:lnTo>
                  <a:lnTo>
                    <a:pt x="230" y="144"/>
                  </a:lnTo>
                  <a:lnTo>
                    <a:pt x="227" y="148"/>
                  </a:lnTo>
                  <a:lnTo>
                    <a:pt x="227" y="148"/>
                  </a:lnTo>
                  <a:lnTo>
                    <a:pt x="226" y="158"/>
                  </a:lnTo>
                  <a:lnTo>
                    <a:pt x="226" y="166"/>
                  </a:lnTo>
                  <a:lnTo>
                    <a:pt x="226" y="166"/>
                  </a:lnTo>
                  <a:lnTo>
                    <a:pt x="227" y="171"/>
                  </a:lnTo>
                  <a:lnTo>
                    <a:pt x="230" y="174"/>
                  </a:lnTo>
                  <a:lnTo>
                    <a:pt x="232" y="178"/>
                  </a:lnTo>
                  <a:lnTo>
                    <a:pt x="236" y="181"/>
                  </a:lnTo>
                  <a:lnTo>
                    <a:pt x="236" y="181"/>
                  </a:lnTo>
                  <a:lnTo>
                    <a:pt x="241" y="182"/>
                  </a:lnTo>
                  <a:lnTo>
                    <a:pt x="245" y="183"/>
                  </a:lnTo>
                  <a:lnTo>
                    <a:pt x="254" y="183"/>
                  </a:lnTo>
                  <a:lnTo>
                    <a:pt x="254" y="264"/>
                  </a:lnTo>
                  <a:lnTo>
                    <a:pt x="200" y="264"/>
                  </a:lnTo>
                  <a:lnTo>
                    <a:pt x="200" y="186"/>
                  </a:lnTo>
                  <a:lnTo>
                    <a:pt x="201" y="186"/>
                  </a:lnTo>
                  <a:lnTo>
                    <a:pt x="200" y="171"/>
                  </a:lnTo>
                  <a:lnTo>
                    <a:pt x="216" y="167"/>
                  </a:lnTo>
                  <a:lnTo>
                    <a:pt x="215" y="153"/>
                  </a:lnTo>
                  <a:lnTo>
                    <a:pt x="200" y="158"/>
                  </a:lnTo>
                  <a:lnTo>
                    <a:pt x="200" y="145"/>
                  </a:lnTo>
                  <a:lnTo>
                    <a:pt x="200" y="41"/>
                  </a:lnTo>
                  <a:lnTo>
                    <a:pt x="254" y="41"/>
                  </a:lnTo>
                  <a:lnTo>
                    <a:pt x="254" y="41"/>
                  </a:lnTo>
                  <a:close/>
                  <a:moveTo>
                    <a:pt x="254" y="97"/>
                  </a:moveTo>
                  <a:lnTo>
                    <a:pt x="254" y="97"/>
                  </a:lnTo>
                  <a:lnTo>
                    <a:pt x="251" y="97"/>
                  </a:lnTo>
                  <a:lnTo>
                    <a:pt x="249" y="97"/>
                  </a:lnTo>
                  <a:lnTo>
                    <a:pt x="249" y="97"/>
                  </a:lnTo>
                  <a:lnTo>
                    <a:pt x="245" y="99"/>
                  </a:lnTo>
                  <a:lnTo>
                    <a:pt x="242" y="103"/>
                  </a:lnTo>
                  <a:lnTo>
                    <a:pt x="242" y="103"/>
                  </a:lnTo>
                  <a:lnTo>
                    <a:pt x="241" y="109"/>
                  </a:lnTo>
                  <a:lnTo>
                    <a:pt x="241" y="114"/>
                  </a:lnTo>
                  <a:lnTo>
                    <a:pt x="241" y="114"/>
                  </a:lnTo>
                  <a:lnTo>
                    <a:pt x="242" y="118"/>
                  </a:lnTo>
                  <a:lnTo>
                    <a:pt x="245" y="122"/>
                  </a:lnTo>
                  <a:lnTo>
                    <a:pt x="247" y="125"/>
                  </a:lnTo>
                  <a:lnTo>
                    <a:pt x="251" y="128"/>
                  </a:lnTo>
                  <a:lnTo>
                    <a:pt x="251" y="128"/>
                  </a:lnTo>
                  <a:lnTo>
                    <a:pt x="254" y="124"/>
                  </a:lnTo>
                  <a:lnTo>
                    <a:pt x="254" y="97"/>
                  </a:lnTo>
                  <a:lnTo>
                    <a:pt x="254" y="97"/>
                  </a:lnTo>
                  <a:close/>
                  <a:moveTo>
                    <a:pt x="254" y="137"/>
                  </a:moveTo>
                  <a:lnTo>
                    <a:pt x="254" y="137"/>
                  </a:lnTo>
                  <a:lnTo>
                    <a:pt x="251" y="136"/>
                  </a:lnTo>
                  <a:lnTo>
                    <a:pt x="251" y="136"/>
                  </a:lnTo>
                  <a:lnTo>
                    <a:pt x="247" y="141"/>
                  </a:lnTo>
                  <a:lnTo>
                    <a:pt x="245" y="147"/>
                  </a:lnTo>
                  <a:lnTo>
                    <a:pt x="243" y="152"/>
                  </a:lnTo>
                  <a:lnTo>
                    <a:pt x="243" y="159"/>
                  </a:lnTo>
                  <a:lnTo>
                    <a:pt x="243" y="159"/>
                  </a:lnTo>
                  <a:lnTo>
                    <a:pt x="243" y="164"/>
                  </a:lnTo>
                  <a:lnTo>
                    <a:pt x="243" y="164"/>
                  </a:lnTo>
                  <a:lnTo>
                    <a:pt x="246" y="170"/>
                  </a:lnTo>
                  <a:lnTo>
                    <a:pt x="249" y="172"/>
                  </a:lnTo>
                  <a:lnTo>
                    <a:pt x="249" y="172"/>
                  </a:lnTo>
                  <a:lnTo>
                    <a:pt x="251" y="174"/>
                  </a:lnTo>
                  <a:lnTo>
                    <a:pt x="254" y="175"/>
                  </a:lnTo>
                  <a:lnTo>
                    <a:pt x="254" y="137"/>
                  </a:lnTo>
                  <a:close/>
                  <a:moveTo>
                    <a:pt x="200" y="0"/>
                  </a:moveTo>
                  <a:lnTo>
                    <a:pt x="135" y="0"/>
                  </a:lnTo>
                  <a:lnTo>
                    <a:pt x="135" y="22"/>
                  </a:lnTo>
                  <a:lnTo>
                    <a:pt x="200" y="22"/>
                  </a:lnTo>
                  <a:lnTo>
                    <a:pt x="200" y="0"/>
                  </a:lnTo>
                  <a:lnTo>
                    <a:pt x="200" y="0"/>
                  </a:lnTo>
                  <a:close/>
                  <a:moveTo>
                    <a:pt x="135" y="304"/>
                  </a:moveTo>
                  <a:lnTo>
                    <a:pt x="200" y="304"/>
                  </a:lnTo>
                  <a:lnTo>
                    <a:pt x="200" y="282"/>
                  </a:lnTo>
                  <a:lnTo>
                    <a:pt x="135" y="282"/>
                  </a:lnTo>
                  <a:lnTo>
                    <a:pt x="135" y="304"/>
                  </a:lnTo>
                  <a:lnTo>
                    <a:pt x="135" y="304"/>
                  </a:lnTo>
                  <a:close/>
                  <a:moveTo>
                    <a:pt x="200" y="41"/>
                  </a:moveTo>
                  <a:lnTo>
                    <a:pt x="200" y="145"/>
                  </a:lnTo>
                  <a:lnTo>
                    <a:pt x="200" y="143"/>
                  </a:lnTo>
                  <a:lnTo>
                    <a:pt x="186" y="145"/>
                  </a:lnTo>
                  <a:lnTo>
                    <a:pt x="186" y="160"/>
                  </a:lnTo>
                  <a:lnTo>
                    <a:pt x="171" y="164"/>
                  </a:lnTo>
                  <a:lnTo>
                    <a:pt x="173" y="178"/>
                  </a:lnTo>
                  <a:lnTo>
                    <a:pt x="188" y="174"/>
                  </a:lnTo>
                  <a:lnTo>
                    <a:pt x="188" y="190"/>
                  </a:lnTo>
                  <a:lnTo>
                    <a:pt x="200" y="186"/>
                  </a:lnTo>
                  <a:lnTo>
                    <a:pt x="200" y="264"/>
                  </a:lnTo>
                  <a:lnTo>
                    <a:pt x="135" y="264"/>
                  </a:lnTo>
                  <a:lnTo>
                    <a:pt x="135" y="214"/>
                  </a:lnTo>
                  <a:lnTo>
                    <a:pt x="135" y="214"/>
                  </a:lnTo>
                  <a:lnTo>
                    <a:pt x="139" y="213"/>
                  </a:lnTo>
                  <a:lnTo>
                    <a:pt x="139" y="213"/>
                  </a:lnTo>
                  <a:lnTo>
                    <a:pt x="144" y="210"/>
                  </a:lnTo>
                  <a:lnTo>
                    <a:pt x="150" y="208"/>
                  </a:lnTo>
                  <a:lnTo>
                    <a:pt x="155" y="202"/>
                  </a:lnTo>
                  <a:lnTo>
                    <a:pt x="158" y="197"/>
                  </a:lnTo>
                  <a:lnTo>
                    <a:pt x="158" y="197"/>
                  </a:lnTo>
                  <a:lnTo>
                    <a:pt x="161" y="190"/>
                  </a:lnTo>
                  <a:lnTo>
                    <a:pt x="162" y="183"/>
                  </a:lnTo>
                  <a:lnTo>
                    <a:pt x="162" y="176"/>
                  </a:lnTo>
                  <a:lnTo>
                    <a:pt x="162" y="170"/>
                  </a:lnTo>
                  <a:lnTo>
                    <a:pt x="162" y="170"/>
                  </a:lnTo>
                  <a:lnTo>
                    <a:pt x="158" y="163"/>
                  </a:lnTo>
                  <a:lnTo>
                    <a:pt x="154" y="158"/>
                  </a:lnTo>
                  <a:lnTo>
                    <a:pt x="154" y="158"/>
                  </a:lnTo>
                  <a:lnTo>
                    <a:pt x="148" y="153"/>
                  </a:lnTo>
                  <a:lnTo>
                    <a:pt x="148" y="153"/>
                  </a:lnTo>
                  <a:lnTo>
                    <a:pt x="144" y="153"/>
                  </a:lnTo>
                  <a:lnTo>
                    <a:pt x="139" y="155"/>
                  </a:lnTo>
                  <a:lnTo>
                    <a:pt x="139" y="155"/>
                  </a:lnTo>
                  <a:lnTo>
                    <a:pt x="135" y="156"/>
                  </a:lnTo>
                  <a:lnTo>
                    <a:pt x="135" y="128"/>
                  </a:lnTo>
                  <a:lnTo>
                    <a:pt x="135" y="128"/>
                  </a:lnTo>
                  <a:lnTo>
                    <a:pt x="136" y="126"/>
                  </a:lnTo>
                  <a:lnTo>
                    <a:pt x="136" y="126"/>
                  </a:lnTo>
                  <a:lnTo>
                    <a:pt x="139" y="126"/>
                  </a:lnTo>
                  <a:lnTo>
                    <a:pt x="140" y="128"/>
                  </a:lnTo>
                  <a:lnTo>
                    <a:pt x="140" y="128"/>
                  </a:lnTo>
                  <a:lnTo>
                    <a:pt x="143" y="129"/>
                  </a:lnTo>
                  <a:lnTo>
                    <a:pt x="143" y="132"/>
                  </a:lnTo>
                  <a:lnTo>
                    <a:pt x="143" y="132"/>
                  </a:lnTo>
                  <a:lnTo>
                    <a:pt x="143" y="134"/>
                  </a:lnTo>
                  <a:lnTo>
                    <a:pt x="143" y="136"/>
                  </a:lnTo>
                  <a:lnTo>
                    <a:pt x="143" y="136"/>
                  </a:lnTo>
                  <a:lnTo>
                    <a:pt x="147" y="134"/>
                  </a:lnTo>
                  <a:lnTo>
                    <a:pt x="150" y="132"/>
                  </a:lnTo>
                  <a:lnTo>
                    <a:pt x="150" y="132"/>
                  </a:lnTo>
                  <a:lnTo>
                    <a:pt x="151" y="129"/>
                  </a:lnTo>
                  <a:lnTo>
                    <a:pt x="151" y="125"/>
                  </a:lnTo>
                  <a:lnTo>
                    <a:pt x="151" y="125"/>
                  </a:lnTo>
                  <a:lnTo>
                    <a:pt x="150" y="122"/>
                  </a:lnTo>
                  <a:lnTo>
                    <a:pt x="146" y="120"/>
                  </a:lnTo>
                  <a:lnTo>
                    <a:pt x="146" y="120"/>
                  </a:lnTo>
                  <a:lnTo>
                    <a:pt x="140" y="120"/>
                  </a:lnTo>
                  <a:lnTo>
                    <a:pt x="135" y="120"/>
                  </a:lnTo>
                  <a:lnTo>
                    <a:pt x="135" y="120"/>
                  </a:lnTo>
                  <a:lnTo>
                    <a:pt x="135" y="41"/>
                  </a:lnTo>
                  <a:lnTo>
                    <a:pt x="200" y="41"/>
                  </a:lnTo>
                  <a:lnTo>
                    <a:pt x="200" y="41"/>
                  </a:lnTo>
                  <a:close/>
                  <a:moveTo>
                    <a:pt x="135" y="204"/>
                  </a:moveTo>
                  <a:lnTo>
                    <a:pt x="135" y="204"/>
                  </a:lnTo>
                  <a:lnTo>
                    <a:pt x="138" y="204"/>
                  </a:lnTo>
                  <a:lnTo>
                    <a:pt x="138" y="204"/>
                  </a:lnTo>
                  <a:lnTo>
                    <a:pt x="140" y="202"/>
                  </a:lnTo>
                  <a:lnTo>
                    <a:pt x="143" y="199"/>
                  </a:lnTo>
                  <a:lnTo>
                    <a:pt x="146" y="197"/>
                  </a:lnTo>
                  <a:lnTo>
                    <a:pt x="147" y="193"/>
                  </a:lnTo>
                  <a:lnTo>
                    <a:pt x="147" y="193"/>
                  </a:lnTo>
                  <a:lnTo>
                    <a:pt x="150" y="185"/>
                  </a:lnTo>
                  <a:lnTo>
                    <a:pt x="148" y="175"/>
                  </a:lnTo>
                  <a:lnTo>
                    <a:pt x="148" y="175"/>
                  </a:lnTo>
                  <a:lnTo>
                    <a:pt x="147" y="170"/>
                  </a:lnTo>
                  <a:lnTo>
                    <a:pt x="144" y="167"/>
                  </a:lnTo>
                  <a:lnTo>
                    <a:pt x="142" y="164"/>
                  </a:lnTo>
                  <a:lnTo>
                    <a:pt x="139" y="164"/>
                  </a:lnTo>
                  <a:lnTo>
                    <a:pt x="139" y="164"/>
                  </a:lnTo>
                  <a:lnTo>
                    <a:pt x="136" y="166"/>
                  </a:lnTo>
                  <a:lnTo>
                    <a:pt x="135" y="168"/>
                  </a:lnTo>
                  <a:lnTo>
                    <a:pt x="135" y="204"/>
                  </a:lnTo>
                  <a:close/>
                  <a:moveTo>
                    <a:pt x="135" y="0"/>
                  </a:moveTo>
                  <a:lnTo>
                    <a:pt x="32" y="0"/>
                  </a:lnTo>
                  <a:lnTo>
                    <a:pt x="32" y="0"/>
                  </a:lnTo>
                  <a:lnTo>
                    <a:pt x="25" y="2"/>
                  </a:lnTo>
                  <a:lnTo>
                    <a:pt x="20" y="3"/>
                  </a:lnTo>
                  <a:lnTo>
                    <a:pt x="14" y="6"/>
                  </a:lnTo>
                  <a:lnTo>
                    <a:pt x="9" y="10"/>
                  </a:lnTo>
                  <a:lnTo>
                    <a:pt x="5" y="15"/>
                  </a:lnTo>
                  <a:lnTo>
                    <a:pt x="2" y="21"/>
                  </a:lnTo>
                  <a:lnTo>
                    <a:pt x="1" y="26"/>
                  </a:lnTo>
                  <a:lnTo>
                    <a:pt x="0" y="33"/>
                  </a:lnTo>
                  <a:lnTo>
                    <a:pt x="0" y="273"/>
                  </a:lnTo>
                  <a:lnTo>
                    <a:pt x="0" y="273"/>
                  </a:lnTo>
                  <a:lnTo>
                    <a:pt x="1" y="279"/>
                  </a:lnTo>
                  <a:lnTo>
                    <a:pt x="2" y="285"/>
                  </a:lnTo>
                  <a:lnTo>
                    <a:pt x="5" y="290"/>
                  </a:lnTo>
                  <a:lnTo>
                    <a:pt x="9" y="294"/>
                  </a:lnTo>
                  <a:lnTo>
                    <a:pt x="14" y="298"/>
                  </a:lnTo>
                  <a:lnTo>
                    <a:pt x="20" y="302"/>
                  </a:lnTo>
                  <a:lnTo>
                    <a:pt x="25" y="304"/>
                  </a:lnTo>
                  <a:lnTo>
                    <a:pt x="32" y="304"/>
                  </a:lnTo>
                  <a:lnTo>
                    <a:pt x="135" y="304"/>
                  </a:lnTo>
                  <a:lnTo>
                    <a:pt x="135" y="282"/>
                  </a:lnTo>
                  <a:lnTo>
                    <a:pt x="50" y="282"/>
                  </a:lnTo>
                  <a:lnTo>
                    <a:pt x="50" y="282"/>
                  </a:lnTo>
                  <a:lnTo>
                    <a:pt x="50" y="282"/>
                  </a:lnTo>
                  <a:lnTo>
                    <a:pt x="44" y="282"/>
                  </a:lnTo>
                  <a:lnTo>
                    <a:pt x="40" y="281"/>
                  </a:lnTo>
                  <a:lnTo>
                    <a:pt x="35" y="278"/>
                  </a:lnTo>
                  <a:lnTo>
                    <a:pt x="32" y="275"/>
                  </a:lnTo>
                  <a:lnTo>
                    <a:pt x="28" y="271"/>
                  </a:lnTo>
                  <a:lnTo>
                    <a:pt x="25" y="267"/>
                  </a:lnTo>
                  <a:lnTo>
                    <a:pt x="24" y="262"/>
                  </a:lnTo>
                  <a:lnTo>
                    <a:pt x="24" y="256"/>
                  </a:lnTo>
                  <a:lnTo>
                    <a:pt x="24" y="48"/>
                  </a:lnTo>
                  <a:lnTo>
                    <a:pt x="24" y="48"/>
                  </a:lnTo>
                  <a:lnTo>
                    <a:pt x="24" y="42"/>
                  </a:lnTo>
                  <a:lnTo>
                    <a:pt x="25" y="38"/>
                  </a:lnTo>
                  <a:lnTo>
                    <a:pt x="28" y="34"/>
                  </a:lnTo>
                  <a:lnTo>
                    <a:pt x="32" y="30"/>
                  </a:lnTo>
                  <a:lnTo>
                    <a:pt x="35" y="26"/>
                  </a:lnTo>
                  <a:lnTo>
                    <a:pt x="40" y="25"/>
                  </a:lnTo>
                  <a:lnTo>
                    <a:pt x="44" y="22"/>
                  </a:lnTo>
                  <a:lnTo>
                    <a:pt x="50" y="22"/>
                  </a:lnTo>
                  <a:lnTo>
                    <a:pt x="135" y="22"/>
                  </a:lnTo>
                  <a:lnTo>
                    <a:pt x="135" y="0"/>
                  </a:lnTo>
                  <a:lnTo>
                    <a:pt x="135" y="0"/>
                  </a:lnTo>
                  <a:close/>
                  <a:moveTo>
                    <a:pt x="135" y="41"/>
                  </a:moveTo>
                  <a:lnTo>
                    <a:pt x="135" y="120"/>
                  </a:lnTo>
                  <a:lnTo>
                    <a:pt x="135" y="120"/>
                  </a:lnTo>
                  <a:lnTo>
                    <a:pt x="130" y="122"/>
                  </a:lnTo>
                  <a:lnTo>
                    <a:pt x="124" y="125"/>
                  </a:lnTo>
                  <a:lnTo>
                    <a:pt x="120" y="129"/>
                  </a:lnTo>
                  <a:lnTo>
                    <a:pt x="116" y="133"/>
                  </a:lnTo>
                  <a:lnTo>
                    <a:pt x="116" y="133"/>
                  </a:lnTo>
                  <a:lnTo>
                    <a:pt x="112" y="139"/>
                  </a:lnTo>
                  <a:lnTo>
                    <a:pt x="111" y="144"/>
                  </a:lnTo>
                  <a:lnTo>
                    <a:pt x="106" y="159"/>
                  </a:lnTo>
                  <a:lnTo>
                    <a:pt x="106" y="159"/>
                  </a:lnTo>
                  <a:lnTo>
                    <a:pt x="106" y="175"/>
                  </a:lnTo>
                  <a:lnTo>
                    <a:pt x="106" y="175"/>
                  </a:lnTo>
                  <a:lnTo>
                    <a:pt x="108" y="185"/>
                  </a:lnTo>
                  <a:lnTo>
                    <a:pt x="109" y="194"/>
                  </a:lnTo>
                  <a:lnTo>
                    <a:pt x="111" y="195"/>
                  </a:lnTo>
                  <a:lnTo>
                    <a:pt x="111" y="195"/>
                  </a:lnTo>
                  <a:lnTo>
                    <a:pt x="113" y="205"/>
                  </a:lnTo>
                  <a:lnTo>
                    <a:pt x="113" y="205"/>
                  </a:lnTo>
                  <a:lnTo>
                    <a:pt x="117" y="209"/>
                  </a:lnTo>
                  <a:lnTo>
                    <a:pt x="121" y="213"/>
                  </a:lnTo>
                  <a:lnTo>
                    <a:pt x="128" y="214"/>
                  </a:lnTo>
                  <a:lnTo>
                    <a:pt x="135" y="214"/>
                  </a:lnTo>
                  <a:lnTo>
                    <a:pt x="135" y="264"/>
                  </a:lnTo>
                  <a:lnTo>
                    <a:pt x="62" y="264"/>
                  </a:lnTo>
                  <a:lnTo>
                    <a:pt x="62" y="264"/>
                  </a:lnTo>
                  <a:lnTo>
                    <a:pt x="58" y="263"/>
                  </a:lnTo>
                  <a:lnTo>
                    <a:pt x="54" y="262"/>
                  </a:lnTo>
                  <a:lnTo>
                    <a:pt x="47" y="258"/>
                  </a:lnTo>
                  <a:lnTo>
                    <a:pt x="43" y="251"/>
                  </a:lnTo>
                  <a:lnTo>
                    <a:pt x="41" y="247"/>
                  </a:lnTo>
                  <a:lnTo>
                    <a:pt x="41" y="243"/>
                  </a:lnTo>
                  <a:lnTo>
                    <a:pt x="41" y="61"/>
                  </a:lnTo>
                  <a:lnTo>
                    <a:pt x="41" y="61"/>
                  </a:lnTo>
                  <a:lnTo>
                    <a:pt x="41" y="57"/>
                  </a:lnTo>
                  <a:lnTo>
                    <a:pt x="43" y="53"/>
                  </a:lnTo>
                  <a:lnTo>
                    <a:pt x="47" y="46"/>
                  </a:lnTo>
                  <a:lnTo>
                    <a:pt x="54" y="42"/>
                  </a:lnTo>
                  <a:lnTo>
                    <a:pt x="58" y="41"/>
                  </a:lnTo>
                  <a:lnTo>
                    <a:pt x="62" y="41"/>
                  </a:lnTo>
                  <a:lnTo>
                    <a:pt x="135" y="41"/>
                  </a:lnTo>
                  <a:lnTo>
                    <a:pt x="135" y="41"/>
                  </a:lnTo>
                  <a:close/>
                  <a:moveTo>
                    <a:pt x="135" y="128"/>
                  </a:moveTo>
                  <a:lnTo>
                    <a:pt x="135" y="156"/>
                  </a:lnTo>
                  <a:lnTo>
                    <a:pt x="135" y="156"/>
                  </a:lnTo>
                  <a:lnTo>
                    <a:pt x="130" y="160"/>
                  </a:lnTo>
                  <a:lnTo>
                    <a:pt x="130" y="160"/>
                  </a:lnTo>
                  <a:lnTo>
                    <a:pt x="127" y="166"/>
                  </a:lnTo>
                  <a:lnTo>
                    <a:pt x="127" y="171"/>
                  </a:lnTo>
                  <a:lnTo>
                    <a:pt x="127" y="171"/>
                  </a:lnTo>
                  <a:lnTo>
                    <a:pt x="128" y="174"/>
                  </a:lnTo>
                  <a:lnTo>
                    <a:pt x="131" y="176"/>
                  </a:lnTo>
                  <a:lnTo>
                    <a:pt x="131" y="176"/>
                  </a:lnTo>
                  <a:lnTo>
                    <a:pt x="132" y="171"/>
                  </a:lnTo>
                  <a:lnTo>
                    <a:pt x="135" y="168"/>
                  </a:lnTo>
                  <a:lnTo>
                    <a:pt x="135" y="204"/>
                  </a:lnTo>
                  <a:lnTo>
                    <a:pt x="135" y="204"/>
                  </a:lnTo>
                  <a:lnTo>
                    <a:pt x="131" y="202"/>
                  </a:lnTo>
                  <a:lnTo>
                    <a:pt x="131" y="202"/>
                  </a:lnTo>
                  <a:lnTo>
                    <a:pt x="128" y="199"/>
                  </a:lnTo>
                  <a:lnTo>
                    <a:pt x="127" y="194"/>
                  </a:lnTo>
                  <a:lnTo>
                    <a:pt x="127" y="194"/>
                  </a:lnTo>
                  <a:lnTo>
                    <a:pt x="124" y="181"/>
                  </a:lnTo>
                  <a:lnTo>
                    <a:pt x="124" y="181"/>
                  </a:lnTo>
                  <a:lnTo>
                    <a:pt x="123" y="163"/>
                  </a:lnTo>
                  <a:lnTo>
                    <a:pt x="123" y="163"/>
                  </a:lnTo>
                  <a:lnTo>
                    <a:pt x="123" y="148"/>
                  </a:lnTo>
                  <a:lnTo>
                    <a:pt x="127" y="137"/>
                  </a:lnTo>
                  <a:lnTo>
                    <a:pt x="127" y="137"/>
                  </a:lnTo>
                  <a:lnTo>
                    <a:pt x="131" y="130"/>
                  </a:lnTo>
                  <a:lnTo>
                    <a:pt x="135" y="128"/>
                  </a:lnTo>
                  <a:lnTo>
                    <a:pt x="135" y="128"/>
                  </a:lnTo>
                  <a:close/>
                </a:path>
              </a:pathLst>
            </a:custGeom>
            <a:solidFill>
              <a:schemeClr val="accent2"/>
            </a:solidFill>
            <a:ln>
              <a:noFill/>
            </a:ln>
          </p:spPr>
          <p:txBody>
            <a:bodyPr vert="horz" wrap="square" lIns="68580" tIns="34290" rIns="68580" bIns="34290" numCol="1" anchor="t" anchorCtr="0" compatLnSpc="1"/>
            <a:lstStyle/>
            <a:p>
              <a:endParaRPr lang="zh-CN" altLang="en-US"/>
            </a:p>
          </p:txBody>
        </p:sp>
        <p:grpSp>
          <p:nvGrpSpPr>
            <p:cNvPr id="210" name="组合 210">
              <a:extLst>
                <a:ext uri="{FF2B5EF4-FFF2-40B4-BE49-F238E27FC236}">
                  <a16:creationId xmlns="" xmlns:a16="http://schemas.microsoft.com/office/drawing/2014/main" id="{0D444E28-4A40-4D59-B7D5-54285F60B79A}"/>
                </a:ext>
              </a:extLst>
            </p:cNvPr>
            <p:cNvGrpSpPr/>
            <p:nvPr/>
          </p:nvGrpSpPr>
          <p:grpSpPr>
            <a:xfrm>
              <a:off x="4775596" y="1973545"/>
              <a:ext cx="157163" cy="150019"/>
              <a:chOff x="3092451" y="2336800"/>
              <a:chExt cx="209550" cy="200025"/>
            </a:xfrm>
            <a:solidFill>
              <a:schemeClr val="accent6"/>
            </a:solidFill>
          </p:grpSpPr>
          <p:sp>
            <p:nvSpPr>
              <p:cNvPr id="211" name="Freeform 173">
                <a:extLst>
                  <a:ext uri="{FF2B5EF4-FFF2-40B4-BE49-F238E27FC236}">
                    <a16:creationId xmlns="" xmlns:a16="http://schemas.microsoft.com/office/drawing/2014/main" id="{F1F42164-AB36-4CC9-8E25-5D5F8C409994}"/>
                  </a:ext>
                </a:extLst>
              </p:cNvPr>
              <p:cNvSpPr/>
              <p:nvPr/>
            </p:nvSpPr>
            <p:spPr bwMode="auto">
              <a:xfrm>
                <a:off x="3092451" y="2378075"/>
                <a:ext cx="209550" cy="158750"/>
              </a:xfrm>
              <a:custGeom>
                <a:avLst/>
                <a:gdLst>
                  <a:gd name="T0" fmla="*/ 39 w 132"/>
                  <a:gd name="T1" fmla="*/ 0 h 100"/>
                  <a:gd name="T2" fmla="*/ 39 w 132"/>
                  <a:gd name="T3" fmla="*/ 0 h 100"/>
                  <a:gd name="T4" fmla="*/ 47 w 132"/>
                  <a:gd name="T5" fmla="*/ 0 h 100"/>
                  <a:gd name="T6" fmla="*/ 54 w 132"/>
                  <a:gd name="T7" fmla="*/ 2 h 100"/>
                  <a:gd name="T8" fmla="*/ 61 w 132"/>
                  <a:gd name="T9" fmla="*/ 5 h 100"/>
                  <a:gd name="T10" fmla="*/ 66 w 132"/>
                  <a:gd name="T11" fmla="*/ 9 h 100"/>
                  <a:gd name="T12" fmla="*/ 66 w 132"/>
                  <a:gd name="T13" fmla="*/ 9 h 100"/>
                  <a:gd name="T14" fmla="*/ 71 w 132"/>
                  <a:gd name="T15" fmla="*/ 5 h 100"/>
                  <a:gd name="T16" fmla="*/ 78 w 132"/>
                  <a:gd name="T17" fmla="*/ 2 h 100"/>
                  <a:gd name="T18" fmla="*/ 85 w 132"/>
                  <a:gd name="T19" fmla="*/ 0 h 100"/>
                  <a:gd name="T20" fmla="*/ 93 w 132"/>
                  <a:gd name="T21" fmla="*/ 0 h 100"/>
                  <a:gd name="T22" fmla="*/ 93 w 132"/>
                  <a:gd name="T23" fmla="*/ 0 h 100"/>
                  <a:gd name="T24" fmla="*/ 101 w 132"/>
                  <a:gd name="T25" fmla="*/ 0 h 100"/>
                  <a:gd name="T26" fmla="*/ 108 w 132"/>
                  <a:gd name="T27" fmla="*/ 2 h 100"/>
                  <a:gd name="T28" fmla="*/ 115 w 132"/>
                  <a:gd name="T29" fmla="*/ 6 h 100"/>
                  <a:gd name="T30" fmla="*/ 120 w 132"/>
                  <a:gd name="T31" fmla="*/ 11 h 100"/>
                  <a:gd name="T32" fmla="*/ 126 w 132"/>
                  <a:gd name="T33" fmla="*/ 16 h 100"/>
                  <a:gd name="T34" fmla="*/ 130 w 132"/>
                  <a:gd name="T35" fmla="*/ 23 h 100"/>
                  <a:gd name="T36" fmla="*/ 131 w 132"/>
                  <a:gd name="T37" fmla="*/ 31 h 100"/>
                  <a:gd name="T38" fmla="*/ 132 w 132"/>
                  <a:gd name="T39" fmla="*/ 38 h 100"/>
                  <a:gd name="T40" fmla="*/ 132 w 132"/>
                  <a:gd name="T41" fmla="*/ 38 h 100"/>
                  <a:gd name="T42" fmla="*/ 131 w 132"/>
                  <a:gd name="T43" fmla="*/ 47 h 100"/>
                  <a:gd name="T44" fmla="*/ 128 w 132"/>
                  <a:gd name="T45" fmla="*/ 58 h 100"/>
                  <a:gd name="T46" fmla="*/ 123 w 132"/>
                  <a:gd name="T47" fmla="*/ 69 h 100"/>
                  <a:gd name="T48" fmla="*/ 116 w 132"/>
                  <a:gd name="T49" fmla="*/ 78 h 100"/>
                  <a:gd name="T50" fmla="*/ 107 w 132"/>
                  <a:gd name="T51" fmla="*/ 86 h 100"/>
                  <a:gd name="T52" fmla="*/ 94 w 132"/>
                  <a:gd name="T53" fmla="*/ 93 h 100"/>
                  <a:gd name="T54" fmla="*/ 88 w 132"/>
                  <a:gd name="T55" fmla="*/ 96 h 100"/>
                  <a:gd name="T56" fmla="*/ 81 w 132"/>
                  <a:gd name="T57" fmla="*/ 99 h 100"/>
                  <a:gd name="T58" fmla="*/ 73 w 132"/>
                  <a:gd name="T59" fmla="*/ 99 h 100"/>
                  <a:gd name="T60" fmla="*/ 63 w 132"/>
                  <a:gd name="T61" fmla="*/ 100 h 100"/>
                  <a:gd name="T62" fmla="*/ 63 w 132"/>
                  <a:gd name="T63" fmla="*/ 100 h 100"/>
                  <a:gd name="T64" fmla="*/ 55 w 132"/>
                  <a:gd name="T65" fmla="*/ 99 h 100"/>
                  <a:gd name="T66" fmla="*/ 47 w 132"/>
                  <a:gd name="T67" fmla="*/ 97 h 100"/>
                  <a:gd name="T68" fmla="*/ 39 w 132"/>
                  <a:gd name="T69" fmla="*/ 96 h 100"/>
                  <a:gd name="T70" fmla="*/ 32 w 132"/>
                  <a:gd name="T71" fmla="*/ 93 h 100"/>
                  <a:gd name="T72" fmla="*/ 27 w 132"/>
                  <a:gd name="T73" fmla="*/ 90 h 100"/>
                  <a:gd name="T74" fmla="*/ 21 w 132"/>
                  <a:gd name="T75" fmla="*/ 86 h 100"/>
                  <a:gd name="T76" fmla="*/ 13 w 132"/>
                  <a:gd name="T77" fmla="*/ 77 h 100"/>
                  <a:gd name="T78" fmla="*/ 6 w 132"/>
                  <a:gd name="T79" fmla="*/ 67 h 100"/>
                  <a:gd name="T80" fmla="*/ 2 w 132"/>
                  <a:gd name="T81" fmla="*/ 57 h 100"/>
                  <a:gd name="T82" fmla="*/ 0 w 132"/>
                  <a:gd name="T83" fmla="*/ 47 h 100"/>
                  <a:gd name="T84" fmla="*/ 0 w 132"/>
                  <a:gd name="T85" fmla="*/ 38 h 100"/>
                  <a:gd name="T86" fmla="*/ 0 w 132"/>
                  <a:gd name="T87" fmla="*/ 38 h 100"/>
                  <a:gd name="T88" fmla="*/ 0 w 132"/>
                  <a:gd name="T89" fmla="*/ 31 h 100"/>
                  <a:gd name="T90" fmla="*/ 2 w 132"/>
                  <a:gd name="T91" fmla="*/ 23 h 100"/>
                  <a:gd name="T92" fmla="*/ 6 w 132"/>
                  <a:gd name="T93" fmla="*/ 16 h 100"/>
                  <a:gd name="T94" fmla="*/ 12 w 132"/>
                  <a:gd name="T95" fmla="*/ 11 h 100"/>
                  <a:gd name="T96" fmla="*/ 17 w 132"/>
                  <a:gd name="T97" fmla="*/ 6 h 100"/>
                  <a:gd name="T98" fmla="*/ 24 w 132"/>
                  <a:gd name="T99" fmla="*/ 2 h 100"/>
                  <a:gd name="T100" fmla="*/ 31 w 132"/>
                  <a:gd name="T101" fmla="*/ 0 h 100"/>
                  <a:gd name="T102" fmla="*/ 39 w 132"/>
                  <a:gd name="T103" fmla="*/ 0 h 100"/>
                  <a:gd name="T104" fmla="*/ 39 w 132"/>
                  <a:gd name="T105"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 h="100">
                    <a:moveTo>
                      <a:pt x="39" y="0"/>
                    </a:moveTo>
                    <a:lnTo>
                      <a:pt x="39" y="0"/>
                    </a:lnTo>
                    <a:lnTo>
                      <a:pt x="47" y="0"/>
                    </a:lnTo>
                    <a:lnTo>
                      <a:pt x="54" y="2"/>
                    </a:lnTo>
                    <a:lnTo>
                      <a:pt x="61" y="5"/>
                    </a:lnTo>
                    <a:lnTo>
                      <a:pt x="66" y="9"/>
                    </a:lnTo>
                    <a:lnTo>
                      <a:pt x="66" y="9"/>
                    </a:lnTo>
                    <a:lnTo>
                      <a:pt x="71" y="5"/>
                    </a:lnTo>
                    <a:lnTo>
                      <a:pt x="78" y="2"/>
                    </a:lnTo>
                    <a:lnTo>
                      <a:pt x="85" y="0"/>
                    </a:lnTo>
                    <a:lnTo>
                      <a:pt x="93" y="0"/>
                    </a:lnTo>
                    <a:lnTo>
                      <a:pt x="93" y="0"/>
                    </a:lnTo>
                    <a:lnTo>
                      <a:pt x="101" y="0"/>
                    </a:lnTo>
                    <a:lnTo>
                      <a:pt x="108" y="2"/>
                    </a:lnTo>
                    <a:lnTo>
                      <a:pt x="115" y="6"/>
                    </a:lnTo>
                    <a:lnTo>
                      <a:pt x="120" y="11"/>
                    </a:lnTo>
                    <a:lnTo>
                      <a:pt x="126" y="16"/>
                    </a:lnTo>
                    <a:lnTo>
                      <a:pt x="130" y="23"/>
                    </a:lnTo>
                    <a:lnTo>
                      <a:pt x="131" y="31"/>
                    </a:lnTo>
                    <a:lnTo>
                      <a:pt x="132" y="38"/>
                    </a:lnTo>
                    <a:lnTo>
                      <a:pt x="132" y="38"/>
                    </a:lnTo>
                    <a:lnTo>
                      <a:pt x="131" y="47"/>
                    </a:lnTo>
                    <a:lnTo>
                      <a:pt x="128" y="58"/>
                    </a:lnTo>
                    <a:lnTo>
                      <a:pt x="123" y="69"/>
                    </a:lnTo>
                    <a:lnTo>
                      <a:pt x="116" y="78"/>
                    </a:lnTo>
                    <a:lnTo>
                      <a:pt x="107" y="86"/>
                    </a:lnTo>
                    <a:lnTo>
                      <a:pt x="94" y="93"/>
                    </a:lnTo>
                    <a:lnTo>
                      <a:pt x="88" y="96"/>
                    </a:lnTo>
                    <a:lnTo>
                      <a:pt x="81" y="99"/>
                    </a:lnTo>
                    <a:lnTo>
                      <a:pt x="73" y="99"/>
                    </a:lnTo>
                    <a:lnTo>
                      <a:pt x="63" y="100"/>
                    </a:lnTo>
                    <a:lnTo>
                      <a:pt x="63" y="100"/>
                    </a:lnTo>
                    <a:lnTo>
                      <a:pt x="55" y="99"/>
                    </a:lnTo>
                    <a:lnTo>
                      <a:pt x="47" y="97"/>
                    </a:lnTo>
                    <a:lnTo>
                      <a:pt x="39" y="96"/>
                    </a:lnTo>
                    <a:lnTo>
                      <a:pt x="32" y="93"/>
                    </a:lnTo>
                    <a:lnTo>
                      <a:pt x="27" y="90"/>
                    </a:lnTo>
                    <a:lnTo>
                      <a:pt x="21" y="86"/>
                    </a:lnTo>
                    <a:lnTo>
                      <a:pt x="13" y="77"/>
                    </a:lnTo>
                    <a:lnTo>
                      <a:pt x="6" y="67"/>
                    </a:lnTo>
                    <a:lnTo>
                      <a:pt x="2" y="57"/>
                    </a:lnTo>
                    <a:lnTo>
                      <a:pt x="0" y="47"/>
                    </a:lnTo>
                    <a:lnTo>
                      <a:pt x="0" y="38"/>
                    </a:lnTo>
                    <a:lnTo>
                      <a:pt x="0" y="38"/>
                    </a:lnTo>
                    <a:lnTo>
                      <a:pt x="0" y="31"/>
                    </a:lnTo>
                    <a:lnTo>
                      <a:pt x="2" y="23"/>
                    </a:lnTo>
                    <a:lnTo>
                      <a:pt x="6" y="16"/>
                    </a:lnTo>
                    <a:lnTo>
                      <a:pt x="12" y="11"/>
                    </a:lnTo>
                    <a:lnTo>
                      <a:pt x="17" y="6"/>
                    </a:lnTo>
                    <a:lnTo>
                      <a:pt x="24" y="2"/>
                    </a:lnTo>
                    <a:lnTo>
                      <a:pt x="31" y="0"/>
                    </a:lnTo>
                    <a:lnTo>
                      <a:pt x="39" y="0"/>
                    </a:lnTo>
                    <a:lnTo>
                      <a:pt x="3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74">
                <a:extLst>
                  <a:ext uri="{FF2B5EF4-FFF2-40B4-BE49-F238E27FC236}">
                    <a16:creationId xmlns="" xmlns:a16="http://schemas.microsoft.com/office/drawing/2014/main" id="{E26AE5B2-F046-47E3-8313-BD2F781CB2BB}"/>
                  </a:ext>
                </a:extLst>
              </p:cNvPr>
              <p:cNvSpPr/>
              <p:nvPr/>
            </p:nvSpPr>
            <p:spPr bwMode="auto">
              <a:xfrm>
                <a:off x="3149601" y="2336800"/>
                <a:ext cx="52388" cy="73025"/>
              </a:xfrm>
              <a:custGeom>
                <a:avLst/>
                <a:gdLst>
                  <a:gd name="T0" fmla="*/ 29 w 33"/>
                  <a:gd name="T1" fmla="*/ 46 h 46"/>
                  <a:gd name="T2" fmla="*/ 29 w 33"/>
                  <a:gd name="T3" fmla="*/ 46 h 46"/>
                  <a:gd name="T4" fmla="*/ 31 w 33"/>
                  <a:gd name="T5" fmla="*/ 39 h 46"/>
                  <a:gd name="T6" fmla="*/ 33 w 33"/>
                  <a:gd name="T7" fmla="*/ 34 h 46"/>
                  <a:gd name="T8" fmla="*/ 33 w 33"/>
                  <a:gd name="T9" fmla="*/ 27 h 46"/>
                  <a:gd name="T10" fmla="*/ 33 w 33"/>
                  <a:gd name="T11" fmla="*/ 22 h 46"/>
                  <a:gd name="T12" fmla="*/ 30 w 33"/>
                  <a:gd name="T13" fmla="*/ 15 h 46"/>
                  <a:gd name="T14" fmla="*/ 27 w 33"/>
                  <a:gd name="T15" fmla="*/ 9 h 46"/>
                  <a:gd name="T16" fmla="*/ 25 w 33"/>
                  <a:gd name="T17" fmla="*/ 4 h 46"/>
                  <a:gd name="T18" fmla="*/ 19 w 33"/>
                  <a:gd name="T19" fmla="*/ 0 h 46"/>
                  <a:gd name="T20" fmla="*/ 0 w 33"/>
                  <a:gd name="T21" fmla="*/ 3 h 46"/>
                  <a:gd name="T22" fmla="*/ 0 w 33"/>
                  <a:gd name="T23" fmla="*/ 3 h 46"/>
                  <a:gd name="T24" fmla="*/ 12 w 33"/>
                  <a:gd name="T25" fmla="*/ 11 h 46"/>
                  <a:gd name="T26" fmla="*/ 18 w 33"/>
                  <a:gd name="T27" fmla="*/ 15 h 46"/>
                  <a:gd name="T28" fmla="*/ 22 w 33"/>
                  <a:gd name="T29" fmla="*/ 19 h 46"/>
                  <a:gd name="T30" fmla="*/ 25 w 33"/>
                  <a:gd name="T31" fmla="*/ 24 h 46"/>
                  <a:gd name="T32" fmla="*/ 27 w 33"/>
                  <a:gd name="T33" fmla="*/ 31 h 46"/>
                  <a:gd name="T34" fmla="*/ 29 w 33"/>
                  <a:gd name="T35" fmla="*/ 38 h 46"/>
                  <a:gd name="T36" fmla="*/ 29 w 33"/>
                  <a:gd name="T37" fmla="*/ 46 h 46"/>
                  <a:gd name="T38" fmla="*/ 29 w 33"/>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46">
                    <a:moveTo>
                      <a:pt x="29" y="46"/>
                    </a:moveTo>
                    <a:lnTo>
                      <a:pt x="29" y="46"/>
                    </a:lnTo>
                    <a:lnTo>
                      <a:pt x="31" y="39"/>
                    </a:lnTo>
                    <a:lnTo>
                      <a:pt x="33" y="34"/>
                    </a:lnTo>
                    <a:lnTo>
                      <a:pt x="33" y="27"/>
                    </a:lnTo>
                    <a:lnTo>
                      <a:pt x="33" y="22"/>
                    </a:lnTo>
                    <a:lnTo>
                      <a:pt x="30" y="15"/>
                    </a:lnTo>
                    <a:lnTo>
                      <a:pt x="27" y="9"/>
                    </a:lnTo>
                    <a:lnTo>
                      <a:pt x="25" y="4"/>
                    </a:lnTo>
                    <a:lnTo>
                      <a:pt x="19" y="0"/>
                    </a:lnTo>
                    <a:lnTo>
                      <a:pt x="0" y="3"/>
                    </a:lnTo>
                    <a:lnTo>
                      <a:pt x="0" y="3"/>
                    </a:lnTo>
                    <a:lnTo>
                      <a:pt x="12" y="11"/>
                    </a:lnTo>
                    <a:lnTo>
                      <a:pt x="18" y="15"/>
                    </a:lnTo>
                    <a:lnTo>
                      <a:pt x="22" y="19"/>
                    </a:lnTo>
                    <a:lnTo>
                      <a:pt x="25" y="24"/>
                    </a:lnTo>
                    <a:lnTo>
                      <a:pt x="27" y="31"/>
                    </a:lnTo>
                    <a:lnTo>
                      <a:pt x="29" y="38"/>
                    </a:lnTo>
                    <a:lnTo>
                      <a:pt x="29" y="46"/>
                    </a:lnTo>
                    <a:lnTo>
                      <a:pt x="29" y="4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3" name="Freeform 175">
              <a:extLst>
                <a:ext uri="{FF2B5EF4-FFF2-40B4-BE49-F238E27FC236}">
                  <a16:creationId xmlns="" xmlns:a16="http://schemas.microsoft.com/office/drawing/2014/main" id="{B7B355AF-795A-42FF-BCF6-BFA933D79B5E}"/>
                </a:ext>
              </a:extLst>
            </p:cNvPr>
            <p:cNvSpPr>
              <a:spLocks noEditPoints="1"/>
            </p:cNvSpPr>
            <p:nvPr/>
          </p:nvSpPr>
          <p:spPr bwMode="auto">
            <a:xfrm>
              <a:off x="4942284" y="2965336"/>
              <a:ext cx="163116" cy="227410"/>
            </a:xfrm>
            <a:custGeom>
              <a:avLst/>
              <a:gdLst>
                <a:gd name="T0" fmla="*/ 125 w 137"/>
                <a:gd name="T1" fmla="*/ 55 h 191"/>
                <a:gd name="T2" fmla="*/ 126 w 137"/>
                <a:gd name="T3" fmla="*/ 51 h 191"/>
                <a:gd name="T4" fmla="*/ 133 w 137"/>
                <a:gd name="T5" fmla="*/ 34 h 191"/>
                <a:gd name="T6" fmla="*/ 136 w 137"/>
                <a:gd name="T7" fmla="*/ 29 h 191"/>
                <a:gd name="T8" fmla="*/ 137 w 137"/>
                <a:gd name="T9" fmla="*/ 21 h 191"/>
                <a:gd name="T10" fmla="*/ 136 w 137"/>
                <a:gd name="T11" fmla="*/ 13 h 191"/>
                <a:gd name="T12" fmla="*/ 132 w 137"/>
                <a:gd name="T13" fmla="*/ 6 h 191"/>
                <a:gd name="T14" fmla="*/ 128 w 137"/>
                <a:gd name="T15" fmla="*/ 4 h 191"/>
                <a:gd name="T16" fmla="*/ 116 w 137"/>
                <a:gd name="T17" fmla="*/ 0 h 191"/>
                <a:gd name="T18" fmla="*/ 103 w 137"/>
                <a:gd name="T19" fmla="*/ 4 h 191"/>
                <a:gd name="T20" fmla="*/ 113 w 137"/>
                <a:gd name="T21" fmla="*/ 39 h 191"/>
                <a:gd name="T22" fmla="*/ 103 w 137"/>
                <a:gd name="T23" fmla="*/ 59 h 191"/>
                <a:gd name="T24" fmla="*/ 110 w 137"/>
                <a:gd name="T25" fmla="*/ 48 h 191"/>
                <a:gd name="T26" fmla="*/ 110 w 137"/>
                <a:gd name="T27" fmla="*/ 42 h 191"/>
                <a:gd name="T28" fmla="*/ 120 w 137"/>
                <a:gd name="T29" fmla="*/ 48 h 191"/>
                <a:gd name="T30" fmla="*/ 121 w 137"/>
                <a:gd name="T31" fmla="*/ 52 h 191"/>
                <a:gd name="T32" fmla="*/ 121 w 137"/>
                <a:gd name="T33" fmla="*/ 57 h 191"/>
                <a:gd name="T34" fmla="*/ 103 w 137"/>
                <a:gd name="T35" fmla="*/ 89 h 191"/>
                <a:gd name="T36" fmla="*/ 97 w 137"/>
                <a:gd name="T37" fmla="*/ 93 h 191"/>
                <a:gd name="T38" fmla="*/ 99 w 137"/>
                <a:gd name="T39" fmla="*/ 92 h 191"/>
                <a:gd name="T40" fmla="*/ 103 w 137"/>
                <a:gd name="T41" fmla="*/ 89 h 191"/>
                <a:gd name="T42" fmla="*/ 101 w 137"/>
                <a:gd name="T43" fmla="*/ 85 h 191"/>
                <a:gd name="T44" fmla="*/ 99 w 137"/>
                <a:gd name="T45" fmla="*/ 86 h 191"/>
                <a:gd name="T46" fmla="*/ 95 w 137"/>
                <a:gd name="T47" fmla="*/ 88 h 191"/>
                <a:gd name="T48" fmla="*/ 84 w 137"/>
                <a:gd name="T49" fmla="*/ 81 h 191"/>
                <a:gd name="T50" fmla="*/ 84 w 137"/>
                <a:gd name="T51" fmla="*/ 81 h 191"/>
                <a:gd name="T52" fmla="*/ 90 w 137"/>
                <a:gd name="T53" fmla="*/ 78 h 191"/>
                <a:gd name="T54" fmla="*/ 103 w 137"/>
                <a:gd name="T55" fmla="*/ 34 h 191"/>
                <a:gd name="T56" fmla="*/ 88 w 137"/>
                <a:gd name="T57" fmla="*/ 23 h 191"/>
                <a:gd name="T58" fmla="*/ 80 w 137"/>
                <a:gd name="T59" fmla="*/ 25 h 191"/>
                <a:gd name="T60" fmla="*/ 57 w 137"/>
                <a:gd name="T61" fmla="*/ 59 h 191"/>
                <a:gd name="T62" fmla="*/ 57 w 137"/>
                <a:gd name="T63" fmla="*/ 66 h 191"/>
                <a:gd name="T64" fmla="*/ 22 w 137"/>
                <a:gd name="T65" fmla="*/ 153 h 191"/>
                <a:gd name="T66" fmla="*/ 26 w 137"/>
                <a:gd name="T67" fmla="*/ 154 h 191"/>
                <a:gd name="T68" fmla="*/ 29 w 137"/>
                <a:gd name="T69" fmla="*/ 155 h 191"/>
                <a:gd name="T70" fmla="*/ 29 w 137"/>
                <a:gd name="T71" fmla="*/ 162 h 191"/>
                <a:gd name="T72" fmla="*/ 33 w 137"/>
                <a:gd name="T73" fmla="*/ 161 h 191"/>
                <a:gd name="T74" fmla="*/ 38 w 137"/>
                <a:gd name="T75" fmla="*/ 162 h 191"/>
                <a:gd name="T76" fmla="*/ 40 w 137"/>
                <a:gd name="T77" fmla="*/ 163 h 191"/>
                <a:gd name="T78" fmla="*/ 41 w 137"/>
                <a:gd name="T79" fmla="*/ 169 h 191"/>
                <a:gd name="T80" fmla="*/ 38 w 137"/>
                <a:gd name="T81" fmla="*/ 173 h 191"/>
                <a:gd name="T82" fmla="*/ 22 w 137"/>
                <a:gd name="T83" fmla="*/ 182 h 191"/>
                <a:gd name="T84" fmla="*/ 41 w 137"/>
                <a:gd name="T85" fmla="*/ 176 h 191"/>
                <a:gd name="T86" fmla="*/ 103 w 137"/>
                <a:gd name="T87" fmla="*/ 29 h 191"/>
                <a:gd name="T88" fmla="*/ 97 w 137"/>
                <a:gd name="T89" fmla="*/ 9 h 191"/>
                <a:gd name="T90" fmla="*/ 103 w 137"/>
                <a:gd name="T91" fmla="*/ 4 h 191"/>
                <a:gd name="T92" fmla="*/ 22 w 137"/>
                <a:gd name="T93" fmla="*/ 117 h 191"/>
                <a:gd name="T94" fmla="*/ 2 w 137"/>
                <a:gd name="T95" fmla="*/ 191 h 191"/>
                <a:gd name="T96" fmla="*/ 22 w 137"/>
                <a:gd name="T97" fmla="*/ 180 h 191"/>
                <a:gd name="T98" fmla="*/ 5 w 137"/>
                <a:gd name="T99" fmla="*/ 174 h 191"/>
                <a:gd name="T100" fmla="*/ 5 w 137"/>
                <a:gd name="T101" fmla="*/ 150 h 191"/>
                <a:gd name="T102" fmla="*/ 6 w 137"/>
                <a:gd name="T103" fmla="*/ 149 h 191"/>
                <a:gd name="T104" fmla="*/ 10 w 137"/>
                <a:gd name="T105" fmla="*/ 146 h 191"/>
                <a:gd name="T106" fmla="*/ 15 w 137"/>
                <a:gd name="T107" fmla="*/ 146 h 191"/>
                <a:gd name="T108" fmla="*/ 17 w 137"/>
                <a:gd name="T109" fmla="*/ 149 h 191"/>
                <a:gd name="T110" fmla="*/ 18 w 137"/>
                <a:gd name="T111" fmla="*/ 155 h 191"/>
                <a:gd name="T112" fmla="*/ 19 w 137"/>
                <a:gd name="T113" fmla="*/ 154 h 191"/>
                <a:gd name="T114" fmla="*/ 22 w 137"/>
                <a:gd name="T115" fmla="*/ 11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91">
                  <a:moveTo>
                    <a:pt x="103" y="89"/>
                  </a:moveTo>
                  <a:lnTo>
                    <a:pt x="125" y="55"/>
                  </a:lnTo>
                  <a:lnTo>
                    <a:pt x="125" y="55"/>
                  </a:lnTo>
                  <a:lnTo>
                    <a:pt x="126" y="51"/>
                  </a:lnTo>
                  <a:lnTo>
                    <a:pt x="125" y="47"/>
                  </a:lnTo>
                  <a:lnTo>
                    <a:pt x="133" y="34"/>
                  </a:lnTo>
                  <a:lnTo>
                    <a:pt x="133" y="34"/>
                  </a:lnTo>
                  <a:lnTo>
                    <a:pt x="136" y="29"/>
                  </a:lnTo>
                  <a:lnTo>
                    <a:pt x="137" y="25"/>
                  </a:lnTo>
                  <a:lnTo>
                    <a:pt x="137" y="21"/>
                  </a:lnTo>
                  <a:lnTo>
                    <a:pt x="137" y="17"/>
                  </a:lnTo>
                  <a:lnTo>
                    <a:pt x="136" y="13"/>
                  </a:lnTo>
                  <a:lnTo>
                    <a:pt x="135" y="9"/>
                  </a:lnTo>
                  <a:lnTo>
                    <a:pt x="132" y="6"/>
                  </a:lnTo>
                  <a:lnTo>
                    <a:pt x="128" y="4"/>
                  </a:lnTo>
                  <a:lnTo>
                    <a:pt x="128" y="4"/>
                  </a:lnTo>
                  <a:lnTo>
                    <a:pt x="121" y="0"/>
                  </a:lnTo>
                  <a:lnTo>
                    <a:pt x="116" y="0"/>
                  </a:lnTo>
                  <a:lnTo>
                    <a:pt x="109" y="1"/>
                  </a:lnTo>
                  <a:lnTo>
                    <a:pt x="103" y="4"/>
                  </a:lnTo>
                  <a:lnTo>
                    <a:pt x="103" y="29"/>
                  </a:lnTo>
                  <a:lnTo>
                    <a:pt x="113" y="39"/>
                  </a:lnTo>
                  <a:lnTo>
                    <a:pt x="103" y="34"/>
                  </a:lnTo>
                  <a:lnTo>
                    <a:pt x="103" y="59"/>
                  </a:lnTo>
                  <a:lnTo>
                    <a:pt x="110" y="48"/>
                  </a:lnTo>
                  <a:lnTo>
                    <a:pt x="110" y="48"/>
                  </a:lnTo>
                  <a:lnTo>
                    <a:pt x="110" y="46"/>
                  </a:lnTo>
                  <a:lnTo>
                    <a:pt x="110" y="42"/>
                  </a:lnTo>
                  <a:lnTo>
                    <a:pt x="120" y="48"/>
                  </a:lnTo>
                  <a:lnTo>
                    <a:pt x="120" y="48"/>
                  </a:lnTo>
                  <a:lnTo>
                    <a:pt x="121" y="50"/>
                  </a:lnTo>
                  <a:lnTo>
                    <a:pt x="121" y="52"/>
                  </a:lnTo>
                  <a:lnTo>
                    <a:pt x="121" y="54"/>
                  </a:lnTo>
                  <a:lnTo>
                    <a:pt x="121" y="57"/>
                  </a:lnTo>
                  <a:lnTo>
                    <a:pt x="103" y="82"/>
                  </a:lnTo>
                  <a:lnTo>
                    <a:pt x="103" y="89"/>
                  </a:lnTo>
                  <a:close/>
                  <a:moveTo>
                    <a:pt x="41" y="176"/>
                  </a:moveTo>
                  <a:lnTo>
                    <a:pt x="97" y="93"/>
                  </a:lnTo>
                  <a:lnTo>
                    <a:pt x="97" y="93"/>
                  </a:lnTo>
                  <a:lnTo>
                    <a:pt x="99" y="92"/>
                  </a:lnTo>
                  <a:lnTo>
                    <a:pt x="102" y="89"/>
                  </a:lnTo>
                  <a:lnTo>
                    <a:pt x="103" y="89"/>
                  </a:lnTo>
                  <a:lnTo>
                    <a:pt x="103" y="82"/>
                  </a:lnTo>
                  <a:lnTo>
                    <a:pt x="101" y="85"/>
                  </a:lnTo>
                  <a:lnTo>
                    <a:pt x="101" y="85"/>
                  </a:lnTo>
                  <a:lnTo>
                    <a:pt x="99" y="86"/>
                  </a:lnTo>
                  <a:lnTo>
                    <a:pt x="98" y="88"/>
                  </a:lnTo>
                  <a:lnTo>
                    <a:pt x="95" y="88"/>
                  </a:lnTo>
                  <a:lnTo>
                    <a:pt x="94" y="86"/>
                  </a:lnTo>
                  <a:lnTo>
                    <a:pt x="84" y="81"/>
                  </a:lnTo>
                  <a:lnTo>
                    <a:pt x="84" y="81"/>
                  </a:lnTo>
                  <a:lnTo>
                    <a:pt x="84" y="81"/>
                  </a:lnTo>
                  <a:lnTo>
                    <a:pt x="87" y="80"/>
                  </a:lnTo>
                  <a:lnTo>
                    <a:pt x="90" y="78"/>
                  </a:lnTo>
                  <a:lnTo>
                    <a:pt x="103" y="59"/>
                  </a:lnTo>
                  <a:lnTo>
                    <a:pt x="103" y="34"/>
                  </a:lnTo>
                  <a:lnTo>
                    <a:pt x="88" y="23"/>
                  </a:lnTo>
                  <a:lnTo>
                    <a:pt x="88" y="23"/>
                  </a:lnTo>
                  <a:lnTo>
                    <a:pt x="83" y="23"/>
                  </a:lnTo>
                  <a:lnTo>
                    <a:pt x="80" y="25"/>
                  </a:lnTo>
                  <a:lnTo>
                    <a:pt x="57" y="59"/>
                  </a:lnTo>
                  <a:lnTo>
                    <a:pt x="57" y="59"/>
                  </a:lnTo>
                  <a:lnTo>
                    <a:pt x="56" y="63"/>
                  </a:lnTo>
                  <a:lnTo>
                    <a:pt x="57" y="66"/>
                  </a:lnTo>
                  <a:lnTo>
                    <a:pt x="22" y="117"/>
                  </a:lnTo>
                  <a:lnTo>
                    <a:pt x="22" y="153"/>
                  </a:lnTo>
                  <a:lnTo>
                    <a:pt x="22" y="153"/>
                  </a:lnTo>
                  <a:lnTo>
                    <a:pt x="26" y="154"/>
                  </a:lnTo>
                  <a:lnTo>
                    <a:pt x="26" y="154"/>
                  </a:lnTo>
                  <a:lnTo>
                    <a:pt x="29" y="155"/>
                  </a:lnTo>
                  <a:lnTo>
                    <a:pt x="29" y="158"/>
                  </a:lnTo>
                  <a:lnTo>
                    <a:pt x="29" y="162"/>
                  </a:lnTo>
                  <a:lnTo>
                    <a:pt x="29" y="162"/>
                  </a:lnTo>
                  <a:lnTo>
                    <a:pt x="33" y="161"/>
                  </a:lnTo>
                  <a:lnTo>
                    <a:pt x="36" y="161"/>
                  </a:lnTo>
                  <a:lnTo>
                    <a:pt x="38" y="162"/>
                  </a:lnTo>
                  <a:lnTo>
                    <a:pt x="38" y="162"/>
                  </a:lnTo>
                  <a:lnTo>
                    <a:pt x="40" y="163"/>
                  </a:lnTo>
                  <a:lnTo>
                    <a:pt x="41" y="166"/>
                  </a:lnTo>
                  <a:lnTo>
                    <a:pt x="41" y="169"/>
                  </a:lnTo>
                  <a:lnTo>
                    <a:pt x="40" y="172"/>
                  </a:lnTo>
                  <a:lnTo>
                    <a:pt x="38" y="173"/>
                  </a:lnTo>
                  <a:lnTo>
                    <a:pt x="22" y="180"/>
                  </a:lnTo>
                  <a:lnTo>
                    <a:pt x="22" y="182"/>
                  </a:lnTo>
                  <a:lnTo>
                    <a:pt x="41" y="176"/>
                  </a:lnTo>
                  <a:lnTo>
                    <a:pt x="41" y="176"/>
                  </a:lnTo>
                  <a:close/>
                  <a:moveTo>
                    <a:pt x="103" y="4"/>
                  </a:moveTo>
                  <a:lnTo>
                    <a:pt x="103" y="29"/>
                  </a:lnTo>
                  <a:lnTo>
                    <a:pt x="91" y="17"/>
                  </a:lnTo>
                  <a:lnTo>
                    <a:pt x="97" y="9"/>
                  </a:lnTo>
                  <a:lnTo>
                    <a:pt x="97" y="9"/>
                  </a:lnTo>
                  <a:lnTo>
                    <a:pt x="103" y="4"/>
                  </a:lnTo>
                  <a:lnTo>
                    <a:pt x="103" y="4"/>
                  </a:lnTo>
                  <a:close/>
                  <a:moveTo>
                    <a:pt x="22" y="117"/>
                  </a:moveTo>
                  <a:lnTo>
                    <a:pt x="0" y="150"/>
                  </a:lnTo>
                  <a:lnTo>
                    <a:pt x="2" y="191"/>
                  </a:lnTo>
                  <a:lnTo>
                    <a:pt x="22" y="182"/>
                  </a:lnTo>
                  <a:lnTo>
                    <a:pt x="22" y="180"/>
                  </a:lnTo>
                  <a:lnTo>
                    <a:pt x="17" y="182"/>
                  </a:lnTo>
                  <a:lnTo>
                    <a:pt x="5" y="174"/>
                  </a:lnTo>
                  <a:lnTo>
                    <a:pt x="5" y="150"/>
                  </a:lnTo>
                  <a:lnTo>
                    <a:pt x="5" y="150"/>
                  </a:lnTo>
                  <a:lnTo>
                    <a:pt x="6" y="149"/>
                  </a:lnTo>
                  <a:lnTo>
                    <a:pt x="6" y="149"/>
                  </a:lnTo>
                  <a:lnTo>
                    <a:pt x="7" y="146"/>
                  </a:lnTo>
                  <a:lnTo>
                    <a:pt x="10" y="146"/>
                  </a:lnTo>
                  <a:lnTo>
                    <a:pt x="13" y="146"/>
                  </a:lnTo>
                  <a:lnTo>
                    <a:pt x="15" y="146"/>
                  </a:lnTo>
                  <a:lnTo>
                    <a:pt x="15" y="146"/>
                  </a:lnTo>
                  <a:lnTo>
                    <a:pt x="17" y="149"/>
                  </a:lnTo>
                  <a:lnTo>
                    <a:pt x="18" y="150"/>
                  </a:lnTo>
                  <a:lnTo>
                    <a:pt x="18" y="155"/>
                  </a:lnTo>
                  <a:lnTo>
                    <a:pt x="18" y="155"/>
                  </a:lnTo>
                  <a:lnTo>
                    <a:pt x="19" y="154"/>
                  </a:lnTo>
                  <a:lnTo>
                    <a:pt x="22" y="153"/>
                  </a:lnTo>
                  <a:lnTo>
                    <a:pt x="22" y="117"/>
                  </a:lnTo>
                  <a:close/>
                </a:path>
              </a:pathLst>
            </a:custGeom>
            <a:solidFill>
              <a:schemeClr val="accent6"/>
            </a:solidFill>
            <a:ln>
              <a:noFill/>
            </a:ln>
          </p:spPr>
          <p:txBody>
            <a:bodyPr vert="horz" wrap="square" lIns="68580" tIns="34290" rIns="68580" bIns="34290" numCol="1" anchor="t" anchorCtr="0" compatLnSpc="1"/>
            <a:lstStyle/>
            <a:p>
              <a:endParaRPr lang="zh-CN" altLang="en-US"/>
            </a:p>
          </p:txBody>
        </p:sp>
        <p:sp>
          <p:nvSpPr>
            <p:cNvPr id="214" name="Freeform 176">
              <a:extLst>
                <a:ext uri="{FF2B5EF4-FFF2-40B4-BE49-F238E27FC236}">
                  <a16:creationId xmlns="" xmlns:a16="http://schemas.microsoft.com/office/drawing/2014/main" id="{40E56D6F-8F2F-436D-B02C-2085E0E39C42}"/>
                </a:ext>
              </a:extLst>
            </p:cNvPr>
            <p:cNvSpPr>
              <a:spLocks noEditPoints="1"/>
            </p:cNvSpPr>
            <p:nvPr/>
          </p:nvSpPr>
          <p:spPr bwMode="auto">
            <a:xfrm>
              <a:off x="3619499" y="1777092"/>
              <a:ext cx="209550" cy="227410"/>
            </a:xfrm>
            <a:custGeom>
              <a:avLst/>
              <a:gdLst>
                <a:gd name="T0" fmla="*/ 138 w 176"/>
                <a:gd name="T1" fmla="*/ 88 h 191"/>
                <a:gd name="T2" fmla="*/ 132 w 176"/>
                <a:gd name="T3" fmla="*/ 138 h 191"/>
                <a:gd name="T4" fmla="*/ 150 w 176"/>
                <a:gd name="T5" fmla="*/ 143 h 191"/>
                <a:gd name="T6" fmla="*/ 147 w 176"/>
                <a:gd name="T7" fmla="*/ 151 h 191"/>
                <a:gd name="T8" fmla="*/ 132 w 176"/>
                <a:gd name="T9" fmla="*/ 36 h 191"/>
                <a:gd name="T10" fmla="*/ 150 w 176"/>
                <a:gd name="T11" fmla="*/ 26 h 191"/>
                <a:gd name="T12" fmla="*/ 135 w 176"/>
                <a:gd name="T13" fmla="*/ 47 h 191"/>
                <a:gd name="T14" fmla="*/ 146 w 176"/>
                <a:gd name="T15" fmla="*/ 88 h 191"/>
                <a:gd name="T16" fmla="*/ 174 w 176"/>
                <a:gd name="T17" fmla="*/ 85 h 191"/>
                <a:gd name="T18" fmla="*/ 150 w 176"/>
                <a:gd name="T19" fmla="*/ 92 h 191"/>
                <a:gd name="T20" fmla="*/ 88 w 176"/>
                <a:gd name="T21" fmla="*/ 39 h 191"/>
                <a:gd name="T22" fmla="*/ 115 w 176"/>
                <a:gd name="T23" fmla="*/ 46 h 191"/>
                <a:gd name="T24" fmla="*/ 132 w 176"/>
                <a:gd name="T25" fmla="*/ 109 h 191"/>
                <a:gd name="T26" fmla="*/ 115 w 176"/>
                <a:gd name="T27" fmla="*/ 128 h 191"/>
                <a:gd name="T28" fmla="*/ 111 w 176"/>
                <a:gd name="T29" fmla="*/ 180 h 191"/>
                <a:gd name="T30" fmla="*/ 90 w 176"/>
                <a:gd name="T31" fmla="*/ 191 h 191"/>
                <a:gd name="T32" fmla="*/ 105 w 176"/>
                <a:gd name="T33" fmla="*/ 126 h 191"/>
                <a:gd name="T34" fmla="*/ 122 w 176"/>
                <a:gd name="T35" fmla="*/ 107 h 191"/>
                <a:gd name="T36" fmla="*/ 124 w 176"/>
                <a:gd name="T37" fmla="*/ 73 h 191"/>
                <a:gd name="T38" fmla="*/ 104 w 176"/>
                <a:gd name="T39" fmla="*/ 51 h 191"/>
                <a:gd name="T40" fmla="*/ 88 w 176"/>
                <a:gd name="T41" fmla="*/ 39 h 191"/>
                <a:gd name="T42" fmla="*/ 127 w 176"/>
                <a:gd name="T43" fmla="*/ 43 h 191"/>
                <a:gd name="T44" fmla="*/ 132 w 176"/>
                <a:gd name="T45" fmla="*/ 36 h 191"/>
                <a:gd name="T46" fmla="*/ 128 w 176"/>
                <a:gd name="T47" fmla="*/ 128 h 191"/>
                <a:gd name="T48" fmla="*/ 132 w 176"/>
                <a:gd name="T49" fmla="*/ 127 h 191"/>
                <a:gd name="T50" fmla="*/ 92 w 176"/>
                <a:gd name="T51" fmla="*/ 1 h 191"/>
                <a:gd name="T52" fmla="*/ 88 w 176"/>
                <a:gd name="T53" fmla="*/ 30 h 191"/>
                <a:gd name="T54" fmla="*/ 80 w 176"/>
                <a:gd name="T55" fmla="*/ 191 h 191"/>
                <a:gd name="T56" fmla="*/ 62 w 176"/>
                <a:gd name="T57" fmla="*/ 176 h 191"/>
                <a:gd name="T58" fmla="*/ 55 w 176"/>
                <a:gd name="T59" fmla="*/ 124 h 191"/>
                <a:gd name="T60" fmla="*/ 44 w 176"/>
                <a:gd name="T61" fmla="*/ 67 h 191"/>
                <a:gd name="T62" fmla="*/ 67 w 176"/>
                <a:gd name="T63" fmla="*/ 43 h 191"/>
                <a:gd name="T64" fmla="*/ 88 w 176"/>
                <a:gd name="T65" fmla="*/ 49 h 191"/>
                <a:gd name="T66" fmla="*/ 61 w 176"/>
                <a:gd name="T67" fmla="*/ 61 h 191"/>
                <a:gd name="T68" fmla="*/ 50 w 176"/>
                <a:gd name="T69" fmla="*/ 88 h 191"/>
                <a:gd name="T70" fmla="*/ 69 w 176"/>
                <a:gd name="T71" fmla="*/ 120 h 191"/>
                <a:gd name="T72" fmla="*/ 88 w 176"/>
                <a:gd name="T73" fmla="*/ 147 h 191"/>
                <a:gd name="T74" fmla="*/ 88 w 176"/>
                <a:gd name="T75" fmla="*/ 30 h 191"/>
                <a:gd name="T76" fmla="*/ 84 w 176"/>
                <a:gd name="T77" fmla="*/ 26 h 191"/>
                <a:gd name="T78" fmla="*/ 88 w 176"/>
                <a:gd name="T79" fmla="*/ 0 h 191"/>
                <a:gd name="T80" fmla="*/ 47 w 176"/>
                <a:gd name="T81" fmla="*/ 135 h 191"/>
                <a:gd name="T82" fmla="*/ 44 w 176"/>
                <a:gd name="T83" fmla="*/ 138 h 191"/>
                <a:gd name="T84" fmla="*/ 47 w 176"/>
                <a:gd name="T85" fmla="*/ 47 h 191"/>
                <a:gd name="T86" fmla="*/ 44 w 176"/>
                <a:gd name="T87" fmla="*/ 108 h 191"/>
                <a:gd name="T88" fmla="*/ 40 w 176"/>
                <a:gd name="T89" fmla="*/ 77 h 191"/>
                <a:gd name="T90" fmla="*/ 44 w 176"/>
                <a:gd name="T91" fmla="*/ 49 h 191"/>
                <a:gd name="T92" fmla="*/ 25 w 176"/>
                <a:gd name="T93" fmla="*/ 31 h 191"/>
                <a:gd name="T94" fmla="*/ 32 w 176"/>
                <a:gd name="T95" fmla="*/ 26 h 191"/>
                <a:gd name="T96" fmla="*/ 32 w 176"/>
                <a:gd name="T97" fmla="*/ 150 h 191"/>
                <a:gd name="T98" fmla="*/ 24 w 176"/>
                <a:gd name="T99" fmla="*/ 147 h 191"/>
                <a:gd name="T100" fmla="*/ 44 w 176"/>
                <a:gd name="T101" fmla="*/ 127 h 191"/>
                <a:gd name="T102" fmla="*/ 25 w 176"/>
                <a:gd name="T103" fmla="*/ 84 h 191"/>
                <a:gd name="T104" fmla="*/ 25 w 176"/>
                <a:gd name="T105" fmla="*/ 92 h 191"/>
                <a:gd name="T106" fmla="*/ 0 w 176"/>
                <a:gd name="T107" fmla="*/ 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91">
                  <a:moveTo>
                    <a:pt x="132" y="66"/>
                  </a:moveTo>
                  <a:lnTo>
                    <a:pt x="132" y="66"/>
                  </a:lnTo>
                  <a:lnTo>
                    <a:pt x="136" y="77"/>
                  </a:lnTo>
                  <a:lnTo>
                    <a:pt x="138" y="88"/>
                  </a:lnTo>
                  <a:lnTo>
                    <a:pt x="138" y="88"/>
                  </a:lnTo>
                  <a:lnTo>
                    <a:pt x="136" y="99"/>
                  </a:lnTo>
                  <a:lnTo>
                    <a:pt x="132" y="109"/>
                  </a:lnTo>
                  <a:lnTo>
                    <a:pt x="132" y="66"/>
                  </a:lnTo>
                  <a:lnTo>
                    <a:pt x="132" y="66"/>
                  </a:lnTo>
                  <a:close/>
                  <a:moveTo>
                    <a:pt x="132" y="138"/>
                  </a:moveTo>
                  <a:lnTo>
                    <a:pt x="132" y="127"/>
                  </a:lnTo>
                  <a:lnTo>
                    <a:pt x="132" y="127"/>
                  </a:lnTo>
                  <a:lnTo>
                    <a:pt x="135" y="128"/>
                  </a:lnTo>
                  <a:lnTo>
                    <a:pt x="135" y="128"/>
                  </a:lnTo>
                  <a:lnTo>
                    <a:pt x="150" y="143"/>
                  </a:lnTo>
                  <a:lnTo>
                    <a:pt x="150" y="143"/>
                  </a:lnTo>
                  <a:lnTo>
                    <a:pt x="151" y="147"/>
                  </a:lnTo>
                  <a:lnTo>
                    <a:pt x="150" y="150"/>
                  </a:lnTo>
                  <a:lnTo>
                    <a:pt x="150" y="150"/>
                  </a:lnTo>
                  <a:lnTo>
                    <a:pt x="147" y="151"/>
                  </a:lnTo>
                  <a:lnTo>
                    <a:pt x="145" y="150"/>
                  </a:lnTo>
                  <a:lnTo>
                    <a:pt x="132" y="138"/>
                  </a:lnTo>
                  <a:lnTo>
                    <a:pt x="132" y="138"/>
                  </a:lnTo>
                  <a:close/>
                  <a:moveTo>
                    <a:pt x="132" y="49"/>
                  </a:moveTo>
                  <a:lnTo>
                    <a:pt x="132" y="36"/>
                  </a:lnTo>
                  <a:lnTo>
                    <a:pt x="145" y="26"/>
                  </a:lnTo>
                  <a:lnTo>
                    <a:pt x="145" y="26"/>
                  </a:lnTo>
                  <a:lnTo>
                    <a:pt x="147" y="24"/>
                  </a:lnTo>
                  <a:lnTo>
                    <a:pt x="150" y="26"/>
                  </a:lnTo>
                  <a:lnTo>
                    <a:pt x="150" y="26"/>
                  </a:lnTo>
                  <a:lnTo>
                    <a:pt x="151" y="28"/>
                  </a:lnTo>
                  <a:lnTo>
                    <a:pt x="150" y="31"/>
                  </a:lnTo>
                  <a:lnTo>
                    <a:pt x="135" y="47"/>
                  </a:lnTo>
                  <a:lnTo>
                    <a:pt x="135" y="47"/>
                  </a:lnTo>
                  <a:lnTo>
                    <a:pt x="135" y="47"/>
                  </a:lnTo>
                  <a:lnTo>
                    <a:pt x="132" y="49"/>
                  </a:lnTo>
                  <a:lnTo>
                    <a:pt x="132" y="49"/>
                  </a:lnTo>
                  <a:close/>
                  <a:moveTo>
                    <a:pt x="146" y="88"/>
                  </a:moveTo>
                  <a:lnTo>
                    <a:pt x="146" y="88"/>
                  </a:lnTo>
                  <a:lnTo>
                    <a:pt x="146" y="88"/>
                  </a:lnTo>
                  <a:lnTo>
                    <a:pt x="147" y="85"/>
                  </a:lnTo>
                  <a:lnTo>
                    <a:pt x="150" y="84"/>
                  </a:lnTo>
                  <a:lnTo>
                    <a:pt x="172" y="84"/>
                  </a:lnTo>
                  <a:lnTo>
                    <a:pt x="172" y="84"/>
                  </a:lnTo>
                  <a:lnTo>
                    <a:pt x="174" y="85"/>
                  </a:lnTo>
                  <a:lnTo>
                    <a:pt x="176" y="88"/>
                  </a:lnTo>
                  <a:lnTo>
                    <a:pt x="176" y="88"/>
                  </a:lnTo>
                  <a:lnTo>
                    <a:pt x="174" y="91"/>
                  </a:lnTo>
                  <a:lnTo>
                    <a:pt x="172" y="92"/>
                  </a:lnTo>
                  <a:lnTo>
                    <a:pt x="150" y="92"/>
                  </a:lnTo>
                  <a:lnTo>
                    <a:pt x="150" y="92"/>
                  </a:lnTo>
                  <a:lnTo>
                    <a:pt x="147" y="91"/>
                  </a:lnTo>
                  <a:lnTo>
                    <a:pt x="146" y="88"/>
                  </a:lnTo>
                  <a:lnTo>
                    <a:pt x="146" y="88"/>
                  </a:lnTo>
                  <a:close/>
                  <a:moveTo>
                    <a:pt x="88" y="39"/>
                  </a:moveTo>
                  <a:lnTo>
                    <a:pt x="88" y="39"/>
                  </a:lnTo>
                  <a:lnTo>
                    <a:pt x="96" y="39"/>
                  </a:lnTo>
                  <a:lnTo>
                    <a:pt x="103" y="40"/>
                  </a:lnTo>
                  <a:lnTo>
                    <a:pt x="108" y="43"/>
                  </a:lnTo>
                  <a:lnTo>
                    <a:pt x="115" y="46"/>
                  </a:lnTo>
                  <a:lnTo>
                    <a:pt x="120" y="50"/>
                  </a:lnTo>
                  <a:lnTo>
                    <a:pt x="124" y="55"/>
                  </a:lnTo>
                  <a:lnTo>
                    <a:pt x="128" y="61"/>
                  </a:lnTo>
                  <a:lnTo>
                    <a:pt x="132" y="66"/>
                  </a:lnTo>
                  <a:lnTo>
                    <a:pt x="132" y="109"/>
                  </a:lnTo>
                  <a:lnTo>
                    <a:pt x="132" y="109"/>
                  </a:lnTo>
                  <a:lnTo>
                    <a:pt x="128" y="115"/>
                  </a:lnTo>
                  <a:lnTo>
                    <a:pt x="124" y="120"/>
                  </a:lnTo>
                  <a:lnTo>
                    <a:pt x="120" y="124"/>
                  </a:lnTo>
                  <a:lnTo>
                    <a:pt x="115" y="128"/>
                  </a:lnTo>
                  <a:lnTo>
                    <a:pt x="115" y="166"/>
                  </a:lnTo>
                  <a:lnTo>
                    <a:pt x="115" y="166"/>
                  </a:lnTo>
                  <a:lnTo>
                    <a:pt x="115" y="172"/>
                  </a:lnTo>
                  <a:lnTo>
                    <a:pt x="113" y="176"/>
                  </a:lnTo>
                  <a:lnTo>
                    <a:pt x="111" y="180"/>
                  </a:lnTo>
                  <a:lnTo>
                    <a:pt x="108" y="184"/>
                  </a:lnTo>
                  <a:lnTo>
                    <a:pt x="104" y="187"/>
                  </a:lnTo>
                  <a:lnTo>
                    <a:pt x="100" y="189"/>
                  </a:lnTo>
                  <a:lnTo>
                    <a:pt x="96" y="191"/>
                  </a:lnTo>
                  <a:lnTo>
                    <a:pt x="90" y="191"/>
                  </a:lnTo>
                  <a:lnTo>
                    <a:pt x="88" y="191"/>
                  </a:lnTo>
                  <a:lnTo>
                    <a:pt x="88" y="147"/>
                  </a:lnTo>
                  <a:lnTo>
                    <a:pt x="105" y="147"/>
                  </a:lnTo>
                  <a:lnTo>
                    <a:pt x="105" y="126"/>
                  </a:lnTo>
                  <a:lnTo>
                    <a:pt x="105" y="126"/>
                  </a:lnTo>
                  <a:lnTo>
                    <a:pt x="105" y="123"/>
                  </a:lnTo>
                  <a:lnTo>
                    <a:pt x="108" y="122"/>
                  </a:lnTo>
                  <a:lnTo>
                    <a:pt x="108" y="122"/>
                  </a:lnTo>
                  <a:lnTo>
                    <a:pt x="115" y="115"/>
                  </a:lnTo>
                  <a:lnTo>
                    <a:pt x="122" y="107"/>
                  </a:lnTo>
                  <a:lnTo>
                    <a:pt x="126" y="99"/>
                  </a:lnTo>
                  <a:lnTo>
                    <a:pt x="127" y="88"/>
                  </a:lnTo>
                  <a:lnTo>
                    <a:pt x="127" y="88"/>
                  </a:lnTo>
                  <a:lnTo>
                    <a:pt x="126" y="80"/>
                  </a:lnTo>
                  <a:lnTo>
                    <a:pt x="124" y="73"/>
                  </a:lnTo>
                  <a:lnTo>
                    <a:pt x="120" y="66"/>
                  </a:lnTo>
                  <a:lnTo>
                    <a:pt x="116" y="61"/>
                  </a:lnTo>
                  <a:lnTo>
                    <a:pt x="116" y="61"/>
                  </a:lnTo>
                  <a:lnTo>
                    <a:pt x="109" y="55"/>
                  </a:lnTo>
                  <a:lnTo>
                    <a:pt x="104" y="51"/>
                  </a:lnTo>
                  <a:lnTo>
                    <a:pt x="96" y="50"/>
                  </a:lnTo>
                  <a:lnTo>
                    <a:pt x="88" y="49"/>
                  </a:lnTo>
                  <a:lnTo>
                    <a:pt x="88" y="49"/>
                  </a:lnTo>
                  <a:lnTo>
                    <a:pt x="88" y="39"/>
                  </a:lnTo>
                  <a:lnTo>
                    <a:pt x="88" y="39"/>
                  </a:lnTo>
                  <a:lnTo>
                    <a:pt x="88" y="39"/>
                  </a:lnTo>
                  <a:close/>
                  <a:moveTo>
                    <a:pt x="132" y="36"/>
                  </a:moveTo>
                  <a:lnTo>
                    <a:pt x="128" y="40"/>
                  </a:lnTo>
                  <a:lnTo>
                    <a:pt x="128" y="40"/>
                  </a:lnTo>
                  <a:lnTo>
                    <a:pt x="127" y="43"/>
                  </a:lnTo>
                  <a:lnTo>
                    <a:pt x="128" y="47"/>
                  </a:lnTo>
                  <a:lnTo>
                    <a:pt x="128" y="47"/>
                  </a:lnTo>
                  <a:lnTo>
                    <a:pt x="130" y="49"/>
                  </a:lnTo>
                  <a:lnTo>
                    <a:pt x="132" y="49"/>
                  </a:lnTo>
                  <a:lnTo>
                    <a:pt x="132" y="36"/>
                  </a:lnTo>
                  <a:lnTo>
                    <a:pt x="132" y="36"/>
                  </a:lnTo>
                  <a:close/>
                  <a:moveTo>
                    <a:pt x="132" y="127"/>
                  </a:moveTo>
                  <a:lnTo>
                    <a:pt x="132" y="127"/>
                  </a:lnTo>
                  <a:lnTo>
                    <a:pt x="130" y="127"/>
                  </a:lnTo>
                  <a:lnTo>
                    <a:pt x="128" y="128"/>
                  </a:lnTo>
                  <a:lnTo>
                    <a:pt x="128" y="128"/>
                  </a:lnTo>
                  <a:lnTo>
                    <a:pt x="127" y="131"/>
                  </a:lnTo>
                  <a:lnTo>
                    <a:pt x="128" y="135"/>
                  </a:lnTo>
                  <a:lnTo>
                    <a:pt x="132" y="138"/>
                  </a:lnTo>
                  <a:lnTo>
                    <a:pt x="132" y="127"/>
                  </a:lnTo>
                  <a:lnTo>
                    <a:pt x="132" y="127"/>
                  </a:lnTo>
                  <a:close/>
                  <a:moveTo>
                    <a:pt x="88" y="30"/>
                  </a:moveTo>
                  <a:lnTo>
                    <a:pt x="88" y="0"/>
                  </a:lnTo>
                  <a:lnTo>
                    <a:pt x="88" y="0"/>
                  </a:lnTo>
                  <a:lnTo>
                    <a:pt x="92" y="1"/>
                  </a:lnTo>
                  <a:lnTo>
                    <a:pt x="92" y="4"/>
                  </a:lnTo>
                  <a:lnTo>
                    <a:pt x="92" y="26"/>
                  </a:lnTo>
                  <a:lnTo>
                    <a:pt x="92" y="26"/>
                  </a:lnTo>
                  <a:lnTo>
                    <a:pt x="92" y="28"/>
                  </a:lnTo>
                  <a:lnTo>
                    <a:pt x="88" y="30"/>
                  </a:lnTo>
                  <a:lnTo>
                    <a:pt x="88" y="30"/>
                  </a:lnTo>
                  <a:close/>
                  <a:moveTo>
                    <a:pt x="88" y="191"/>
                  </a:moveTo>
                  <a:lnTo>
                    <a:pt x="85" y="191"/>
                  </a:lnTo>
                  <a:lnTo>
                    <a:pt x="85" y="191"/>
                  </a:lnTo>
                  <a:lnTo>
                    <a:pt x="80" y="191"/>
                  </a:lnTo>
                  <a:lnTo>
                    <a:pt x="76" y="189"/>
                  </a:lnTo>
                  <a:lnTo>
                    <a:pt x="71" y="187"/>
                  </a:lnTo>
                  <a:lnTo>
                    <a:pt x="67" y="184"/>
                  </a:lnTo>
                  <a:lnTo>
                    <a:pt x="65" y="180"/>
                  </a:lnTo>
                  <a:lnTo>
                    <a:pt x="62" y="176"/>
                  </a:lnTo>
                  <a:lnTo>
                    <a:pt x="61" y="172"/>
                  </a:lnTo>
                  <a:lnTo>
                    <a:pt x="61" y="166"/>
                  </a:lnTo>
                  <a:lnTo>
                    <a:pt x="61" y="128"/>
                  </a:lnTo>
                  <a:lnTo>
                    <a:pt x="61" y="128"/>
                  </a:lnTo>
                  <a:lnTo>
                    <a:pt x="55" y="124"/>
                  </a:lnTo>
                  <a:lnTo>
                    <a:pt x="51" y="119"/>
                  </a:lnTo>
                  <a:lnTo>
                    <a:pt x="47" y="114"/>
                  </a:lnTo>
                  <a:lnTo>
                    <a:pt x="44" y="108"/>
                  </a:lnTo>
                  <a:lnTo>
                    <a:pt x="44" y="67"/>
                  </a:lnTo>
                  <a:lnTo>
                    <a:pt x="44" y="67"/>
                  </a:lnTo>
                  <a:lnTo>
                    <a:pt x="47" y="61"/>
                  </a:lnTo>
                  <a:lnTo>
                    <a:pt x="51" y="55"/>
                  </a:lnTo>
                  <a:lnTo>
                    <a:pt x="57" y="51"/>
                  </a:lnTo>
                  <a:lnTo>
                    <a:pt x="62" y="47"/>
                  </a:lnTo>
                  <a:lnTo>
                    <a:pt x="67" y="43"/>
                  </a:lnTo>
                  <a:lnTo>
                    <a:pt x="74" y="40"/>
                  </a:lnTo>
                  <a:lnTo>
                    <a:pt x="81" y="39"/>
                  </a:lnTo>
                  <a:lnTo>
                    <a:pt x="88" y="39"/>
                  </a:lnTo>
                  <a:lnTo>
                    <a:pt x="88" y="49"/>
                  </a:lnTo>
                  <a:lnTo>
                    <a:pt x="88" y="49"/>
                  </a:lnTo>
                  <a:lnTo>
                    <a:pt x="81" y="50"/>
                  </a:lnTo>
                  <a:lnTo>
                    <a:pt x="73" y="51"/>
                  </a:lnTo>
                  <a:lnTo>
                    <a:pt x="66" y="55"/>
                  </a:lnTo>
                  <a:lnTo>
                    <a:pt x="61" y="61"/>
                  </a:lnTo>
                  <a:lnTo>
                    <a:pt x="61" y="61"/>
                  </a:lnTo>
                  <a:lnTo>
                    <a:pt x="57" y="66"/>
                  </a:lnTo>
                  <a:lnTo>
                    <a:pt x="53" y="73"/>
                  </a:lnTo>
                  <a:lnTo>
                    <a:pt x="50" y="80"/>
                  </a:lnTo>
                  <a:lnTo>
                    <a:pt x="50" y="88"/>
                  </a:lnTo>
                  <a:lnTo>
                    <a:pt x="50" y="88"/>
                  </a:lnTo>
                  <a:lnTo>
                    <a:pt x="51" y="97"/>
                  </a:lnTo>
                  <a:lnTo>
                    <a:pt x="55" y="107"/>
                  </a:lnTo>
                  <a:lnTo>
                    <a:pt x="61" y="115"/>
                  </a:lnTo>
                  <a:lnTo>
                    <a:pt x="69" y="120"/>
                  </a:lnTo>
                  <a:lnTo>
                    <a:pt x="69" y="120"/>
                  </a:lnTo>
                  <a:lnTo>
                    <a:pt x="69" y="120"/>
                  </a:lnTo>
                  <a:lnTo>
                    <a:pt x="70" y="123"/>
                  </a:lnTo>
                  <a:lnTo>
                    <a:pt x="70" y="126"/>
                  </a:lnTo>
                  <a:lnTo>
                    <a:pt x="70" y="147"/>
                  </a:lnTo>
                  <a:lnTo>
                    <a:pt x="88" y="147"/>
                  </a:lnTo>
                  <a:lnTo>
                    <a:pt x="88" y="191"/>
                  </a:lnTo>
                  <a:lnTo>
                    <a:pt x="88" y="191"/>
                  </a:lnTo>
                  <a:close/>
                  <a:moveTo>
                    <a:pt x="88" y="0"/>
                  </a:moveTo>
                  <a:lnTo>
                    <a:pt x="88" y="30"/>
                  </a:lnTo>
                  <a:lnTo>
                    <a:pt x="88" y="30"/>
                  </a:lnTo>
                  <a:lnTo>
                    <a:pt x="88" y="30"/>
                  </a:lnTo>
                  <a:lnTo>
                    <a:pt x="88" y="30"/>
                  </a:lnTo>
                  <a:lnTo>
                    <a:pt x="88" y="30"/>
                  </a:lnTo>
                  <a:lnTo>
                    <a:pt x="85" y="28"/>
                  </a:lnTo>
                  <a:lnTo>
                    <a:pt x="84" y="26"/>
                  </a:lnTo>
                  <a:lnTo>
                    <a:pt x="84" y="4"/>
                  </a:lnTo>
                  <a:lnTo>
                    <a:pt x="84" y="4"/>
                  </a:lnTo>
                  <a:lnTo>
                    <a:pt x="85" y="1"/>
                  </a:lnTo>
                  <a:lnTo>
                    <a:pt x="88" y="0"/>
                  </a:lnTo>
                  <a:lnTo>
                    <a:pt x="88" y="0"/>
                  </a:lnTo>
                  <a:lnTo>
                    <a:pt x="88" y="0"/>
                  </a:lnTo>
                  <a:lnTo>
                    <a:pt x="88" y="0"/>
                  </a:lnTo>
                  <a:close/>
                  <a:moveTo>
                    <a:pt x="44" y="138"/>
                  </a:moveTo>
                  <a:lnTo>
                    <a:pt x="47" y="135"/>
                  </a:lnTo>
                  <a:lnTo>
                    <a:pt x="47" y="135"/>
                  </a:lnTo>
                  <a:lnTo>
                    <a:pt x="48" y="131"/>
                  </a:lnTo>
                  <a:lnTo>
                    <a:pt x="47" y="128"/>
                  </a:lnTo>
                  <a:lnTo>
                    <a:pt x="47" y="128"/>
                  </a:lnTo>
                  <a:lnTo>
                    <a:pt x="44" y="127"/>
                  </a:lnTo>
                  <a:lnTo>
                    <a:pt x="44" y="138"/>
                  </a:lnTo>
                  <a:lnTo>
                    <a:pt x="44" y="138"/>
                  </a:lnTo>
                  <a:close/>
                  <a:moveTo>
                    <a:pt x="44" y="49"/>
                  </a:moveTo>
                  <a:lnTo>
                    <a:pt x="44" y="49"/>
                  </a:lnTo>
                  <a:lnTo>
                    <a:pt x="47" y="47"/>
                  </a:lnTo>
                  <a:lnTo>
                    <a:pt x="47" y="47"/>
                  </a:lnTo>
                  <a:lnTo>
                    <a:pt x="48" y="43"/>
                  </a:lnTo>
                  <a:lnTo>
                    <a:pt x="47" y="40"/>
                  </a:lnTo>
                  <a:lnTo>
                    <a:pt x="44" y="38"/>
                  </a:lnTo>
                  <a:lnTo>
                    <a:pt x="44" y="49"/>
                  </a:lnTo>
                  <a:close/>
                  <a:moveTo>
                    <a:pt x="44" y="108"/>
                  </a:moveTo>
                  <a:lnTo>
                    <a:pt x="44" y="108"/>
                  </a:lnTo>
                  <a:lnTo>
                    <a:pt x="40" y="99"/>
                  </a:lnTo>
                  <a:lnTo>
                    <a:pt x="39" y="88"/>
                  </a:lnTo>
                  <a:lnTo>
                    <a:pt x="39" y="88"/>
                  </a:lnTo>
                  <a:lnTo>
                    <a:pt x="40" y="77"/>
                  </a:lnTo>
                  <a:lnTo>
                    <a:pt x="44" y="67"/>
                  </a:lnTo>
                  <a:lnTo>
                    <a:pt x="44" y="108"/>
                  </a:lnTo>
                  <a:lnTo>
                    <a:pt x="44" y="108"/>
                  </a:lnTo>
                  <a:close/>
                  <a:moveTo>
                    <a:pt x="44" y="38"/>
                  </a:moveTo>
                  <a:lnTo>
                    <a:pt x="44" y="49"/>
                  </a:lnTo>
                  <a:lnTo>
                    <a:pt x="44" y="49"/>
                  </a:lnTo>
                  <a:lnTo>
                    <a:pt x="40" y="47"/>
                  </a:lnTo>
                  <a:lnTo>
                    <a:pt x="40" y="47"/>
                  </a:lnTo>
                  <a:lnTo>
                    <a:pt x="25" y="31"/>
                  </a:lnTo>
                  <a:lnTo>
                    <a:pt x="25" y="31"/>
                  </a:lnTo>
                  <a:lnTo>
                    <a:pt x="24" y="28"/>
                  </a:lnTo>
                  <a:lnTo>
                    <a:pt x="25" y="26"/>
                  </a:lnTo>
                  <a:lnTo>
                    <a:pt x="25" y="26"/>
                  </a:lnTo>
                  <a:lnTo>
                    <a:pt x="28" y="24"/>
                  </a:lnTo>
                  <a:lnTo>
                    <a:pt x="32" y="26"/>
                  </a:lnTo>
                  <a:lnTo>
                    <a:pt x="44" y="38"/>
                  </a:lnTo>
                  <a:lnTo>
                    <a:pt x="44" y="38"/>
                  </a:lnTo>
                  <a:close/>
                  <a:moveTo>
                    <a:pt x="44" y="127"/>
                  </a:moveTo>
                  <a:lnTo>
                    <a:pt x="44" y="138"/>
                  </a:lnTo>
                  <a:lnTo>
                    <a:pt x="32" y="150"/>
                  </a:lnTo>
                  <a:lnTo>
                    <a:pt x="32" y="150"/>
                  </a:lnTo>
                  <a:lnTo>
                    <a:pt x="28" y="151"/>
                  </a:lnTo>
                  <a:lnTo>
                    <a:pt x="25" y="150"/>
                  </a:lnTo>
                  <a:lnTo>
                    <a:pt x="25" y="150"/>
                  </a:lnTo>
                  <a:lnTo>
                    <a:pt x="24" y="147"/>
                  </a:lnTo>
                  <a:lnTo>
                    <a:pt x="25" y="143"/>
                  </a:lnTo>
                  <a:lnTo>
                    <a:pt x="40" y="128"/>
                  </a:lnTo>
                  <a:lnTo>
                    <a:pt x="40" y="128"/>
                  </a:lnTo>
                  <a:lnTo>
                    <a:pt x="40" y="128"/>
                  </a:lnTo>
                  <a:lnTo>
                    <a:pt x="44" y="127"/>
                  </a:lnTo>
                  <a:lnTo>
                    <a:pt x="44" y="127"/>
                  </a:lnTo>
                  <a:close/>
                  <a:moveTo>
                    <a:pt x="4" y="84"/>
                  </a:moveTo>
                  <a:lnTo>
                    <a:pt x="4" y="84"/>
                  </a:lnTo>
                  <a:lnTo>
                    <a:pt x="25" y="84"/>
                  </a:lnTo>
                  <a:lnTo>
                    <a:pt x="25" y="84"/>
                  </a:lnTo>
                  <a:lnTo>
                    <a:pt x="29" y="85"/>
                  </a:lnTo>
                  <a:lnTo>
                    <a:pt x="31" y="88"/>
                  </a:lnTo>
                  <a:lnTo>
                    <a:pt x="31" y="88"/>
                  </a:lnTo>
                  <a:lnTo>
                    <a:pt x="29" y="91"/>
                  </a:lnTo>
                  <a:lnTo>
                    <a:pt x="25" y="92"/>
                  </a:lnTo>
                  <a:lnTo>
                    <a:pt x="4" y="92"/>
                  </a:lnTo>
                  <a:lnTo>
                    <a:pt x="4" y="92"/>
                  </a:lnTo>
                  <a:lnTo>
                    <a:pt x="1" y="91"/>
                  </a:lnTo>
                  <a:lnTo>
                    <a:pt x="0" y="88"/>
                  </a:lnTo>
                  <a:lnTo>
                    <a:pt x="0" y="88"/>
                  </a:lnTo>
                  <a:lnTo>
                    <a:pt x="1" y="85"/>
                  </a:lnTo>
                  <a:lnTo>
                    <a:pt x="4" y="84"/>
                  </a:lnTo>
                  <a:lnTo>
                    <a:pt x="4" y="84"/>
                  </a:lnTo>
                  <a:close/>
                </a:path>
              </a:pathLst>
            </a:custGeom>
            <a:solidFill>
              <a:schemeClr val="accent3"/>
            </a:solidFill>
            <a:ln>
              <a:noFill/>
            </a:ln>
          </p:spPr>
          <p:txBody>
            <a:bodyPr vert="horz" wrap="square" lIns="68580" tIns="34290" rIns="68580" bIns="34290" numCol="1" anchor="t" anchorCtr="0" compatLnSpc="1"/>
            <a:lstStyle/>
            <a:p>
              <a:endParaRPr lang="zh-CN" altLang="en-US"/>
            </a:p>
          </p:txBody>
        </p:sp>
        <p:sp>
          <p:nvSpPr>
            <p:cNvPr id="215" name="Freeform 177">
              <a:extLst>
                <a:ext uri="{FF2B5EF4-FFF2-40B4-BE49-F238E27FC236}">
                  <a16:creationId xmlns="" xmlns:a16="http://schemas.microsoft.com/office/drawing/2014/main" id="{F595ABE5-E88E-4F7D-BF00-6E2CFDED3712}"/>
                </a:ext>
              </a:extLst>
            </p:cNvPr>
            <p:cNvSpPr>
              <a:spLocks noEditPoints="1"/>
            </p:cNvSpPr>
            <p:nvPr/>
          </p:nvSpPr>
          <p:spPr bwMode="auto">
            <a:xfrm>
              <a:off x="4558903" y="1467530"/>
              <a:ext cx="314325" cy="454819"/>
            </a:xfrm>
            <a:custGeom>
              <a:avLst/>
              <a:gdLst>
                <a:gd name="T0" fmla="*/ 132 w 264"/>
                <a:gd name="T1" fmla="*/ 7 h 382"/>
                <a:gd name="T2" fmla="*/ 140 w 264"/>
                <a:gd name="T3" fmla="*/ 126 h 382"/>
                <a:gd name="T4" fmla="*/ 156 w 264"/>
                <a:gd name="T5" fmla="*/ 128 h 382"/>
                <a:gd name="T6" fmla="*/ 186 w 264"/>
                <a:gd name="T7" fmla="*/ 142 h 382"/>
                <a:gd name="T8" fmla="*/ 206 w 264"/>
                <a:gd name="T9" fmla="*/ 166 h 382"/>
                <a:gd name="T10" fmla="*/ 218 w 264"/>
                <a:gd name="T11" fmla="*/ 196 h 382"/>
                <a:gd name="T12" fmla="*/ 220 w 264"/>
                <a:gd name="T13" fmla="*/ 212 h 382"/>
                <a:gd name="T14" fmla="*/ 220 w 264"/>
                <a:gd name="T15" fmla="*/ 222 h 382"/>
                <a:gd name="T16" fmla="*/ 215 w 264"/>
                <a:gd name="T17" fmla="*/ 239 h 382"/>
                <a:gd name="T18" fmla="*/ 210 w 264"/>
                <a:gd name="T19" fmla="*/ 254 h 382"/>
                <a:gd name="T20" fmla="*/ 194 w 264"/>
                <a:gd name="T21" fmla="*/ 275 h 382"/>
                <a:gd name="T22" fmla="*/ 174 w 264"/>
                <a:gd name="T23" fmla="*/ 290 h 382"/>
                <a:gd name="T24" fmla="*/ 159 w 264"/>
                <a:gd name="T25" fmla="*/ 296 h 382"/>
                <a:gd name="T26" fmla="*/ 141 w 264"/>
                <a:gd name="T27" fmla="*/ 300 h 382"/>
                <a:gd name="T28" fmla="*/ 132 w 264"/>
                <a:gd name="T29" fmla="*/ 300 h 382"/>
                <a:gd name="T30" fmla="*/ 132 w 264"/>
                <a:gd name="T31" fmla="*/ 327 h 382"/>
                <a:gd name="T32" fmla="*/ 144 w 264"/>
                <a:gd name="T33" fmla="*/ 333 h 382"/>
                <a:gd name="T34" fmla="*/ 149 w 264"/>
                <a:gd name="T35" fmla="*/ 345 h 382"/>
                <a:gd name="T36" fmla="*/ 148 w 264"/>
                <a:gd name="T37" fmla="*/ 353 h 382"/>
                <a:gd name="T38" fmla="*/ 138 w 264"/>
                <a:gd name="T39" fmla="*/ 363 h 382"/>
                <a:gd name="T40" fmla="*/ 132 w 264"/>
                <a:gd name="T41" fmla="*/ 382 h 382"/>
                <a:gd name="T42" fmla="*/ 228 w 264"/>
                <a:gd name="T43" fmla="*/ 361 h 382"/>
                <a:gd name="T44" fmla="*/ 228 w 264"/>
                <a:gd name="T45" fmla="*/ 357 h 382"/>
                <a:gd name="T46" fmla="*/ 221 w 264"/>
                <a:gd name="T47" fmla="*/ 349 h 382"/>
                <a:gd name="T48" fmla="*/ 201 w 264"/>
                <a:gd name="T49" fmla="*/ 340 h 382"/>
                <a:gd name="T50" fmla="*/ 182 w 264"/>
                <a:gd name="T51" fmla="*/ 336 h 382"/>
                <a:gd name="T52" fmla="*/ 214 w 264"/>
                <a:gd name="T53" fmla="*/ 315 h 382"/>
                <a:gd name="T54" fmla="*/ 241 w 264"/>
                <a:gd name="T55" fmla="*/ 287 h 382"/>
                <a:gd name="T56" fmla="*/ 257 w 264"/>
                <a:gd name="T57" fmla="*/ 253 h 382"/>
                <a:gd name="T58" fmla="*/ 264 w 264"/>
                <a:gd name="T59" fmla="*/ 212 h 382"/>
                <a:gd name="T60" fmla="*/ 263 w 264"/>
                <a:gd name="T61" fmla="*/ 200 h 382"/>
                <a:gd name="T62" fmla="*/ 259 w 264"/>
                <a:gd name="T63" fmla="*/ 177 h 382"/>
                <a:gd name="T64" fmla="*/ 251 w 264"/>
                <a:gd name="T65" fmla="*/ 156 h 382"/>
                <a:gd name="T66" fmla="*/ 240 w 264"/>
                <a:gd name="T67" fmla="*/ 137 h 382"/>
                <a:gd name="T68" fmla="*/ 225 w 264"/>
                <a:gd name="T69" fmla="*/ 119 h 382"/>
                <a:gd name="T70" fmla="*/ 207 w 264"/>
                <a:gd name="T71" fmla="*/ 104 h 382"/>
                <a:gd name="T72" fmla="*/ 187 w 264"/>
                <a:gd name="T73" fmla="*/ 93 h 382"/>
                <a:gd name="T74" fmla="*/ 165 w 264"/>
                <a:gd name="T75" fmla="*/ 85 h 382"/>
                <a:gd name="T76" fmla="*/ 174 w 264"/>
                <a:gd name="T77" fmla="*/ 20 h 382"/>
                <a:gd name="T78" fmla="*/ 111 w 264"/>
                <a:gd name="T79" fmla="*/ 0 h 382"/>
                <a:gd name="T80" fmla="*/ 118 w 264"/>
                <a:gd name="T81" fmla="*/ 195 h 382"/>
                <a:gd name="T82" fmla="*/ 132 w 264"/>
                <a:gd name="T83" fmla="*/ 7 h 382"/>
                <a:gd name="T84" fmla="*/ 132 w 264"/>
                <a:gd name="T85" fmla="*/ 300 h 382"/>
                <a:gd name="T86" fmla="*/ 118 w 264"/>
                <a:gd name="T87" fmla="*/ 299 h 382"/>
                <a:gd name="T88" fmla="*/ 92 w 264"/>
                <a:gd name="T89" fmla="*/ 291 h 382"/>
                <a:gd name="T90" fmla="*/ 119 w 264"/>
                <a:gd name="T91" fmla="*/ 284 h 382"/>
                <a:gd name="T92" fmla="*/ 58 w 264"/>
                <a:gd name="T93" fmla="*/ 260 h 382"/>
                <a:gd name="T94" fmla="*/ 0 w 264"/>
                <a:gd name="T95" fmla="*/ 260 h 382"/>
                <a:gd name="T96" fmla="*/ 22 w 264"/>
                <a:gd name="T97" fmla="*/ 284 h 382"/>
                <a:gd name="T98" fmla="*/ 34 w 264"/>
                <a:gd name="T99" fmla="*/ 300 h 382"/>
                <a:gd name="T100" fmla="*/ 65 w 264"/>
                <a:gd name="T101" fmla="*/ 326 h 382"/>
                <a:gd name="T102" fmla="*/ 83 w 264"/>
                <a:gd name="T103" fmla="*/ 336 h 382"/>
                <a:gd name="T104" fmla="*/ 49 w 264"/>
                <a:gd name="T105" fmla="*/ 345 h 382"/>
                <a:gd name="T106" fmla="*/ 39 w 264"/>
                <a:gd name="T107" fmla="*/ 353 h 382"/>
                <a:gd name="T108" fmla="*/ 35 w 264"/>
                <a:gd name="T109" fmla="*/ 361 h 382"/>
                <a:gd name="T110" fmla="*/ 132 w 264"/>
                <a:gd name="T111" fmla="*/ 382 h 382"/>
                <a:gd name="T112" fmla="*/ 132 w 264"/>
                <a:gd name="T113" fmla="*/ 364 h 382"/>
                <a:gd name="T114" fmla="*/ 119 w 264"/>
                <a:gd name="T115" fmla="*/ 359 h 382"/>
                <a:gd name="T116" fmla="*/ 114 w 264"/>
                <a:gd name="T117" fmla="*/ 345 h 382"/>
                <a:gd name="T118" fmla="*/ 115 w 264"/>
                <a:gd name="T119" fmla="*/ 338 h 382"/>
                <a:gd name="T120" fmla="*/ 125 w 264"/>
                <a:gd name="T121" fmla="*/ 329 h 382"/>
                <a:gd name="T122" fmla="*/ 132 w 264"/>
                <a:gd name="T123" fmla="*/ 30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4" h="382">
                  <a:moveTo>
                    <a:pt x="174" y="20"/>
                  </a:moveTo>
                  <a:lnTo>
                    <a:pt x="132" y="7"/>
                  </a:lnTo>
                  <a:lnTo>
                    <a:pt x="132" y="151"/>
                  </a:lnTo>
                  <a:lnTo>
                    <a:pt x="140" y="126"/>
                  </a:lnTo>
                  <a:lnTo>
                    <a:pt x="140" y="126"/>
                  </a:lnTo>
                  <a:lnTo>
                    <a:pt x="156" y="128"/>
                  </a:lnTo>
                  <a:lnTo>
                    <a:pt x="172" y="134"/>
                  </a:lnTo>
                  <a:lnTo>
                    <a:pt x="186" y="142"/>
                  </a:lnTo>
                  <a:lnTo>
                    <a:pt x="197" y="153"/>
                  </a:lnTo>
                  <a:lnTo>
                    <a:pt x="206" y="166"/>
                  </a:lnTo>
                  <a:lnTo>
                    <a:pt x="214" y="180"/>
                  </a:lnTo>
                  <a:lnTo>
                    <a:pt x="218" y="196"/>
                  </a:lnTo>
                  <a:lnTo>
                    <a:pt x="220" y="204"/>
                  </a:lnTo>
                  <a:lnTo>
                    <a:pt x="220" y="212"/>
                  </a:lnTo>
                  <a:lnTo>
                    <a:pt x="220" y="212"/>
                  </a:lnTo>
                  <a:lnTo>
                    <a:pt x="220" y="222"/>
                  </a:lnTo>
                  <a:lnTo>
                    <a:pt x="218" y="230"/>
                  </a:lnTo>
                  <a:lnTo>
                    <a:pt x="215" y="239"/>
                  </a:lnTo>
                  <a:lnTo>
                    <a:pt x="213" y="246"/>
                  </a:lnTo>
                  <a:lnTo>
                    <a:pt x="210" y="254"/>
                  </a:lnTo>
                  <a:lnTo>
                    <a:pt x="205" y="262"/>
                  </a:lnTo>
                  <a:lnTo>
                    <a:pt x="194" y="275"/>
                  </a:lnTo>
                  <a:lnTo>
                    <a:pt x="182" y="286"/>
                  </a:lnTo>
                  <a:lnTo>
                    <a:pt x="174" y="290"/>
                  </a:lnTo>
                  <a:lnTo>
                    <a:pt x="167" y="294"/>
                  </a:lnTo>
                  <a:lnTo>
                    <a:pt x="159" y="296"/>
                  </a:lnTo>
                  <a:lnTo>
                    <a:pt x="150" y="299"/>
                  </a:lnTo>
                  <a:lnTo>
                    <a:pt x="141" y="300"/>
                  </a:lnTo>
                  <a:lnTo>
                    <a:pt x="132" y="300"/>
                  </a:lnTo>
                  <a:lnTo>
                    <a:pt x="132" y="300"/>
                  </a:lnTo>
                  <a:lnTo>
                    <a:pt x="132" y="327"/>
                  </a:lnTo>
                  <a:lnTo>
                    <a:pt x="132" y="327"/>
                  </a:lnTo>
                  <a:lnTo>
                    <a:pt x="138" y="329"/>
                  </a:lnTo>
                  <a:lnTo>
                    <a:pt x="144" y="333"/>
                  </a:lnTo>
                  <a:lnTo>
                    <a:pt x="148" y="338"/>
                  </a:lnTo>
                  <a:lnTo>
                    <a:pt x="149" y="345"/>
                  </a:lnTo>
                  <a:lnTo>
                    <a:pt x="149" y="345"/>
                  </a:lnTo>
                  <a:lnTo>
                    <a:pt x="148" y="353"/>
                  </a:lnTo>
                  <a:lnTo>
                    <a:pt x="144" y="359"/>
                  </a:lnTo>
                  <a:lnTo>
                    <a:pt x="138" y="363"/>
                  </a:lnTo>
                  <a:lnTo>
                    <a:pt x="132" y="364"/>
                  </a:lnTo>
                  <a:lnTo>
                    <a:pt x="132" y="382"/>
                  </a:lnTo>
                  <a:lnTo>
                    <a:pt x="228" y="382"/>
                  </a:lnTo>
                  <a:lnTo>
                    <a:pt x="228" y="361"/>
                  </a:lnTo>
                  <a:lnTo>
                    <a:pt x="228" y="361"/>
                  </a:lnTo>
                  <a:lnTo>
                    <a:pt x="228" y="357"/>
                  </a:lnTo>
                  <a:lnTo>
                    <a:pt x="225" y="353"/>
                  </a:lnTo>
                  <a:lnTo>
                    <a:pt x="221" y="349"/>
                  </a:lnTo>
                  <a:lnTo>
                    <a:pt x="215" y="345"/>
                  </a:lnTo>
                  <a:lnTo>
                    <a:pt x="201" y="340"/>
                  </a:lnTo>
                  <a:lnTo>
                    <a:pt x="182" y="336"/>
                  </a:lnTo>
                  <a:lnTo>
                    <a:pt x="182" y="336"/>
                  </a:lnTo>
                  <a:lnTo>
                    <a:pt x="199" y="326"/>
                  </a:lnTo>
                  <a:lnTo>
                    <a:pt x="214" y="315"/>
                  </a:lnTo>
                  <a:lnTo>
                    <a:pt x="229" y="302"/>
                  </a:lnTo>
                  <a:lnTo>
                    <a:pt x="241" y="287"/>
                  </a:lnTo>
                  <a:lnTo>
                    <a:pt x="251" y="271"/>
                  </a:lnTo>
                  <a:lnTo>
                    <a:pt x="257" y="253"/>
                  </a:lnTo>
                  <a:lnTo>
                    <a:pt x="263" y="233"/>
                  </a:lnTo>
                  <a:lnTo>
                    <a:pt x="264" y="212"/>
                  </a:lnTo>
                  <a:lnTo>
                    <a:pt x="264" y="212"/>
                  </a:lnTo>
                  <a:lnTo>
                    <a:pt x="263" y="200"/>
                  </a:lnTo>
                  <a:lnTo>
                    <a:pt x="262" y="189"/>
                  </a:lnTo>
                  <a:lnTo>
                    <a:pt x="259" y="177"/>
                  </a:lnTo>
                  <a:lnTo>
                    <a:pt x="256" y="166"/>
                  </a:lnTo>
                  <a:lnTo>
                    <a:pt x="251" y="156"/>
                  </a:lnTo>
                  <a:lnTo>
                    <a:pt x="245" y="146"/>
                  </a:lnTo>
                  <a:lnTo>
                    <a:pt x="240" y="137"/>
                  </a:lnTo>
                  <a:lnTo>
                    <a:pt x="232" y="127"/>
                  </a:lnTo>
                  <a:lnTo>
                    <a:pt x="225" y="119"/>
                  </a:lnTo>
                  <a:lnTo>
                    <a:pt x="215" y="111"/>
                  </a:lnTo>
                  <a:lnTo>
                    <a:pt x="207" y="104"/>
                  </a:lnTo>
                  <a:lnTo>
                    <a:pt x="198" y="99"/>
                  </a:lnTo>
                  <a:lnTo>
                    <a:pt x="187" y="93"/>
                  </a:lnTo>
                  <a:lnTo>
                    <a:pt x="176" y="88"/>
                  </a:lnTo>
                  <a:lnTo>
                    <a:pt x="165" y="85"/>
                  </a:lnTo>
                  <a:lnTo>
                    <a:pt x="153" y="82"/>
                  </a:lnTo>
                  <a:lnTo>
                    <a:pt x="174" y="20"/>
                  </a:lnTo>
                  <a:close/>
                  <a:moveTo>
                    <a:pt x="132" y="7"/>
                  </a:moveTo>
                  <a:lnTo>
                    <a:pt x="111" y="0"/>
                  </a:lnTo>
                  <a:lnTo>
                    <a:pt x="56" y="174"/>
                  </a:lnTo>
                  <a:lnTo>
                    <a:pt x="118" y="195"/>
                  </a:lnTo>
                  <a:lnTo>
                    <a:pt x="132" y="151"/>
                  </a:lnTo>
                  <a:lnTo>
                    <a:pt x="132" y="7"/>
                  </a:lnTo>
                  <a:lnTo>
                    <a:pt x="132" y="7"/>
                  </a:lnTo>
                  <a:close/>
                  <a:moveTo>
                    <a:pt x="132" y="300"/>
                  </a:moveTo>
                  <a:lnTo>
                    <a:pt x="132" y="300"/>
                  </a:lnTo>
                  <a:lnTo>
                    <a:pt x="118" y="299"/>
                  </a:lnTo>
                  <a:lnTo>
                    <a:pt x="104" y="296"/>
                  </a:lnTo>
                  <a:lnTo>
                    <a:pt x="92" y="291"/>
                  </a:lnTo>
                  <a:lnTo>
                    <a:pt x="80" y="284"/>
                  </a:lnTo>
                  <a:lnTo>
                    <a:pt x="119" y="284"/>
                  </a:lnTo>
                  <a:lnTo>
                    <a:pt x="119" y="260"/>
                  </a:lnTo>
                  <a:lnTo>
                    <a:pt x="58" y="260"/>
                  </a:lnTo>
                  <a:lnTo>
                    <a:pt x="10" y="260"/>
                  </a:lnTo>
                  <a:lnTo>
                    <a:pt x="0" y="260"/>
                  </a:lnTo>
                  <a:lnTo>
                    <a:pt x="0" y="284"/>
                  </a:lnTo>
                  <a:lnTo>
                    <a:pt x="22" y="284"/>
                  </a:lnTo>
                  <a:lnTo>
                    <a:pt x="22" y="284"/>
                  </a:lnTo>
                  <a:lnTo>
                    <a:pt x="34" y="300"/>
                  </a:lnTo>
                  <a:lnTo>
                    <a:pt x="48" y="314"/>
                  </a:lnTo>
                  <a:lnTo>
                    <a:pt x="65" y="326"/>
                  </a:lnTo>
                  <a:lnTo>
                    <a:pt x="83" y="336"/>
                  </a:lnTo>
                  <a:lnTo>
                    <a:pt x="83" y="336"/>
                  </a:lnTo>
                  <a:lnTo>
                    <a:pt x="64" y="340"/>
                  </a:lnTo>
                  <a:lnTo>
                    <a:pt x="49" y="345"/>
                  </a:lnTo>
                  <a:lnTo>
                    <a:pt x="44" y="349"/>
                  </a:lnTo>
                  <a:lnTo>
                    <a:pt x="39" y="353"/>
                  </a:lnTo>
                  <a:lnTo>
                    <a:pt x="37" y="357"/>
                  </a:lnTo>
                  <a:lnTo>
                    <a:pt x="35" y="361"/>
                  </a:lnTo>
                  <a:lnTo>
                    <a:pt x="35" y="382"/>
                  </a:lnTo>
                  <a:lnTo>
                    <a:pt x="132" y="382"/>
                  </a:lnTo>
                  <a:lnTo>
                    <a:pt x="132" y="364"/>
                  </a:lnTo>
                  <a:lnTo>
                    <a:pt x="132" y="364"/>
                  </a:lnTo>
                  <a:lnTo>
                    <a:pt x="125" y="363"/>
                  </a:lnTo>
                  <a:lnTo>
                    <a:pt x="119" y="359"/>
                  </a:lnTo>
                  <a:lnTo>
                    <a:pt x="115" y="353"/>
                  </a:lnTo>
                  <a:lnTo>
                    <a:pt x="114" y="345"/>
                  </a:lnTo>
                  <a:lnTo>
                    <a:pt x="114" y="345"/>
                  </a:lnTo>
                  <a:lnTo>
                    <a:pt x="115" y="338"/>
                  </a:lnTo>
                  <a:lnTo>
                    <a:pt x="119" y="333"/>
                  </a:lnTo>
                  <a:lnTo>
                    <a:pt x="125" y="329"/>
                  </a:lnTo>
                  <a:lnTo>
                    <a:pt x="132" y="327"/>
                  </a:lnTo>
                  <a:lnTo>
                    <a:pt x="132" y="300"/>
                  </a:lnTo>
                  <a:close/>
                </a:path>
              </a:pathLst>
            </a:custGeom>
            <a:solidFill>
              <a:schemeClr val="accent1"/>
            </a:solidFill>
            <a:ln>
              <a:noFill/>
            </a:ln>
          </p:spPr>
          <p:txBody>
            <a:bodyPr vert="horz" wrap="square" lIns="68580" tIns="34290" rIns="68580" bIns="34290" numCol="1" anchor="t" anchorCtr="0" compatLnSpc="1"/>
            <a:lstStyle/>
            <a:p>
              <a:endParaRPr lang="zh-CN" altLang="en-US"/>
            </a:p>
          </p:txBody>
        </p:sp>
        <p:grpSp>
          <p:nvGrpSpPr>
            <p:cNvPr id="216" name="组合 197">
              <a:extLst>
                <a:ext uri="{FF2B5EF4-FFF2-40B4-BE49-F238E27FC236}">
                  <a16:creationId xmlns="" xmlns:a16="http://schemas.microsoft.com/office/drawing/2014/main" id="{F07B0AC3-5EB6-4CBF-B2BA-62BD20456A3F}"/>
                </a:ext>
              </a:extLst>
            </p:cNvPr>
            <p:cNvGrpSpPr/>
            <p:nvPr/>
          </p:nvGrpSpPr>
          <p:grpSpPr>
            <a:xfrm>
              <a:off x="4813696" y="1404427"/>
              <a:ext cx="272654" cy="165497"/>
              <a:chOff x="3143251" y="1577975"/>
              <a:chExt cx="363538" cy="220663"/>
            </a:xfrm>
            <a:solidFill>
              <a:schemeClr val="accent6"/>
            </a:solidFill>
          </p:grpSpPr>
          <p:sp>
            <p:nvSpPr>
              <p:cNvPr id="217" name="Freeform 178">
                <a:extLst>
                  <a:ext uri="{FF2B5EF4-FFF2-40B4-BE49-F238E27FC236}">
                    <a16:creationId xmlns="" xmlns:a16="http://schemas.microsoft.com/office/drawing/2014/main" id="{94A6CE68-3EBD-4E22-8217-BEC29F755358}"/>
                  </a:ext>
                </a:extLst>
              </p:cNvPr>
              <p:cNvSpPr>
                <a:spLocks noEditPoints="1"/>
              </p:cNvSpPr>
              <p:nvPr/>
            </p:nvSpPr>
            <p:spPr bwMode="auto">
              <a:xfrm>
                <a:off x="3143251" y="1577975"/>
                <a:ext cx="215900" cy="212725"/>
              </a:xfrm>
              <a:custGeom>
                <a:avLst/>
                <a:gdLst>
                  <a:gd name="T0" fmla="*/ 68 w 136"/>
                  <a:gd name="T1" fmla="*/ 0 h 134"/>
                  <a:gd name="T2" fmla="*/ 94 w 136"/>
                  <a:gd name="T3" fmla="*/ 4 h 134"/>
                  <a:gd name="T4" fmla="*/ 106 w 136"/>
                  <a:gd name="T5" fmla="*/ 11 h 134"/>
                  <a:gd name="T6" fmla="*/ 125 w 136"/>
                  <a:gd name="T7" fmla="*/ 28 h 134"/>
                  <a:gd name="T8" fmla="*/ 134 w 136"/>
                  <a:gd name="T9" fmla="*/ 53 h 134"/>
                  <a:gd name="T10" fmla="*/ 134 w 136"/>
                  <a:gd name="T11" fmla="*/ 79 h 134"/>
                  <a:gd name="T12" fmla="*/ 131 w 136"/>
                  <a:gd name="T13" fmla="*/ 92 h 134"/>
                  <a:gd name="T14" fmla="*/ 121 w 136"/>
                  <a:gd name="T15" fmla="*/ 110 h 134"/>
                  <a:gd name="T16" fmla="*/ 106 w 136"/>
                  <a:gd name="T17" fmla="*/ 123 h 134"/>
                  <a:gd name="T18" fmla="*/ 88 w 136"/>
                  <a:gd name="T19" fmla="*/ 131 h 134"/>
                  <a:gd name="T20" fmla="*/ 68 w 136"/>
                  <a:gd name="T21" fmla="*/ 134 h 134"/>
                  <a:gd name="T22" fmla="*/ 68 w 136"/>
                  <a:gd name="T23" fmla="*/ 122 h 134"/>
                  <a:gd name="T24" fmla="*/ 84 w 136"/>
                  <a:gd name="T25" fmla="*/ 119 h 134"/>
                  <a:gd name="T26" fmla="*/ 99 w 136"/>
                  <a:gd name="T27" fmla="*/ 112 h 134"/>
                  <a:gd name="T28" fmla="*/ 111 w 136"/>
                  <a:gd name="T29" fmla="*/ 102 h 134"/>
                  <a:gd name="T30" fmla="*/ 119 w 136"/>
                  <a:gd name="T31" fmla="*/ 87 h 134"/>
                  <a:gd name="T32" fmla="*/ 119 w 136"/>
                  <a:gd name="T33" fmla="*/ 87 h 134"/>
                  <a:gd name="T34" fmla="*/ 123 w 136"/>
                  <a:gd name="T35" fmla="*/ 66 h 134"/>
                  <a:gd name="T36" fmla="*/ 119 w 136"/>
                  <a:gd name="T37" fmla="*/ 45 h 134"/>
                  <a:gd name="T38" fmla="*/ 107 w 136"/>
                  <a:gd name="T39" fmla="*/ 28 h 134"/>
                  <a:gd name="T40" fmla="*/ 88 w 136"/>
                  <a:gd name="T41" fmla="*/ 16 h 134"/>
                  <a:gd name="T42" fmla="*/ 79 w 136"/>
                  <a:gd name="T43" fmla="*/ 14 h 134"/>
                  <a:gd name="T44" fmla="*/ 68 w 136"/>
                  <a:gd name="T45" fmla="*/ 0 h 134"/>
                  <a:gd name="T46" fmla="*/ 6 w 136"/>
                  <a:gd name="T47" fmla="*/ 42 h 134"/>
                  <a:gd name="T48" fmla="*/ 16 w 136"/>
                  <a:gd name="T49" fmla="*/ 24 h 134"/>
                  <a:gd name="T50" fmla="*/ 31 w 136"/>
                  <a:gd name="T51" fmla="*/ 11 h 134"/>
                  <a:gd name="T52" fmla="*/ 49 w 136"/>
                  <a:gd name="T53" fmla="*/ 3 h 134"/>
                  <a:gd name="T54" fmla="*/ 68 w 136"/>
                  <a:gd name="T55" fmla="*/ 0 h 134"/>
                  <a:gd name="T56" fmla="*/ 68 w 136"/>
                  <a:gd name="T57" fmla="*/ 12 h 134"/>
                  <a:gd name="T58" fmla="*/ 52 w 136"/>
                  <a:gd name="T59" fmla="*/ 15 h 134"/>
                  <a:gd name="T60" fmla="*/ 38 w 136"/>
                  <a:gd name="T61" fmla="*/ 22 h 134"/>
                  <a:gd name="T62" fmla="*/ 26 w 136"/>
                  <a:gd name="T63" fmla="*/ 33 h 134"/>
                  <a:gd name="T64" fmla="*/ 18 w 136"/>
                  <a:gd name="T65" fmla="*/ 46 h 134"/>
                  <a:gd name="T66" fmla="*/ 14 w 136"/>
                  <a:gd name="T67" fmla="*/ 57 h 134"/>
                  <a:gd name="T68" fmla="*/ 15 w 136"/>
                  <a:gd name="T69" fmla="*/ 79 h 134"/>
                  <a:gd name="T70" fmla="*/ 23 w 136"/>
                  <a:gd name="T71" fmla="*/ 98 h 134"/>
                  <a:gd name="T72" fmla="*/ 38 w 136"/>
                  <a:gd name="T73" fmla="*/ 112 h 134"/>
                  <a:gd name="T74" fmla="*/ 48 w 136"/>
                  <a:gd name="T75" fmla="*/ 118 h 134"/>
                  <a:gd name="T76" fmla="*/ 68 w 136"/>
                  <a:gd name="T77" fmla="*/ 122 h 134"/>
                  <a:gd name="T78" fmla="*/ 68 w 136"/>
                  <a:gd name="T79" fmla="*/ 134 h 134"/>
                  <a:gd name="T80" fmla="*/ 43 w 136"/>
                  <a:gd name="T81" fmla="*/ 130 h 134"/>
                  <a:gd name="T82" fmla="*/ 31 w 136"/>
                  <a:gd name="T83" fmla="*/ 123 h 134"/>
                  <a:gd name="T84" fmla="*/ 12 w 136"/>
                  <a:gd name="T85" fmla="*/ 104 h 134"/>
                  <a:gd name="T86" fmla="*/ 3 w 136"/>
                  <a:gd name="T87" fmla="*/ 81 h 134"/>
                  <a:gd name="T88" fmla="*/ 1 w 136"/>
                  <a:gd name="T89" fmla="*/ 56 h 134"/>
                  <a:gd name="T90" fmla="*/ 6 w 136"/>
                  <a:gd name="T91"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134">
                    <a:moveTo>
                      <a:pt x="68" y="0"/>
                    </a:moveTo>
                    <a:lnTo>
                      <a:pt x="68" y="0"/>
                    </a:lnTo>
                    <a:lnTo>
                      <a:pt x="81" y="0"/>
                    </a:lnTo>
                    <a:lnTo>
                      <a:pt x="94" y="4"/>
                    </a:lnTo>
                    <a:lnTo>
                      <a:pt x="94" y="4"/>
                    </a:lnTo>
                    <a:lnTo>
                      <a:pt x="106" y="11"/>
                    </a:lnTo>
                    <a:lnTo>
                      <a:pt x="115" y="19"/>
                    </a:lnTo>
                    <a:lnTo>
                      <a:pt x="125" y="28"/>
                    </a:lnTo>
                    <a:lnTo>
                      <a:pt x="130" y="41"/>
                    </a:lnTo>
                    <a:lnTo>
                      <a:pt x="134" y="53"/>
                    </a:lnTo>
                    <a:lnTo>
                      <a:pt x="136" y="65"/>
                    </a:lnTo>
                    <a:lnTo>
                      <a:pt x="134" y="79"/>
                    </a:lnTo>
                    <a:lnTo>
                      <a:pt x="131" y="92"/>
                    </a:lnTo>
                    <a:lnTo>
                      <a:pt x="131" y="92"/>
                    </a:lnTo>
                    <a:lnTo>
                      <a:pt x="126" y="102"/>
                    </a:lnTo>
                    <a:lnTo>
                      <a:pt x="121" y="110"/>
                    </a:lnTo>
                    <a:lnTo>
                      <a:pt x="114" y="116"/>
                    </a:lnTo>
                    <a:lnTo>
                      <a:pt x="106" y="123"/>
                    </a:lnTo>
                    <a:lnTo>
                      <a:pt x="98" y="129"/>
                    </a:lnTo>
                    <a:lnTo>
                      <a:pt x="88" y="131"/>
                    </a:lnTo>
                    <a:lnTo>
                      <a:pt x="79" y="134"/>
                    </a:lnTo>
                    <a:lnTo>
                      <a:pt x="68" y="134"/>
                    </a:lnTo>
                    <a:lnTo>
                      <a:pt x="68" y="122"/>
                    </a:lnTo>
                    <a:lnTo>
                      <a:pt x="68" y="122"/>
                    </a:lnTo>
                    <a:lnTo>
                      <a:pt x="76" y="122"/>
                    </a:lnTo>
                    <a:lnTo>
                      <a:pt x="84" y="119"/>
                    </a:lnTo>
                    <a:lnTo>
                      <a:pt x="92" y="116"/>
                    </a:lnTo>
                    <a:lnTo>
                      <a:pt x="99" y="112"/>
                    </a:lnTo>
                    <a:lnTo>
                      <a:pt x="104" y="108"/>
                    </a:lnTo>
                    <a:lnTo>
                      <a:pt x="111" y="102"/>
                    </a:lnTo>
                    <a:lnTo>
                      <a:pt x="115" y="95"/>
                    </a:lnTo>
                    <a:lnTo>
                      <a:pt x="119" y="87"/>
                    </a:lnTo>
                    <a:lnTo>
                      <a:pt x="119" y="87"/>
                    </a:lnTo>
                    <a:lnTo>
                      <a:pt x="119" y="87"/>
                    </a:lnTo>
                    <a:lnTo>
                      <a:pt x="122" y="77"/>
                    </a:lnTo>
                    <a:lnTo>
                      <a:pt x="123" y="66"/>
                    </a:lnTo>
                    <a:lnTo>
                      <a:pt x="122" y="56"/>
                    </a:lnTo>
                    <a:lnTo>
                      <a:pt x="119" y="45"/>
                    </a:lnTo>
                    <a:lnTo>
                      <a:pt x="114" y="37"/>
                    </a:lnTo>
                    <a:lnTo>
                      <a:pt x="107" y="28"/>
                    </a:lnTo>
                    <a:lnTo>
                      <a:pt x="99" y="22"/>
                    </a:lnTo>
                    <a:lnTo>
                      <a:pt x="88" y="16"/>
                    </a:lnTo>
                    <a:lnTo>
                      <a:pt x="88" y="16"/>
                    </a:lnTo>
                    <a:lnTo>
                      <a:pt x="79" y="14"/>
                    </a:lnTo>
                    <a:lnTo>
                      <a:pt x="68" y="12"/>
                    </a:lnTo>
                    <a:lnTo>
                      <a:pt x="68" y="0"/>
                    </a:lnTo>
                    <a:close/>
                    <a:moveTo>
                      <a:pt x="6" y="42"/>
                    </a:moveTo>
                    <a:lnTo>
                      <a:pt x="6" y="42"/>
                    </a:lnTo>
                    <a:lnTo>
                      <a:pt x="10" y="33"/>
                    </a:lnTo>
                    <a:lnTo>
                      <a:pt x="16" y="24"/>
                    </a:lnTo>
                    <a:lnTo>
                      <a:pt x="23" y="16"/>
                    </a:lnTo>
                    <a:lnTo>
                      <a:pt x="31" y="11"/>
                    </a:lnTo>
                    <a:lnTo>
                      <a:pt x="39" y="5"/>
                    </a:lnTo>
                    <a:lnTo>
                      <a:pt x="49" y="3"/>
                    </a:lnTo>
                    <a:lnTo>
                      <a:pt x="58" y="0"/>
                    </a:lnTo>
                    <a:lnTo>
                      <a:pt x="68" y="0"/>
                    </a:lnTo>
                    <a:lnTo>
                      <a:pt x="68" y="12"/>
                    </a:lnTo>
                    <a:lnTo>
                      <a:pt x="68" y="12"/>
                    </a:lnTo>
                    <a:lnTo>
                      <a:pt x="60" y="12"/>
                    </a:lnTo>
                    <a:lnTo>
                      <a:pt x="52" y="15"/>
                    </a:lnTo>
                    <a:lnTo>
                      <a:pt x="45" y="18"/>
                    </a:lnTo>
                    <a:lnTo>
                      <a:pt x="38" y="22"/>
                    </a:lnTo>
                    <a:lnTo>
                      <a:pt x="31" y="26"/>
                    </a:lnTo>
                    <a:lnTo>
                      <a:pt x="26" y="33"/>
                    </a:lnTo>
                    <a:lnTo>
                      <a:pt x="20" y="39"/>
                    </a:lnTo>
                    <a:lnTo>
                      <a:pt x="18" y="46"/>
                    </a:lnTo>
                    <a:lnTo>
                      <a:pt x="18" y="46"/>
                    </a:lnTo>
                    <a:lnTo>
                      <a:pt x="14" y="57"/>
                    </a:lnTo>
                    <a:lnTo>
                      <a:pt x="14" y="68"/>
                    </a:lnTo>
                    <a:lnTo>
                      <a:pt x="15" y="79"/>
                    </a:lnTo>
                    <a:lnTo>
                      <a:pt x="18" y="88"/>
                    </a:lnTo>
                    <a:lnTo>
                      <a:pt x="23" y="98"/>
                    </a:lnTo>
                    <a:lnTo>
                      <a:pt x="30" y="106"/>
                    </a:lnTo>
                    <a:lnTo>
                      <a:pt x="38" y="112"/>
                    </a:lnTo>
                    <a:lnTo>
                      <a:pt x="48" y="118"/>
                    </a:lnTo>
                    <a:lnTo>
                      <a:pt x="48" y="118"/>
                    </a:lnTo>
                    <a:lnTo>
                      <a:pt x="58" y="121"/>
                    </a:lnTo>
                    <a:lnTo>
                      <a:pt x="68" y="122"/>
                    </a:lnTo>
                    <a:lnTo>
                      <a:pt x="68" y="134"/>
                    </a:lnTo>
                    <a:lnTo>
                      <a:pt x="68" y="134"/>
                    </a:lnTo>
                    <a:lnTo>
                      <a:pt x="56" y="133"/>
                    </a:lnTo>
                    <a:lnTo>
                      <a:pt x="43" y="130"/>
                    </a:lnTo>
                    <a:lnTo>
                      <a:pt x="43" y="130"/>
                    </a:lnTo>
                    <a:lnTo>
                      <a:pt x="31" y="123"/>
                    </a:lnTo>
                    <a:lnTo>
                      <a:pt x="20" y="115"/>
                    </a:lnTo>
                    <a:lnTo>
                      <a:pt x="12" y="104"/>
                    </a:lnTo>
                    <a:lnTo>
                      <a:pt x="6" y="93"/>
                    </a:lnTo>
                    <a:lnTo>
                      <a:pt x="3" y="81"/>
                    </a:lnTo>
                    <a:lnTo>
                      <a:pt x="0" y="68"/>
                    </a:lnTo>
                    <a:lnTo>
                      <a:pt x="1" y="56"/>
                    </a:lnTo>
                    <a:lnTo>
                      <a:pt x="6" y="42"/>
                    </a:lnTo>
                    <a:lnTo>
                      <a:pt x="6"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79">
                <a:extLst>
                  <a:ext uri="{FF2B5EF4-FFF2-40B4-BE49-F238E27FC236}">
                    <a16:creationId xmlns="" xmlns:a16="http://schemas.microsoft.com/office/drawing/2014/main" id="{B716ADD4-4E19-4384-B6EB-B77084555EBB}"/>
                  </a:ext>
                </a:extLst>
              </p:cNvPr>
              <p:cNvSpPr/>
              <p:nvPr/>
            </p:nvSpPr>
            <p:spPr bwMode="auto">
              <a:xfrm>
                <a:off x="3335338" y="1706563"/>
                <a:ext cx="106363" cy="65088"/>
              </a:xfrm>
              <a:custGeom>
                <a:avLst/>
                <a:gdLst>
                  <a:gd name="T0" fmla="*/ 61 w 67"/>
                  <a:gd name="T1" fmla="*/ 41 h 41"/>
                  <a:gd name="T2" fmla="*/ 67 w 67"/>
                  <a:gd name="T3" fmla="*/ 25 h 41"/>
                  <a:gd name="T4" fmla="*/ 6 w 67"/>
                  <a:gd name="T5" fmla="*/ 0 h 41"/>
                  <a:gd name="T6" fmla="*/ 0 w 67"/>
                  <a:gd name="T7" fmla="*/ 17 h 41"/>
                  <a:gd name="T8" fmla="*/ 61 w 67"/>
                  <a:gd name="T9" fmla="*/ 41 h 41"/>
                </a:gdLst>
                <a:ahLst/>
                <a:cxnLst>
                  <a:cxn ang="0">
                    <a:pos x="T0" y="T1"/>
                  </a:cxn>
                  <a:cxn ang="0">
                    <a:pos x="T2" y="T3"/>
                  </a:cxn>
                  <a:cxn ang="0">
                    <a:pos x="T4" y="T5"/>
                  </a:cxn>
                  <a:cxn ang="0">
                    <a:pos x="T6" y="T7"/>
                  </a:cxn>
                  <a:cxn ang="0">
                    <a:pos x="T8" y="T9"/>
                  </a:cxn>
                </a:cxnLst>
                <a:rect l="0" t="0" r="r" b="b"/>
                <a:pathLst>
                  <a:path w="67" h="41">
                    <a:moveTo>
                      <a:pt x="61" y="41"/>
                    </a:moveTo>
                    <a:lnTo>
                      <a:pt x="67" y="25"/>
                    </a:lnTo>
                    <a:lnTo>
                      <a:pt x="6" y="0"/>
                    </a:lnTo>
                    <a:lnTo>
                      <a:pt x="0" y="17"/>
                    </a:lnTo>
                    <a:lnTo>
                      <a:pt x="6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80">
                <a:extLst>
                  <a:ext uri="{FF2B5EF4-FFF2-40B4-BE49-F238E27FC236}">
                    <a16:creationId xmlns="" xmlns:a16="http://schemas.microsoft.com/office/drawing/2014/main" id="{0BB9F64D-68AB-4559-9BBE-3702CBDD41E2}"/>
                  </a:ext>
                </a:extLst>
              </p:cNvPr>
              <p:cNvSpPr/>
              <p:nvPr/>
            </p:nvSpPr>
            <p:spPr bwMode="auto">
              <a:xfrm>
                <a:off x="3368676" y="1717675"/>
                <a:ext cx="138113" cy="80963"/>
              </a:xfrm>
              <a:custGeom>
                <a:avLst/>
                <a:gdLst>
                  <a:gd name="T0" fmla="*/ 67 w 87"/>
                  <a:gd name="T1" fmla="*/ 51 h 51"/>
                  <a:gd name="T2" fmla="*/ 67 w 87"/>
                  <a:gd name="T3" fmla="*/ 51 h 51"/>
                  <a:gd name="T4" fmla="*/ 73 w 87"/>
                  <a:gd name="T5" fmla="*/ 51 h 51"/>
                  <a:gd name="T6" fmla="*/ 79 w 87"/>
                  <a:gd name="T7" fmla="*/ 51 h 51"/>
                  <a:gd name="T8" fmla="*/ 83 w 87"/>
                  <a:gd name="T9" fmla="*/ 47 h 51"/>
                  <a:gd name="T10" fmla="*/ 86 w 87"/>
                  <a:gd name="T11" fmla="*/ 43 h 51"/>
                  <a:gd name="T12" fmla="*/ 86 w 87"/>
                  <a:gd name="T13" fmla="*/ 43 h 51"/>
                  <a:gd name="T14" fmla="*/ 87 w 87"/>
                  <a:gd name="T15" fmla="*/ 37 h 51"/>
                  <a:gd name="T16" fmla="*/ 86 w 87"/>
                  <a:gd name="T17" fmla="*/ 31 h 51"/>
                  <a:gd name="T18" fmla="*/ 83 w 87"/>
                  <a:gd name="T19" fmla="*/ 27 h 51"/>
                  <a:gd name="T20" fmla="*/ 78 w 87"/>
                  <a:gd name="T21" fmla="*/ 24 h 51"/>
                  <a:gd name="T22" fmla="*/ 21 w 87"/>
                  <a:gd name="T23" fmla="*/ 1 h 51"/>
                  <a:gd name="T24" fmla="*/ 21 w 87"/>
                  <a:gd name="T25" fmla="*/ 1 h 51"/>
                  <a:gd name="T26" fmla="*/ 15 w 87"/>
                  <a:gd name="T27" fmla="*/ 0 h 51"/>
                  <a:gd name="T28" fmla="*/ 10 w 87"/>
                  <a:gd name="T29" fmla="*/ 1 h 51"/>
                  <a:gd name="T30" fmla="*/ 4 w 87"/>
                  <a:gd name="T31" fmla="*/ 4 h 51"/>
                  <a:gd name="T32" fmla="*/ 2 w 87"/>
                  <a:gd name="T33" fmla="*/ 10 h 51"/>
                  <a:gd name="T34" fmla="*/ 2 w 87"/>
                  <a:gd name="T35" fmla="*/ 10 h 51"/>
                  <a:gd name="T36" fmla="*/ 0 w 87"/>
                  <a:gd name="T37" fmla="*/ 15 h 51"/>
                  <a:gd name="T38" fmla="*/ 2 w 87"/>
                  <a:gd name="T39" fmla="*/ 20 h 51"/>
                  <a:gd name="T40" fmla="*/ 4 w 87"/>
                  <a:gd name="T41" fmla="*/ 24 h 51"/>
                  <a:gd name="T42" fmla="*/ 10 w 87"/>
                  <a:gd name="T43" fmla="*/ 28 h 51"/>
                  <a:gd name="T44" fmla="*/ 67 w 87"/>
                  <a:gd name="T4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51">
                    <a:moveTo>
                      <a:pt x="67" y="51"/>
                    </a:moveTo>
                    <a:lnTo>
                      <a:pt x="67" y="51"/>
                    </a:lnTo>
                    <a:lnTo>
                      <a:pt x="73" y="51"/>
                    </a:lnTo>
                    <a:lnTo>
                      <a:pt x="79" y="51"/>
                    </a:lnTo>
                    <a:lnTo>
                      <a:pt x="83" y="47"/>
                    </a:lnTo>
                    <a:lnTo>
                      <a:pt x="86" y="43"/>
                    </a:lnTo>
                    <a:lnTo>
                      <a:pt x="86" y="43"/>
                    </a:lnTo>
                    <a:lnTo>
                      <a:pt x="87" y="37"/>
                    </a:lnTo>
                    <a:lnTo>
                      <a:pt x="86" y="31"/>
                    </a:lnTo>
                    <a:lnTo>
                      <a:pt x="83" y="27"/>
                    </a:lnTo>
                    <a:lnTo>
                      <a:pt x="78" y="24"/>
                    </a:lnTo>
                    <a:lnTo>
                      <a:pt x="21" y="1"/>
                    </a:lnTo>
                    <a:lnTo>
                      <a:pt x="21" y="1"/>
                    </a:lnTo>
                    <a:lnTo>
                      <a:pt x="15" y="0"/>
                    </a:lnTo>
                    <a:lnTo>
                      <a:pt x="10" y="1"/>
                    </a:lnTo>
                    <a:lnTo>
                      <a:pt x="4" y="4"/>
                    </a:lnTo>
                    <a:lnTo>
                      <a:pt x="2" y="10"/>
                    </a:lnTo>
                    <a:lnTo>
                      <a:pt x="2" y="10"/>
                    </a:lnTo>
                    <a:lnTo>
                      <a:pt x="0" y="15"/>
                    </a:lnTo>
                    <a:lnTo>
                      <a:pt x="2" y="20"/>
                    </a:lnTo>
                    <a:lnTo>
                      <a:pt x="4" y="24"/>
                    </a:lnTo>
                    <a:lnTo>
                      <a:pt x="10" y="28"/>
                    </a:lnTo>
                    <a:lnTo>
                      <a:pt x="67" y="5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20" name="Freeform 181">
              <a:extLst>
                <a:ext uri="{FF2B5EF4-FFF2-40B4-BE49-F238E27FC236}">
                  <a16:creationId xmlns="" xmlns:a16="http://schemas.microsoft.com/office/drawing/2014/main" id="{382ABCF4-DE05-4B8E-BC47-47DB8DB5B24F}"/>
                </a:ext>
              </a:extLst>
            </p:cNvPr>
            <p:cNvSpPr>
              <a:spLocks noEditPoints="1"/>
            </p:cNvSpPr>
            <p:nvPr/>
          </p:nvSpPr>
          <p:spPr bwMode="auto">
            <a:xfrm>
              <a:off x="4823222" y="2366452"/>
              <a:ext cx="327422" cy="116681"/>
            </a:xfrm>
            <a:custGeom>
              <a:avLst/>
              <a:gdLst>
                <a:gd name="T0" fmla="*/ 239 w 275"/>
                <a:gd name="T1" fmla="*/ 40 h 98"/>
                <a:gd name="T2" fmla="*/ 258 w 275"/>
                <a:gd name="T3" fmla="*/ 65 h 98"/>
                <a:gd name="T4" fmla="*/ 239 w 275"/>
                <a:gd name="T5" fmla="*/ 88 h 98"/>
                <a:gd name="T6" fmla="*/ 275 w 275"/>
                <a:gd name="T7" fmla="*/ 78 h 98"/>
                <a:gd name="T8" fmla="*/ 239 w 275"/>
                <a:gd name="T9" fmla="*/ 40 h 98"/>
                <a:gd name="T10" fmla="*/ 118 w 275"/>
                <a:gd name="T11" fmla="*/ 15 h 98"/>
                <a:gd name="T12" fmla="*/ 111 w 275"/>
                <a:gd name="T13" fmla="*/ 11 h 98"/>
                <a:gd name="T14" fmla="*/ 84 w 275"/>
                <a:gd name="T15" fmla="*/ 8 h 98"/>
                <a:gd name="T16" fmla="*/ 107 w 275"/>
                <a:gd name="T17" fmla="*/ 14 h 98"/>
                <a:gd name="T18" fmla="*/ 113 w 275"/>
                <a:gd name="T19" fmla="*/ 17 h 98"/>
                <a:gd name="T20" fmla="*/ 113 w 275"/>
                <a:gd name="T21" fmla="*/ 22 h 98"/>
                <a:gd name="T22" fmla="*/ 110 w 275"/>
                <a:gd name="T23" fmla="*/ 36 h 98"/>
                <a:gd name="T24" fmla="*/ 109 w 275"/>
                <a:gd name="T25" fmla="*/ 33 h 98"/>
                <a:gd name="T26" fmla="*/ 84 w 275"/>
                <a:gd name="T27" fmla="*/ 26 h 98"/>
                <a:gd name="T28" fmla="*/ 99 w 275"/>
                <a:gd name="T29" fmla="*/ 76 h 98"/>
                <a:gd name="T30" fmla="*/ 103 w 275"/>
                <a:gd name="T31" fmla="*/ 76 h 98"/>
                <a:gd name="T32" fmla="*/ 228 w 275"/>
                <a:gd name="T33" fmla="*/ 98 h 98"/>
                <a:gd name="T34" fmla="*/ 239 w 275"/>
                <a:gd name="T35" fmla="*/ 88 h 98"/>
                <a:gd name="T36" fmla="*/ 228 w 275"/>
                <a:gd name="T37" fmla="*/ 94 h 98"/>
                <a:gd name="T38" fmla="*/ 225 w 275"/>
                <a:gd name="T39" fmla="*/ 92 h 98"/>
                <a:gd name="T40" fmla="*/ 220 w 275"/>
                <a:gd name="T41" fmla="*/ 90 h 98"/>
                <a:gd name="T42" fmla="*/ 218 w 275"/>
                <a:gd name="T43" fmla="*/ 83 h 98"/>
                <a:gd name="T44" fmla="*/ 220 w 275"/>
                <a:gd name="T45" fmla="*/ 80 h 98"/>
                <a:gd name="T46" fmla="*/ 224 w 275"/>
                <a:gd name="T47" fmla="*/ 76 h 98"/>
                <a:gd name="T48" fmla="*/ 226 w 275"/>
                <a:gd name="T49" fmla="*/ 76 h 98"/>
                <a:gd name="T50" fmla="*/ 222 w 275"/>
                <a:gd name="T51" fmla="*/ 72 h 98"/>
                <a:gd name="T52" fmla="*/ 221 w 275"/>
                <a:gd name="T53" fmla="*/ 67 h 98"/>
                <a:gd name="T54" fmla="*/ 222 w 275"/>
                <a:gd name="T55" fmla="*/ 64 h 98"/>
                <a:gd name="T56" fmla="*/ 226 w 275"/>
                <a:gd name="T57" fmla="*/ 60 h 98"/>
                <a:gd name="T58" fmla="*/ 230 w 275"/>
                <a:gd name="T59" fmla="*/ 60 h 98"/>
                <a:gd name="T60" fmla="*/ 225 w 275"/>
                <a:gd name="T61" fmla="*/ 56 h 98"/>
                <a:gd name="T62" fmla="*/ 225 w 275"/>
                <a:gd name="T63" fmla="*/ 49 h 98"/>
                <a:gd name="T64" fmla="*/ 226 w 275"/>
                <a:gd name="T65" fmla="*/ 46 h 98"/>
                <a:gd name="T66" fmla="*/ 232 w 275"/>
                <a:gd name="T67" fmla="*/ 42 h 98"/>
                <a:gd name="T68" fmla="*/ 237 w 275"/>
                <a:gd name="T69" fmla="*/ 44 h 98"/>
                <a:gd name="T70" fmla="*/ 239 w 275"/>
                <a:gd name="T71" fmla="*/ 40 h 98"/>
                <a:gd name="T72" fmla="*/ 63 w 275"/>
                <a:gd name="T73" fmla="*/ 0 h 98"/>
                <a:gd name="T74" fmla="*/ 60 w 275"/>
                <a:gd name="T75" fmla="*/ 0 h 98"/>
                <a:gd name="T76" fmla="*/ 54 w 275"/>
                <a:gd name="T77" fmla="*/ 3 h 98"/>
                <a:gd name="T78" fmla="*/ 33 w 275"/>
                <a:gd name="T79" fmla="*/ 2 h 98"/>
                <a:gd name="T80" fmla="*/ 27 w 275"/>
                <a:gd name="T81" fmla="*/ 0 h 98"/>
                <a:gd name="T82" fmla="*/ 18 w 275"/>
                <a:gd name="T83" fmla="*/ 3 h 98"/>
                <a:gd name="T84" fmla="*/ 8 w 275"/>
                <a:gd name="T85" fmla="*/ 8 h 98"/>
                <a:gd name="T86" fmla="*/ 3 w 275"/>
                <a:gd name="T87" fmla="*/ 18 h 98"/>
                <a:gd name="T88" fmla="*/ 2 w 275"/>
                <a:gd name="T89" fmla="*/ 22 h 98"/>
                <a:gd name="T90" fmla="*/ 2 w 275"/>
                <a:gd name="T91" fmla="*/ 33 h 98"/>
                <a:gd name="T92" fmla="*/ 6 w 275"/>
                <a:gd name="T93" fmla="*/ 44 h 98"/>
                <a:gd name="T94" fmla="*/ 12 w 275"/>
                <a:gd name="T95" fmla="*/ 50 h 98"/>
                <a:gd name="T96" fmla="*/ 23 w 275"/>
                <a:gd name="T97" fmla="*/ 54 h 98"/>
                <a:gd name="T98" fmla="*/ 50 w 275"/>
                <a:gd name="T99" fmla="*/ 23 h 98"/>
                <a:gd name="T100" fmla="*/ 42 w 275"/>
                <a:gd name="T101" fmla="*/ 59 h 98"/>
                <a:gd name="T102" fmla="*/ 45 w 275"/>
                <a:gd name="T103" fmla="*/ 64 h 98"/>
                <a:gd name="T104" fmla="*/ 49 w 275"/>
                <a:gd name="T105" fmla="*/ 67 h 98"/>
                <a:gd name="T106" fmla="*/ 84 w 275"/>
                <a:gd name="T107" fmla="*/ 26 h 98"/>
                <a:gd name="T108" fmla="*/ 61 w 275"/>
                <a:gd name="T109" fmla="*/ 22 h 98"/>
                <a:gd name="T110" fmla="*/ 54 w 275"/>
                <a:gd name="T111" fmla="*/ 25 h 98"/>
                <a:gd name="T112" fmla="*/ 57 w 275"/>
                <a:gd name="T113" fmla="*/ 11 h 98"/>
                <a:gd name="T114" fmla="*/ 60 w 275"/>
                <a:gd name="T115" fmla="*/ 7 h 98"/>
                <a:gd name="T116" fmla="*/ 65 w 275"/>
                <a:gd name="T117" fmla="*/ 6 h 98"/>
                <a:gd name="T118" fmla="*/ 84 w 275"/>
                <a:gd name="T119" fmla="*/ 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5" h="98">
                  <a:moveTo>
                    <a:pt x="240" y="40"/>
                  </a:moveTo>
                  <a:lnTo>
                    <a:pt x="239" y="40"/>
                  </a:lnTo>
                  <a:lnTo>
                    <a:pt x="239" y="44"/>
                  </a:lnTo>
                  <a:lnTo>
                    <a:pt x="258" y="65"/>
                  </a:lnTo>
                  <a:lnTo>
                    <a:pt x="255" y="82"/>
                  </a:lnTo>
                  <a:lnTo>
                    <a:pt x="239" y="88"/>
                  </a:lnTo>
                  <a:lnTo>
                    <a:pt x="239" y="94"/>
                  </a:lnTo>
                  <a:lnTo>
                    <a:pt x="275" y="78"/>
                  </a:lnTo>
                  <a:lnTo>
                    <a:pt x="240" y="40"/>
                  </a:lnTo>
                  <a:close/>
                  <a:moveTo>
                    <a:pt x="239" y="40"/>
                  </a:moveTo>
                  <a:lnTo>
                    <a:pt x="118" y="15"/>
                  </a:lnTo>
                  <a:lnTo>
                    <a:pt x="118" y="15"/>
                  </a:lnTo>
                  <a:lnTo>
                    <a:pt x="115" y="13"/>
                  </a:lnTo>
                  <a:lnTo>
                    <a:pt x="111" y="11"/>
                  </a:lnTo>
                  <a:lnTo>
                    <a:pt x="84" y="4"/>
                  </a:lnTo>
                  <a:lnTo>
                    <a:pt x="84" y="8"/>
                  </a:lnTo>
                  <a:lnTo>
                    <a:pt x="107" y="14"/>
                  </a:lnTo>
                  <a:lnTo>
                    <a:pt x="107" y="14"/>
                  </a:lnTo>
                  <a:lnTo>
                    <a:pt x="110" y="15"/>
                  </a:lnTo>
                  <a:lnTo>
                    <a:pt x="113" y="17"/>
                  </a:lnTo>
                  <a:lnTo>
                    <a:pt x="113" y="19"/>
                  </a:lnTo>
                  <a:lnTo>
                    <a:pt x="113" y="22"/>
                  </a:lnTo>
                  <a:lnTo>
                    <a:pt x="110" y="36"/>
                  </a:lnTo>
                  <a:lnTo>
                    <a:pt x="110" y="36"/>
                  </a:lnTo>
                  <a:lnTo>
                    <a:pt x="110" y="36"/>
                  </a:lnTo>
                  <a:lnTo>
                    <a:pt x="109" y="33"/>
                  </a:lnTo>
                  <a:lnTo>
                    <a:pt x="105" y="30"/>
                  </a:lnTo>
                  <a:lnTo>
                    <a:pt x="84" y="26"/>
                  </a:lnTo>
                  <a:lnTo>
                    <a:pt x="84" y="73"/>
                  </a:lnTo>
                  <a:lnTo>
                    <a:pt x="99" y="76"/>
                  </a:lnTo>
                  <a:lnTo>
                    <a:pt x="99" y="76"/>
                  </a:lnTo>
                  <a:lnTo>
                    <a:pt x="103" y="76"/>
                  </a:lnTo>
                  <a:lnTo>
                    <a:pt x="106" y="73"/>
                  </a:lnTo>
                  <a:lnTo>
                    <a:pt x="228" y="98"/>
                  </a:lnTo>
                  <a:lnTo>
                    <a:pt x="239" y="94"/>
                  </a:lnTo>
                  <a:lnTo>
                    <a:pt x="239" y="88"/>
                  </a:lnTo>
                  <a:lnTo>
                    <a:pt x="228" y="94"/>
                  </a:lnTo>
                  <a:lnTo>
                    <a:pt x="228" y="94"/>
                  </a:lnTo>
                  <a:lnTo>
                    <a:pt x="225" y="92"/>
                  </a:lnTo>
                  <a:lnTo>
                    <a:pt x="225" y="92"/>
                  </a:lnTo>
                  <a:lnTo>
                    <a:pt x="222" y="91"/>
                  </a:lnTo>
                  <a:lnTo>
                    <a:pt x="220" y="90"/>
                  </a:lnTo>
                  <a:lnTo>
                    <a:pt x="218" y="86"/>
                  </a:lnTo>
                  <a:lnTo>
                    <a:pt x="218" y="83"/>
                  </a:lnTo>
                  <a:lnTo>
                    <a:pt x="218" y="83"/>
                  </a:lnTo>
                  <a:lnTo>
                    <a:pt x="220" y="80"/>
                  </a:lnTo>
                  <a:lnTo>
                    <a:pt x="221" y="78"/>
                  </a:lnTo>
                  <a:lnTo>
                    <a:pt x="224" y="76"/>
                  </a:lnTo>
                  <a:lnTo>
                    <a:pt x="226" y="76"/>
                  </a:lnTo>
                  <a:lnTo>
                    <a:pt x="226" y="76"/>
                  </a:lnTo>
                  <a:lnTo>
                    <a:pt x="224" y="75"/>
                  </a:lnTo>
                  <a:lnTo>
                    <a:pt x="222" y="72"/>
                  </a:lnTo>
                  <a:lnTo>
                    <a:pt x="221" y="69"/>
                  </a:lnTo>
                  <a:lnTo>
                    <a:pt x="221" y="67"/>
                  </a:lnTo>
                  <a:lnTo>
                    <a:pt x="221" y="67"/>
                  </a:lnTo>
                  <a:lnTo>
                    <a:pt x="222" y="64"/>
                  </a:lnTo>
                  <a:lnTo>
                    <a:pt x="225" y="61"/>
                  </a:lnTo>
                  <a:lnTo>
                    <a:pt x="226" y="60"/>
                  </a:lnTo>
                  <a:lnTo>
                    <a:pt x="230" y="60"/>
                  </a:lnTo>
                  <a:lnTo>
                    <a:pt x="230" y="60"/>
                  </a:lnTo>
                  <a:lnTo>
                    <a:pt x="228" y="57"/>
                  </a:lnTo>
                  <a:lnTo>
                    <a:pt x="225" y="56"/>
                  </a:lnTo>
                  <a:lnTo>
                    <a:pt x="225" y="53"/>
                  </a:lnTo>
                  <a:lnTo>
                    <a:pt x="225" y="49"/>
                  </a:lnTo>
                  <a:lnTo>
                    <a:pt x="225" y="49"/>
                  </a:lnTo>
                  <a:lnTo>
                    <a:pt x="226" y="46"/>
                  </a:lnTo>
                  <a:lnTo>
                    <a:pt x="229" y="44"/>
                  </a:lnTo>
                  <a:lnTo>
                    <a:pt x="232" y="42"/>
                  </a:lnTo>
                  <a:lnTo>
                    <a:pt x="235" y="42"/>
                  </a:lnTo>
                  <a:lnTo>
                    <a:pt x="237" y="44"/>
                  </a:lnTo>
                  <a:lnTo>
                    <a:pt x="239" y="44"/>
                  </a:lnTo>
                  <a:lnTo>
                    <a:pt x="239" y="40"/>
                  </a:lnTo>
                  <a:close/>
                  <a:moveTo>
                    <a:pt x="84" y="4"/>
                  </a:moveTo>
                  <a:lnTo>
                    <a:pt x="63" y="0"/>
                  </a:lnTo>
                  <a:lnTo>
                    <a:pt x="63" y="0"/>
                  </a:lnTo>
                  <a:lnTo>
                    <a:pt x="60" y="0"/>
                  </a:lnTo>
                  <a:lnTo>
                    <a:pt x="57" y="2"/>
                  </a:lnTo>
                  <a:lnTo>
                    <a:pt x="54" y="3"/>
                  </a:lnTo>
                  <a:lnTo>
                    <a:pt x="53" y="6"/>
                  </a:lnTo>
                  <a:lnTo>
                    <a:pt x="33" y="2"/>
                  </a:lnTo>
                  <a:lnTo>
                    <a:pt x="33" y="2"/>
                  </a:lnTo>
                  <a:lnTo>
                    <a:pt x="27" y="0"/>
                  </a:lnTo>
                  <a:lnTo>
                    <a:pt x="22" y="2"/>
                  </a:lnTo>
                  <a:lnTo>
                    <a:pt x="18" y="3"/>
                  </a:lnTo>
                  <a:lnTo>
                    <a:pt x="12" y="6"/>
                  </a:lnTo>
                  <a:lnTo>
                    <a:pt x="8" y="8"/>
                  </a:lnTo>
                  <a:lnTo>
                    <a:pt x="6" y="13"/>
                  </a:lnTo>
                  <a:lnTo>
                    <a:pt x="3" y="18"/>
                  </a:lnTo>
                  <a:lnTo>
                    <a:pt x="2" y="22"/>
                  </a:lnTo>
                  <a:lnTo>
                    <a:pt x="2" y="22"/>
                  </a:lnTo>
                  <a:lnTo>
                    <a:pt x="0" y="29"/>
                  </a:lnTo>
                  <a:lnTo>
                    <a:pt x="2" y="33"/>
                  </a:lnTo>
                  <a:lnTo>
                    <a:pt x="3" y="38"/>
                  </a:lnTo>
                  <a:lnTo>
                    <a:pt x="6" y="44"/>
                  </a:lnTo>
                  <a:lnTo>
                    <a:pt x="8" y="48"/>
                  </a:lnTo>
                  <a:lnTo>
                    <a:pt x="12" y="50"/>
                  </a:lnTo>
                  <a:lnTo>
                    <a:pt x="18" y="53"/>
                  </a:lnTo>
                  <a:lnTo>
                    <a:pt x="23" y="54"/>
                  </a:lnTo>
                  <a:lnTo>
                    <a:pt x="35" y="57"/>
                  </a:lnTo>
                  <a:lnTo>
                    <a:pt x="50" y="23"/>
                  </a:lnTo>
                  <a:lnTo>
                    <a:pt x="42" y="59"/>
                  </a:lnTo>
                  <a:lnTo>
                    <a:pt x="42" y="59"/>
                  </a:lnTo>
                  <a:lnTo>
                    <a:pt x="44" y="61"/>
                  </a:lnTo>
                  <a:lnTo>
                    <a:pt x="45" y="64"/>
                  </a:lnTo>
                  <a:lnTo>
                    <a:pt x="46" y="65"/>
                  </a:lnTo>
                  <a:lnTo>
                    <a:pt x="49" y="67"/>
                  </a:lnTo>
                  <a:lnTo>
                    <a:pt x="84" y="73"/>
                  </a:lnTo>
                  <a:lnTo>
                    <a:pt x="84" y="26"/>
                  </a:lnTo>
                  <a:lnTo>
                    <a:pt x="61" y="22"/>
                  </a:lnTo>
                  <a:lnTo>
                    <a:pt x="61" y="22"/>
                  </a:lnTo>
                  <a:lnTo>
                    <a:pt x="57" y="22"/>
                  </a:lnTo>
                  <a:lnTo>
                    <a:pt x="54" y="25"/>
                  </a:lnTo>
                  <a:lnTo>
                    <a:pt x="57" y="11"/>
                  </a:lnTo>
                  <a:lnTo>
                    <a:pt x="57" y="11"/>
                  </a:lnTo>
                  <a:lnTo>
                    <a:pt x="58" y="8"/>
                  </a:lnTo>
                  <a:lnTo>
                    <a:pt x="60" y="7"/>
                  </a:lnTo>
                  <a:lnTo>
                    <a:pt x="63" y="6"/>
                  </a:lnTo>
                  <a:lnTo>
                    <a:pt x="65" y="6"/>
                  </a:lnTo>
                  <a:lnTo>
                    <a:pt x="84" y="8"/>
                  </a:lnTo>
                  <a:lnTo>
                    <a:pt x="84" y="4"/>
                  </a:lnTo>
                  <a:close/>
                </a:path>
              </a:pathLst>
            </a:custGeom>
            <a:solidFill>
              <a:schemeClr val="accent1"/>
            </a:solidFill>
            <a:ln>
              <a:noFill/>
            </a:ln>
          </p:spPr>
          <p:txBody>
            <a:bodyPr vert="horz" wrap="square" lIns="68580" tIns="34290" rIns="68580" bIns="34290" numCol="1" anchor="t" anchorCtr="0" compatLnSpc="1"/>
            <a:lstStyle/>
            <a:p>
              <a:endParaRPr lang="zh-CN" altLang="en-US"/>
            </a:p>
          </p:txBody>
        </p:sp>
        <p:grpSp>
          <p:nvGrpSpPr>
            <p:cNvPr id="221" name="组合 205">
              <a:extLst>
                <a:ext uri="{FF2B5EF4-FFF2-40B4-BE49-F238E27FC236}">
                  <a16:creationId xmlns="" xmlns:a16="http://schemas.microsoft.com/office/drawing/2014/main" id="{CADE7872-918B-4278-ABEC-99F2163631AA}"/>
                </a:ext>
              </a:extLst>
            </p:cNvPr>
            <p:cNvGrpSpPr/>
            <p:nvPr/>
          </p:nvGrpSpPr>
          <p:grpSpPr>
            <a:xfrm>
              <a:off x="3593306" y="2660536"/>
              <a:ext cx="185738" cy="234553"/>
              <a:chOff x="1516063" y="3252788"/>
              <a:chExt cx="247651" cy="312737"/>
            </a:xfrm>
            <a:solidFill>
              <a:schemeClr val="accent4"/>
            </a:solidFill>
          </p:grpSpPr>
          <p:sp>
            <p:nvSpPr>
              <p:cNvPr id="222" name="Freeform 182">
                <a:extLst>
                  <a:ext uri="{FF2B5EF4-FFF2-40B4-BE49-F238E27FC236}">
                    <a16:creationId xmlns="" xmlns:a16="http://schemas.microsoft.com/office/drawing/2014/main" id="{82BC085D-DCE0-465E-8EAA-3DDC8FA799CB}"/>
                  </a:ext>
                </a:extLst>
              </p:cNvPr>
              <p:cNvSpPr/>
              <p:nvPr/>
            </p:nvSpPr>
            <p:spPr bwMode="auto">
              <a:xfrm>
                <a:off x="1527176" y="3263900"/>
                <a:ext cx="236538" cy="301625"/>
              </a:xfrm>
              <a:custGeom>
                <a:avLst/>
                <a:gdLst>
                  <a:gd name="T0" fmla="*/ 0 w 149"/>
                  <a:gd name="T1" fmla="*/ 33 h 190"/>
                  <a:gd name="T2" fmla="*/ 7 w 149"/>
                  <a:gd name="T3" fmla="*/ 28 h 190"/>
                  <a:gd name="T4" fmla="*/ 96 w 149"/>
                  <a:gd name="T5" fmla="*/ 171 h 190"/>
                  <a:gd name="T6" fmla="*/ 96 w 149"/>
                  <a:gd name="T7" fmla="*/ 171 h 190"/>
                  <a:gd name="T8" fmla="*/ 99 w 149"/>
                  <a:gd name="T9" fmla="*/ 176 h 190"/>
                  <a:gd name="T10" fmla="*/ 101 w 149"/>
                  <a:gd name="T11" fmla="*/ 178 h 190"/>
                  <a:gd name="T12" fmla="*/ 105 w 149"/>
                  <a:gd name="T13" fmla="*/ 180 h 190"/>
                  <a:gd name="T14" fmla="*/ 109 w 149"/>
                  <a:gd name="T15" fmla="*/ 181 h 190"/>
                  <a:gd name="T16" fmla="*/ 114 w 149"/>
                  <a:gd name="T17" fmla="*/ 181 h 190"/>
                  <a:gd name="T18" fmla="*/ 119 w 149"/>
                  <a:gd name="T19" fmla="*/ 181 h 190"/>
                  <a:gd name="T20" fmla="*/ 123 w 149"/>
                  <a:gd name="T21" fmla="*/ 180 h 190"/>
                  <a:gd name="T22" fmla="*/ 127 w 149"/>
                  <a:gd name="T23" fmla="*/ 177 h 190"/>
                  <a:gd name="T24" fmla="*/ 127 w 149"/>
                  <a:gd name="T25" fmla="*/ 177 h 190"/>
                  <a:gd name="T26" fmla="*/ 131 w 149"/>
                  <a:gd name="T27" fmla="*/ 174 h 190"/>
                  <a:gd name="T28" fmla="*/ 135 w 149"/>
                  <a:gd name="T29" fmla="*/ 171 h 190"/>
                  <a:gd name="T30" fmla="*/ 137 w 149"/>
                  <a:gd name="T31" fmla="*/ 167 h 190"/>
                  <a:gd name="T32" fmla="*/ 138 w 149"/>
                  <a:gd name="T33" fmla="*/ 163 h 190"/>
                  <a:gd name="T34" fmla="*/ 139 w 149"/>
                  <a:gd name="T35" fmla="*/ 159 h 190"/>
                  <a:gd name="T36" fmla="*/ 139 w 149"/>
                  <a:gd name="T37" fmla="*/ 155 h 190"/>
                  <a:gd name="T38" fmla="*/ 138 w 149"/>
                  <a:gd name="T39" fmla="*/ 150 h 190"/>
                  <a:gd name="T40" fmla="*/ 137 w 149"/>
                  <a:gd name="T41" fmla="*/ 146 h 190"/>
                  <a:gd name="T42" fmla="*/ 49 w 149"/>
                  <a:gd name="T43" fmla="*/ 4 h 190"/>
                  <a:gd name="T44" fmla="*/ 54 w 149"/>
                  <a:gd name="T45" fmla="*/ 0 h 190"/>
                  <a:gd name="T46" fmla="*/ 145 w 149"/>
                  <a:gd name="T47" fmla="*/ 144 h 190"/>
                  <a:gd name="T48" fmla="*/ 145 w 149"/>
                  <a:gd name="T49" fmla="*/ 144 h 190"/>
                  <a:gd name="T50" fmla="*/ 147 w 149"/>
                  <a:gd name="T51" fmla="*/ 150 h 190"/>
                  <a:gd name="T52" fmla="*/ 149 w 149"/>
                  <a:gd name="T53" fmla="*/ 155 h 190"/>
                  <a:gd name="T54" fmla="*/ 149 w 149"/>
                  <a:gd name="T55" fmla="*/ 161 h 190"/>
                  <a:gd name="T56" fmla="*/ 147 w 149"/>
                  <a:gd name="T57" fmla="*/ 166 h 190"/>
                  <a:gd name="T58" fmla="*/ 145 w 149"/>
                  <a:gd name="T59" fmla="*/ 171 h 190"/>
                  <a:gd name="T60" fmla="*/ 142 w 149"/>
                  <a:gd name="T61" fmla="*/ 177 h 190"/>
                  <a:gd name="T62" fmla="*/ 138 w 149"/>
                  <a:gd name="T63" fmla="*/ 181 h 190"/>
                  <a:gd name="T64" fmla="*/ 133 w 149"/>
                  <a:gd name="T65" fmla="*/ 185 h 190"/>
                  <a:gd name="T66" fmla="*/ 133 w 149"/>
                  <a:gd name="T67" fmla="*/ 185 h 190"/>
                  <a:gd name="T68" fmla="*/ 127 w 149"/>
                  <a:gd name="T69" fmla="*/ 188 h 190"/>
                  <a:gd name="T70" fmla="*/ 120 w 149"/>
                  <a:gd name="T71" fmla="*/ 190 h 190"/>
                  <a:gd name="T72" fmla="*/ 115 w 149"/>
                  <a:gd name="T73" fmla="*/ 190 h 190"/>
                  <a:gd name="T74" fmla="*/ 108 w 149"/>
                  <a:gd name="T75" fmla="*/ 190 h 190"/>
                  <a:gd name="T76" fmla="*/ 103 w 149"/>
                  <a:gd name="T77" fmla="*/ 189 h 190"/>
                  <a:gd name="T78" fmla="*/ 97 w 149"/>
                  <a:gd name="T79" fmla="*/ 186 h 190"/>
                  <a:gd name="T80" fmla="*/ 93 w 149"/>
                  <a:gd name="T81" fmla="*/ 182 h 190"/>
                  <a:gd name="T82" fmla="*/ 91 w 149"/>
                  <a:gd name="T83" fmla="*/ 178 h 190"/>
                  <a:gd name="T84" fmla="*/ 0 w 149"/>
                  <a:gd name="T85" fmla="*/ 3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90">
                    <a:moveTo>
                      <a:pt x="0" y="33"/>
                    </a:moveTo>
                    <a:lnTo>
                      <a:pt x="7" y="28"/>
                    </a:lnTo>
                    <a:lnTo>
                      <a:pt x="96" y="171"/>
                    </a:lnTo>
                    <a:lnTo>
                      <a:pt x="96" y="171"/>
                    </a:lnTo>
                    <a:lnTo>
                      <a:pt x="99" y="176"/>
                    </a:lnTo>
                    <a:lnTo>
                      <a:pt x="101" y="178"/>
                    </a:lnTo>
                    <a:lnTo>
                      <a:pt x="105" y="180"/>
                    </a:lnTo>
                    <a:lnTo>
                      <a:pt x="109" y="181"/>
                    </a:lnTo>
                    <a:lnTo>
                      <a:pt x="114" y="181"/>
                    </a:lnTo>
                    <a:lnTo>
                      <a:pt x="119" y="181"/>
                    </a:lnTo>
                    <a:lnTo>
                      <a:pt x="123" y="180"/>
                    </a:lnTo>
                    <a:lnTo>
                      <a:pt x="127" y="177"/>
                    </a:lnTo>
                    <a:lnTo>
                      <a:pt x="127" y="177"/>
                    </a:lnTo>
                    <a:lnTo>
                      <a:pt x="131" y="174"/>
                    </a:lnTo>
                    <a:lnTo>
                      <a:pt x="135" y="171"/>
                    </a:lnTo>
                    <a:lnTo>
                      <a:pt x="137" y="167"/>
                    </a:lnTo>
                    <a:lnTo>
                      <a:pt x="138" y="163"/>
                    </a:lnTo>
                    <a:lnTo>
                      <a:pt x="139" y="159"/>
                    </a:lnTo>
                    <a:lnTo>
                      <a:pt x="139" y="155"/>
                    </a:lnTo>
                    <a:lnTo>
                      <a:pt x="138" y="150"/>
                    </a:lnTo>
                    <a:lnTo>
                      <a:pt x="137" y="146"/>
                    </a:lnTo>
                    <a:lnTo>
                      <a:pt x="49" y="4"/>
                    </a:lnTo>
                    <a:lnTo>
                      <a:pt x="54" y="0"/>
                    </a:lnTo>
                    <a:lnTo>
                      <a:pt x="145" y="144"/>
                    </a:lnTo>
                    <a:lnTo>
                      <a:pt x="145" y="144"/>
                    </a:lnTo>
                    <a:lnTo>
                      <a:pt x="147" y="150"/>
                    </a:lnTo>
                    <a:lnTo>
                      <a:pt x="149" y="155"/>
                    </a:lnTo>
                    <a:lnTo>
                      <a:pt x="149" y="161"/>
                    </a:lnTo>
                    <a:lnTo>
                      <a:pt x="147" y="166"/>
                    </a:lnTo>
                    <a:lnTo>
                      <a:pt x="145" y="171"/>
                    </a:lnTo>
                    <a:lnTo>
                      <a:pt x="142" y="177"/>
                    </a:lnTo>
                    <a:lnTo>
                      <a:pt x="138" y="181"/>
                    </a:lnTo>
                    <a:lnTo>
                      <a:pt x="133" y="185"/>
                    </a:lnTo>
                    <a:lnTo>
                      <a:pt x="133" y="185"/>
                    </a:lnTo>
                    <a:lnTo>
                      <a:pt x="127" y="188"/>
                    </a:lnTo>
                    <a:lnTo>
                      <a:pt x="120" y="190"/>
                    </a:lnTo>
                    <a:lnTo>
                      <a:pt x="115" y="190"/>
                    </a:lnTo>
                    <a:lnTo>
                      <a:pt x="108" y="190"/>
                    </a:lnTo>
                    <a:lnTo>
                      <a:pt x="103" y="189"/>
                    </a:lnTo>
                    <a:lnTo>
                      <a:pt x="97" y="186"/>
                    </a:lnTo>
                    <a:lnTo>
                      <a:pt x="93" y="182"/>
                    </a:lnTo>
                    <a:lnTo>
                      <a:pt x="91" y="178"/>
                    </a:lnTo>
                    <a:lnTo>
                      <a:pt x="0"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83">
                <a:extLst>
                  <a:ext uri="{FF2B5EF4-FFF2-40B4-BE49-F238E27FC236}">
                    <a16:creationId xmlns="" xmlns:a16="http://schemas.microsoft.com/office/drawing/2014/main" id="{0AD0B793-F236-4D84-BE00-D43A4C156473}"/>
                  </a:ext>
                </a:extLst>
              </p:cNvPr>
              <p:cNvSpPr/>
              <p:nvPr/>
            </p:nvSpPr>
            <p:spPr bwMode="auto">
              <a:xfrm>
                <a:off x="1516063" y="3252788"/>
                <a:ext cx="114300" cy="79375"/>
              </a:xfrm>
              <a:custGeom>
                <a:avLst/>
                <a:gdLst>
                  <a:gd name="T0" fmla="*/ 0 w 72"/>
                  <a:gd name="T1" fmla="*/ 47 h 50"/>
                  <a:gd name="T2" fmla="*/ 0 w 72"/>
                  <a:gd name="T3" fmla="*/ 47 h 50"/>
                  <a:gd name="T4" fmla="*/ 1 w 72"/>
                  <a:gd name="T5" fmla="*/ 49 h 50"/>
                  <a:gd name="T6" fmla="*/ 4 w 72"/>
                  <a:gd name="T7" fmla="*/ 50 h 50"/>
                  <a:gd name="T8" fmla="*/ 5 w 72"/>
                  <a:gd name="T9" fmla="*/ 50 h 50"/>
                  <a:gd name="T10" fmla="*/ 8 w 72"/>
                  <a:gd name="T11" fmla="*/ 49 h 50"/>
                  <a:gd name="T12" fmla="*/ 69 w 72"/>
                  <a:gd name="T13" fmla="*/ 11 h 50"/>
                  <a:gd name="T14" fmla="*/ 69 w 72"/>
                  <a:gd name="T15" fmla="*/ 11 h 50"/>
                  <a:gd name="T16" fmla="*/ 70 w 72"/>
                  <a:gd name="T17" fmla="*/ 9 h 50"/>
                  <a:gd name="T18" fmla="*/ 72 w 72"/>
                  <a:gd name="T19" fmla="*/ 8 h 50"/>
                  <a:gd name="T20" fmla="*/ 72 w 72"/>
                  <a:gd name="T21" fmla="*/ 5 h 50"/>
                  <a:gd name="T22" fmla="*/ 70 w 72"/>
                  <a:gd name="T23" fmla="*/ 2 h 50"/>
                  <a:gd name="T24" fmla="*/ 70 w 72"/>
                  <a:gd name="T25" fmla="*/ 2 h 50"/>
                  <a:gd name="T26" fmla="*/ 69 w 72"/>
                  <a:gd name="T27" fmla="*/ 1 h 50"/>
                  <a:gd name="T28" fmla="*/ 68 w 72"/>
                  <a:gd name="T29" fmla="*/ 0 h 50"/>
                  <a:gd name="T30" fmla="*/ 65 w 72"/>
                  <a:gd name="T31" fmla="*/ 0 h 50"/>
                  <a:gd name="T32" fmla="*/ 64 w 72"/>
                  <a:gd name="T33" fmla="*/ 1 h 50"/>
                  <a:gd name="T34" fmla="*/ 1 w 72"/>
                  <a:gd name="T35" fmla="*/ 39 h 50"/>
                  <a:gd name="T36" fmla="*/ 1 w 72"/>
                  <a:gd name="T37" fmla="*/ 39 h 50"/>
                  <a:gd name="T38" fmla="*/ 0 w 72"/>
                  <a:gd name="T39" fmla="*/ 40 h 50"/>
                  <a:gd name="T40" fmla="*/ 0 w 72"/>
                  <a:gd name="T41" fmla="*/ 43 h 50"/>
                  <a:gd name="T42" fmla="*/ 0 w 72"/>
                  <a:gd name="T43" fmla="*/ 44 h 50"/>
                  <a:gd name="T44" fmla="*/ 0 w 72"/>
                  <a:gd name="T45" fmla="*/ 47 h 50"/>
                  <a:gd name="T46" fmla="*/ 0 w 72"/>
                  <a:gd name="T4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50">
                    <a:moveTo>
                      <a:pt x="0" y="47"/>
                    </a:moveTo>
                    <a:lnTo>
                      <a:pt x="0" y="47"/>
                    </a:lnTo>
                    <a:lnTo>
                      <a:pt x="1" y="49"/>
                    </a:lnTo>
                    <a:lnTo>
                      <a:pt x="4" y="50"/>
                    </a:lnTo>
                    <a:lnTo>
                      <a:pt x="5" y="50"/>
                    </a:lnTo>
                    <a:lnTo>
                      <a:pt x="8" y="49"/>
                    </a:lnTo>
                    <a:lnTo>
                      <a:pt x="69" y="11"/>
                    </a:lnTo>
                    <a:lnTo>
                      <a:pt x="69" y="11"/>
                    </a:lnTo>
                    <a:lnTo>
                      <a:pt x="70" y="9"/>
                    </a:lnTo>
                    <a:lnTo>
                      <a:pt x="72" y="8"/>
                    </a:lnTo>
                    <a:lnTo>
                      <a:pt x="72" y="5"/>
                    </a:lnTo>
                    <a:lnTo>
                      <a:pt x="70" y="2"/>
                    </a:lnTo>
                    <a:lnTo>
                      <a:pt x="70" y="2"/>
                    </a:lnTo>
                    <a:lnTo>
                      <a:pt x="69" y="1"/>
                    </a:lnTo>
                    <a:lnTo>
                      <a:pt x="68" y="0"/>
                    </a:lnTo>
                    <a:lnTo>
                      <a:pt x="65" y="0"/>
                    </a:lnTo>
                    <a:lnTo>
                      <a:pt x="64" y="1"/>
                    </a:lnTo>
                    <a:lnTo>
                      <a:pt x="1" y="39"/>
                    </a:lnTo>
                    <a:lnTo>
                      <a:pt x="1" y="39"/>
                    </a:lnTo>
                    <a:lnTo>
                      <a:pt x="0" y="40"/>
                    </a:lnTo>
                    <a:lnTo>
                      <a:pt x="0" y="43"/>
                    </a:lnTo>
                    <a:lnTo>
                      <a:pt x="0" y="44"/>
                    </a:lnTo>
                    <a:lnTo>
                      <a:pt x="0" y="47"/>
                    </a:lnTo>
                    <a:lnTo>
                      <a:pt x="0"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84">
                <a:extLst>
                  <a:ext uri="{FF2B5EF4-FFF2-40B4-BE49-F238E27FC236}">
                    <a16:creationId xmlns="" xmlns:a16="http://schemas.microsoft.com/office/drawing/2014/main" id="{CD1E0C6D-A141-46CD-AB63-27DD49BCEA20}"/>
                  </a:ext>
                </a:extLst>
              </p:cNvPr>
              <p:cNvSpPr/>
              <p:nvPr/>
            </p:nvSpPr>
            <p:spPr bwMode="auto">
              <a:xfrm>
                <a:off x="1560513" y="3316288"/>
                <a:ext cx="161925" cy="219075"/>
              </a:xfrm>
              <a:custGeom>
                <a:avLst/>
                <a:gdLst>
                  <a:gd name="T0" fmla="*/ 0 w 102"/>
                  <a:gd name="T1" fmla="*/ 6 h 138"/>
                  <a:gd name="T2" fmla="*/ 9 w 102"/>
                  <a:gd name="T3" fmla="*/ 0 h 138"/>
                  <a:gd name="T4" fmla="*/ 88 w 102"/>
                  <a:gd name="T5" fmla="*/ 128 h 138"/>
                  <a:gd name="T6" fmla="*/ 88 w 102"/>
                  <a:gd name="T7" fmla="*/ 128 h 138"/>
                  <a:gd name="T8" fmla="*/ 91 w 102"/>
                  <a:gd name="T9" fmla="*/ 132 h 138"/>
                  <a:gd name="T10" fmla="*/ 94 w 102"/>
                  <a:gd name="T11" fmla="*/ 133 h 138"/>
                  <a:gd name="T12" fmla="*/ 98 w 102"/>
                  <a:gd name="T13" fmla="*/ 134 h 138"/>
                  <a:gd name="T14" fmla="*/ 102 w 102"/>
                  <a:gd name="T15" fmla="*/ 136 h 138"/>
                  <a:gd name="T16" fmla="*/ 102 w 102"/>
                  <a:gd name="T17" fmla="*/ 136 h 138"/>
                  <a:gd name="T18" fmla="*/ 101 w 102"/>
                  <a:gd name="T19" fmla="*/ 136 h 138"/>
                  <a:gd name="T20" fmla="*/ 101 w 102"/>
                  <a:gd name="T21" fmla="*/ 136 h 138"/>
                  <a:gd name="T22" fmla="*/ 95 w 102"/>
                  <a:gd name="T23" fmla="*/ 138 h 138"/>
                  <a:gd name="T24" fmla="*/ 88 w 102"/>
                  <a:gd name="T25" fmla="*/ 138 h 138"/>
                  <a:gd name="T26" fmla="*/ 83 w 102"/>
                  <a:gd name="T27" fmla="*/ 136 h 138"/>
                  <a:gd name="T28" fmla="*/ 79 w 102"/>
                  <a:gd name="T29" fmla="*/ 132 h 138"/>
                  <a:gd name="T30" fmla="*/ 0 w 102"/>
                  <a:gd name="T31" fmla="*/ 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38">
                    <a:moveTo>
                      <a:pt x="0" y="6"/>
                    </a:moveTo>
                    <a:lnTo>
                      <a:pt x="9" y="0"/>
                    </a:lnTo>
                    <a:lnTo>
                      <a:pt x="88" y="128"/>
                    </a:lnTo>
                    <a:lnTo>
                      <a:pt x="88" y="128"/>
                    </a:lnTo>
                    <a:lnTo>
                      <a:pt x="91" y="132"/>
                    </a:lnTo>
                    <a:lnTo>
                      <a:pt x="94" y="133"/>
                    </a:lnTo>
                    <a:lnTo>
                      <a:pt x="98" y="134"/>
                    </a:lnTo>
                    <a:lnTo>
                      <a:pt x="102" y="136"/>
                    </a:lnTo>
                    <a:lnTo>
                      <a:pt x="102" y="136"/>
                    </a:lnTo>
                    <a:lnTo>
                      <a:pt x="101" y="136"/>
                    </a:lnTo>
                    <a:lnTo>
                      <a:pt x="101" y="136"/>
                    </a:lnTo>
                    <a:lnTo>
                      <a:pt x="95" y="138"/>
                    </a:lnTo>
                    <a:lnTo>
                      <a:pt x="88" y="138"/>
                    </a:lnTo>
                    <a:lnTo>
                      <a:pt x="83" y="136"/>
                    </a:lnTo>
                    <a:lnTo>
                      <a:pt x="79" y="132"/>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25" name="Freeform 185">
              <a:extLst>
                <a:ext uri="{FF2B5EF4-FFF2-40B4-BE49-F238E27FC236}">
                  <a16:creationId xmlns="" xmlns:a16="http://schemas.microsoft.com/office/drawing/2014/main" id="{6B0AD1F0-B04E-41D7-B10F-68777106987C}"/>
                </a:ext>
              </a:extLst>
            </p:cNvPr>
            <p:cNvSpPr>
              <a:spLocks noEditPoints="1"/>
            </p:cNvSpPr>
            <p:nvPr/>
          </p:nvSpPr>
          <p:spPr bwMode="auto">
            <a:xfrm>
              <a:off x="3876675" y="1754470"/>
              <a:ext cx="150019" cy="115491"/>
            </a:xfrm>
            <a:custGeom>
              <a:avLst/>
              <a:gdLst>
                <a:gd name="T0" fmla="*/ 124 w 126"/>
                <a:gd name="T1" fmla="*/ 38 h 97"/>
                <a:gd name="T2" fmla="*/ 105 w 126"/>
                <a:gd name="T3" fmla="*/ 15 h 97"/>
                <a:gd name="T4" fmla="*/ 99 w 126"/>
                <a:gd name="T5" fmla="*/ 34 h 97"/>
                <a:gd name="T6" fmla="*/ 111 w 126"/>
                <a:gd name="T7" fmla="*/ 39 h 97"/>
                <a:gd name="T8" fmla="*/ 113 w 126"/>
                <a:gd name="T9" fmla="*/ 55 h 97"/>
                <a:gd name="T10" fmla="*/ 99 w 126"/>
                <a:gd name="T11" fmla="*/ 63 h 97"/>
                <a:gd name="T12" fmla="*/ 113 w 126"/>
                <a:gd name="T13" fmla="*/ 72 h 97"/>
                <a:gd name="T14" fmla="*/ 125 w 126"/>
                <a:gd name="T15" fmla="*/ 58 h 97"/>
                <a:gd name="T16" fmla="*/ 99 w 126"/>
                <a:gd name="T17" fmla="*/ 12 h 97"/>
                <a:gd name="T18" fmla="*/ 40 w 126"/>
                <a:gd name="T19" fmla="*/ 1 h 97"/>
                <a:gd name="T20" fmla="*/ 42 w 126"/>
                <a:gd name="T21" fmla="*/ 5 h 97"/>
                <a:gd name="T22" fmla="*/ 46 w 126"/>
                <a:gd name="T23" fmla="*/ 13 h 97"/>
                <a:gd name="T24" fmla="*/ 40 w 126"/>
                <a:gd name="T25" fmla="*/ 20 h 97"/>
                <a:gd name="T26" fmla="*/ 40 w 126"/>
                <a:gd name="T27" fmla="*/ 84 h 97"/>
                <a:gd name="T28" fmla="*/ 59 w 126"/>
                <a:gd name="T29" fmla="*/ 82 h 97"/>
                <a:gd name="T30" fmla="*/ 79 w 126"/>
                <a:gd name="T31" fmla="*/ 76 h 97"/>
                <a:gd name="T32" fmla="*/ 99 w 126"/>
                <a:gd name="T33" fmla="*/ 63 h 97"/>
                <a:gd name="T34" fmla="*/ 92 w 126"/>
                <a:gd name="T35" fmla="*/ 62 h 97"/>
                <a:gd name="T36" fmla="*/ 86 w 126"/>
                <a:gd name="T37" fmla="*/ 42 h 97"/>
                <a:gd name="T38" fmla="*/ 95 w 126"/>
                <a:gd name="T39" fmla="*/ 35 h 97"/>
                <a:gd name="T40" fmla="*/ 40 w 126"/>
                <a:gd name="T41" fmla="*/ 1 h 97"/>
                <a:gd name="T42" fmla="*/ 33 w 126"/>
                <a:gd name="T43" fmla="*/ 9 h 97"/>
                <a:gd name="T44" fmla="*/ 40 w 126"/>
                <a:gd name="T45" fmla="*/ 1 h 97"/>
                <a:gd name="T46" fmla="*/ 40 w 126"/>
                <a:gd name="T47" fmla="*/ 96 h 97"/>
                <a:gd name="T48" fmla="*/ 38 w 126"/>
                <a:gd name="T49" fmla="*/ 85 h 97"/>
                <a:gd name="T50" fmla="*/ 33 w 126"/>
                <a:gd name="T51" fmla="*/ 97 h 97"/>
                <a:gd name="T52" fmla="*/ 37 w 126"/>
                <a:gd name="T53" fmla="*/ 72 h 97"/>
                <a:gd name="T54" fmla="*/ 33 w 126"/>
                <a:gd name="T55" fmla="*/ 32 h 97"/>
                <a:gd name="T56" fmla="*/ 33 w 126"/>
                <a:gd name="T57" fmla="*/ 15 h 97"/>
                <a:gd name="T58" fmla="*/ 36 w 126"/>
                <a:gd name="T59" fmla="*/ 19 h 97"/>
                <a:gd name="T60" fmla="*/ 33 w 126"/>
                <a:gd name="T61" fmla="*/ 3 h 97"/>
                <a:gd name="T62" fmla="*/ 27 w 126"/>
                <a:gd name="T63" fmla="*/ 20 h 97"/>
                <a:gd name="T64" fmla="*/ 33 w 126"/>
                <a:gd name="T65" fmla="*/ 15 h 97"/>
                <a:gd name="T66" fmla="*/ 33 w 126"/>
                <a:gd name="T67" fmla="*/ 3 h 97"/>
                <a:gd name="T68" fmla="*/ 27 w 126"/>
                <a:gd name="T69" fmla="*/ 97 h 97"/>
                <a:gd name="T70" fmla="*/ 27 w 126"/>
                <a:gd name="T71" fmla="*/ 92 h 97"/>
                <a:gd name="T72" fmla="*/ 33 w 126"/>
                <a:gd name="T73" fmla="*/ 32 h 97"/>
                <a:gd name="T74" fmla="*/ 23 w 126"/>
                <a:gd name="T75" fmla="*/ 69 h 97"/>
                <a:gd name="T76" fmla="*/ 27 w 126"/>
                <a:gd name="T77" fmla="*/ 59 h 97"/>
                <a:gd name="T78" fmla="*/ 26 w 126"/>
                <a:gd name="T79" fmla="*/ 47 h 97"/>
                <a:gd name="T80" fmla="*/ 23 w 126"/>
                <a:gd name="T81" fmla="*/ 39 h 97"/>
                <a:gd name="T82" fmla="*/ 33 w 126"/>
                <a:gd name="T83" fmla="*/ 32 h 97"/>
                <a:gd name="T84" fmla="*/ 17 w 126"/>
                <a:gd name="T85" fmla="*/ 11 h 97"/>
                <a:gd name="T86" fmla="*/ 2 w 126"/>
                <a:gd name="T87" fmla="*/ 40 h 97"/>
                <a:gd name="T88" fmla="*/ 8 w 126"/>
                <a:gd name="T89" fmla="*/ 88 h 97"/>
                <a:gd name="T90" fmla="*/ 23 w 126"/>
                <a:gd name="T91" fmla="*/ 97 h 97"/>
                <a:gd name="T92" fmla="*/ 22 w 126"/>
                <a:gd name="T93" fmla="*/ 91 h 97"/>
                <a:gd name="T94" fmla="*/ 17 w 126"/>
                <a:gd name="T95" fmla="*/ 74 h 97"/>
                <a:gd name="T96" fmla="*/ 23 w 126"/>
                <a:gd name="T97" fmla="*/ 65 h 97"/>
                <a:gd name="T98" fmla="*/ 13 w 126"/>
                <a:gd name="T99" fmla="*/ 65 h 97"/>
                <a:gd name="T100" fmla="*/ 7 w 126"/>
                <a:gd name="T101" fmla="*/ 54 h 97"/>
                <a:gd name="T102" fmla="*/ 14 w 126"/>
                <a:gd name="T103" fmla="*/ 43 h 97"/>
                <a:gd name="T104" fmla="*/ 23 w 126"/>
                <a:gd name="T105" fmla="*/ 39 h 97"/>
                <a:gd name="T106" fmla="*/ 14 w 126"/>
                <a:gd name="T107" fmla="*/ 32 h 97"/>
                <a:gd name="T108" fmla="*/ 14 w 126"/>
                <a:gd name="T109"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 h="97">
                  <a:moveTo>
                    <a:pt x="126" y="53"/>
                  </a:moveTo>
                  <a:lnTo>
                    <a:pt x="126" y="53"/>
                  </a:lnTo>
                  <a:lnTo>
                    <a:pt x="126" y="45"/>
                  </a:lnTo>
                  <a:lnTo>
                    <a:pt x="124" y="38"/>
                  </a:lnTo>
                  <a:lnTo>
                    <a:pt x="121" y="31"/>
                  </a:lnTo>
                  <a:lnTo>
                    <a:pt x="117" y="24"/>
                  </a:lnTo>
                  <a:lnTo>
                    <a:pt x="109" y="17"/>
                  </a:lnTo>
                  <a:lnTo>
                    <a:pt x="105" y="15"/>
                  </a:lnTo>
                  <a:lnTo>
                    <a:pt x="105" y="15"/>
                  </a:lnTo>
                  <a:lnTo>
                    <a:pt x="99" y="12"/>
                  </a:lnTo>
                  <a:lnTo>
                    <a:pt x="99" y="34"/>
                  </a:lnTo>
                  <a:lnTo>
                    <a:pt x="99" y="34"/>
                  </a:lnTo>
                  <a:lnTo>
                    <a:pt x="103" y="35"/>
                  </a:lnTo>
                  <a:lnTo>
                    <a:pt x="106" y="36"/>
                  </a:lnTo>
                  <a:lnTo>
                    <a:pt x="106" y="36"/>
                  </a:lnTo>
                  <a:lnTo>
                    <a:pt x="111" y="39"/>
                  </a:lnTo>
                  <a:lnTo>
                    <a:pt x="114" y="45"/>
                  </a:lnTo>
                  <a:lnTo>
                    <a:pt x="114" y="50"/>
                  </a:lnTo>
                  <a:lnTo>
                    <a:pt x="113" y="55"/>
                  </a:lnTo>
                  <a:lnTo>
                    <a:pt x="113" y="55"/>
                  </a:lnTo>
                  <a:lnTo>
                    <a:pt x="110" y="59"/>
                  </a:lnTo>
                  <a:lnTo>
                    <a:pt x="107" y="62"/>
                  </a:lnTo>
                  <a:lnTo>
                    <a:pt x="103" y="63"/>
                  </a:lnTo>
                  <a:lnTo>
                    <a:pt x="99" y="63"/>
                  </a:lnTo>
                  <a:lnTo>
                    <a:pt x="99" y="76"/>
                  </a:lnTo>
                  <a:lnTo>
                    <a:pt x="99" y="76"/>
                  </a:lnTo>
                  <a:lnTo>
                    <a:pt x="109" y="74"/>
                  </a:lnTo>
                  <a:lnTo>
                    <a:pt x="113" y="72"/>
                  </a:lnTo>
                  <a:lnTo>
                    <a:pt x="117" y="70"/>
                  </a:lnTo>
                  <a:lnTo>
                    <a:pt x="121" y="68"/>
                  </a:lnTo>
                  <a:lnTo>
                    <a:pt x="122" y="63"/>
                  </a:lnTo>
                  <a:lnTo>
                    <a:pt x="125" y="58"/>
                  </a:lnTo>
                  <a:lnTo>
                    <a:pt x="126" y="53"/>
                  </a:lnTo>
                  <a:lnTo>
                    <a:pt x="126" y="53"/>
                  </a:lnTo>
                  <a:close/>
                  <a:moveTo>
                    <a:pt x="99" y="12"/>
                  </a:moveTo>
                  <a:lnTo>
                    <a:pt x="99" y="12"/>
                  </a:lnTo>
                  <a:lnTo>
                    <a:pt x="82" y="5"/>
                  </a:lnTo>
                  <a:lnTo>
                    <a:pt x="65" y="1"/>
                  </a:lnTo>
                  <a:lnTo>
                    <a:pt x="52" y="0"/>
                  </a:lnTo>
                  <a:lnTo>
                    <a:pt x="40" y="1"/>
                  </a:lnTo>
                  <a:lnTo>
                    <a:pt x="40" y="5"/>
                  </a:lnTo>
                  <a:lnTo>
                    <a:pt x="40" y="5"/>
                  </a:lnTo>
                  <a:lnTo>
                    <a:pt x="42" y="5"/>
                  </a:lnTo>
                  <a:lnTo>
                    <a:pt x="42" y="5"/>
                  </a:lnTo>
                  <a:lnTo>
                    <a:pt x="42" y="5"/>
                  </a:lnTo>
                  <a:lnTo>
                    <a:pt x="45" y="8"/>
                  </a:lnTo>
                  <a:lnTo>
                    <a:pt x="46" y="11"/>
                  </a:lnTo>
                  <a:lnTo>
                    <a:pt x="46" y="13"/>
                  </a:lnTo>
                  <a:lnTo>
                    <a:pt x="46" y="16"/>
                  </a:lnTo>
                  <a:lnTo>
                    <a:pt x="46" y="16"/>
                  </a:lnTo>
                  <a:lnTo>
                    <a:pt x="44" y="19"/>
                  </a:lnTo>
                  <a:lnTo>
                    <a:pt x="40" y="20"/>
                  </a:lnTo>
                  <a:lnTo>
                    <a:pt x="40" y="76"/>
                  </a:lnTo>
                  <a:lnTo>
                    <a:pt x="40" y="76"/>
                  </a:lnTo>
                  <a:lnTo>
                    <a:pt x="40" y="80"/>
                  </a:lnTo>
                  <a:lnTo>
                    <a:pt x="40" y="84"/>
                  </a:lnTo>
                  <a:lnTo>
                    <a:pt x="40" y="96"/>
                  </a:lnTo>
                  <a:lnTo>
                    <a:pt x="40" y="96"/>
                  </a:lnTo>
                  <a:lnTo>
                    <a:pt x="49" y="91"/>
                  </a:lnTo>
                  <a:lnTo>
                    <a:pt x="59" y="82"/>
                  </a:lnTo>
                  <a:lnTo>
                    <a:pt x="69" y="77"/>
                  </a:lnTo>
                  <a:lnTo>
                    <a:pt x="73" y="76"/>
                  </a:lnTo>
                  <a:lnTo>
                    <a:pt x="79" y="76"/>
                  </a:lnTo>
                  <a:lnTo>
                    <a:pt x="79" y="76"/>
                  </a:lnTo>
                  <a:lnTo>
                    <a:pt x="90" y="76"/>
                  </a:lnTo>
                  <a:lnTo>
                    <a:pt x="99" y="76"/>
                  </a:lnTo>
                  <a:lnTo>
                    <a:pt x="99" y="63"/>
                  </a:lnTo>
                  <a:lnTo>
                    <a:pt x="99" y="63"/>
                  </a:lnTo>
                  <a:lnTo>
                    <a:pt x="97" y="63"/>
                  </a:lnTo>
                  <a:lnTo>
                    <a:pt x="92" y="62"/>
                  </a:lnTo>
                  <a:lnTo>
                    <a:pt x="92" y="62"/>
                  </a:lnTo>
                  <a:lnTo>
                    <a:pt x="92" y="62"/>
                  </a:lnTo>
                  <a:lnTo>
                    <a:pt x="88" y="59"/>
                  </a:lnTo>
                  <a:lnTo>
                    <a:pt x="86" y="54"/>
                  </a:lnTo>
                  <a:lnTo>
                    <a:pt x="84" y="49"/>
                  </a:lnTo>
                  <a:lnTo>
                    <a:pt x="86" y="42"/>
                  </a:lnTo>
                  <a:lnTo>
                    <a:pt x="86" y="42"/>
                  </a:lnTo>
                  <a:lnTo>
                    <a:pt x="88" y="39"/>
                  </a:lnTo>
                  <a:lnTo>
                    <a:pt x="91" y="36"/>
                  </a:lnTo>
                  <a:lnTo>
                    <a:pt x="95" y="35"/>
                  </a:lnTo>
                  <a:lnTo>
                    <a:pt x="99" y="34"/>
                  </a:lnTo>
                  <a:lnTo>
                    <a:pt x="99" y="12"/>
                  </a:lnTo>
                  <a:close/>
                  <a:moveTo>
                    <a:pt x="40" y="1"/>
                  </a:moveTo>
                  <a:lnTo>
                    <a:pt x="40" y="1"/>
                  </a:lnTo>
                  <a:lnTo>
                    <a:pt x="33" y="3"/>
                  </a:lnTo>
                  <a:lnTo>
                    <a:pt x="33" y="11"/>
                  </a:lnTo>
                  <a:lnTo>
                    <a:pt x="33" y="11"/>
                  </a:lnTo>
                  <a:lnTo>
                    <a:pt x="33" y="9"/>
                  </a:lnTo>
                  <a:lnTo>
                    <a:pt x="33" y="9"/>
                  </a:lnTo>
                  <a:lnTo>
                    <a:pt x="36" y="7"/>
                  </a:lnTo>
                  <a:lnTo>
                    <a:pt x="40" y="5"/>
                  </a:lnTo>
                  <a:lnTo>
                    <a:pt x="40" y="1"/>
                  </a:lnTo>
                  <a:lnTo>
                    <a:pt x="40" y="1"/>
                  </a:lnTo>
                  <a:close/>
                  <a:moveTo>
                    <a:pt x="33" y="97"/>
                  </a:moveTo>
                  <a:lnTo>
                    <a:pt x="33" y="97"/>
                  </a:lnTo>
                  <a:lnTo>
                    <a:pt x="40" y="96"/>
                  </a:lnTo>
                  <a:lnTo>
                    <a:pt x="40" y="84"/>
                  </a:lnTo>
                  <a:lnTo>
                    <a:pt x="40" y="84"/>
                  </a:lnTo>
                  <a:lnTo>
                    <a:pt x="38" y="85"/>
                  </a:lnTo>
                  <a:lnTo>
                    <a:pt x="38" y="85"/>
                  </a:lnTo>
                  <a:lnTo>
                    <a:pt x="36" y="89"/>
                  </a:lnTo>
                  <a:lnTo>
                    <a:pt x="33" y="92"/>
                  </a:lnTo>
                  <a:lnTo>
                    <a:pt x="33" y="97"/>
                  </a:lnTo>
                  <a:lnTo>
                    <a:pt x="33" y="97"/>
                  </a:lnTo>
                  <a:close/>
                  <a:moveTo>
                    <a:pt x="40" y="20"/>
                  </a:moveTo>
                  <a:lnTo>
                    <a:pt x="40" y="76"/>
                  </a:lnTo>
                  <a:lnTo>
                    <a:pt x="40" y="76"/>
                  </a:lnTo>
                  <a:lnTo>
                    <a:pt x="37" y="72"/>
                  </a:lnTo>
                  <a:lnTo>
                    <a:pt x="33" y="69"/>
                  </a:lnTo>
                  <a:lnTo>
                    <a:pt x="33" y="69"/>
                  </a:lnTo>
                  <a:lnTo>
                    <a:pt x="33" y="69"/>
                  </a:lnTo>
                  <a:lnTo>
                    <a:pt x="33" y="32"/>
                  </a:lnTo>
                  <a:lnTo>
                    <a:pt x="33" y="32"/>
                  </a:lnTo>
                  <a:lnTo>
                    <a:pt x="33" y="30"/>
                  </a:lnTo>
                  <a:lnTo>
                    <a:pt x="33" y="26"/>
                  </a:lnTo>
                  <a:lnTo>
                    <a:pt x="33" y="15"/>
                  </a:lnTo>
                  <a:lnTo>
                    <a:pt x="33" y="15"/>
                  </a:lnTo>
                  <a:lnTo>
                    <a:pt x="34" y="17"/>
                  </a:lnTo>
                  <a:lnTo>
                    <a:pt x="36" y="19"/>
                  </a:lnTo>
                  <a:lnTo>
                    <a:pt x="36" y="19"/>
                  </a:lnTo>
                  <a:lnTo>
                    <a:pt x="40" y="20"/>
                  </a:lnTo>
                  <a:lnTo>
                    <a:pt x="40" y="20"/>
                  </a:lnTo>
                  <a:close/>
                  <a:moveTo>
                    <a:pt x="33" y="3"/>
                  </a:moveTo>
                  <a:lnTo>
                    <a:pt x="33" y="3"/>
                  </a:lnTo>
                  <a:lnTo>
                    <a:pt x="23" y="7"/>
                  </a:lnTo>
                  <a:lnTo>
                    <a:pt x="23" y="19"/>
                  </a:lnTo>
                  <a:lnTo>
                    <a:pt x="23" y="19"/>
                  </a:lnTo>
                  <a:lnTo>
                    <a:pt x="27" y="20"/>
                  </a:lnTo>
                  <a:lnTo>
                    <a:pt x="27" y="20"/>
                  </a:lnTo>
                  <a:lnTo>
                    <a:pt x="30" y="23"/>
                  </a:lnTo>
                  <a:lnTo>
                    <a:pt x="33" y="26"/>
                  </a:lnTo>
                  <a:lnTo>
                    <a:pt x="33" y="15"/>
                  </a:lnTo>
                  <a:lnTo>
                    <a:pt x="33" y="15"/>
                  </a:lnTo>
                  <a:lnTo>
                    <a:pt x="32" y="13"/>
                  </a:lnTo>
                  <a:lnTo>
                    <a:pt x="33" y="11"/>
                  </a:lnTo>
                  <a:lnTo>
                    <a:pt x="33" y="3"/>
                  </a:lnTo>
                  <a:lnTo>
                    <a:pt x="33" y="3"/>
                  </a:lnTo>
                  <a:close/>
                  <a:moveTo>
                    <a:pt x="23" y="97"/>
                  </a:moveTo>
                  <a:lnTo>
                    <a:pt x="23" y="97"/>
                  </a:lnTo>
                  <a:lnTo>
                    <a:pt x="27" y="97"/>
                  </a:lnTo>
                  <a:lnTo>
                    <a:pt x="33" y="97"/>
                  </a:lnTo>
                  <a:lnTo>
                    <a:pt x="33" y="92"/>
                  </a:lnTo>
                  <a:lnTo>
                    <a:pt x="33" y="92"/>
                  </a:lnTo>
                  <a:lnTo>
                    <a:pt x="27" y="92"/>
                  </a:lnTo>
                  <a:lnTo>
                    <a:pt x="23" y="91"/>
                  </a:lnTo>
                  <a:lnTo>
                    <a:pt x="23" y="97"/>
                  </a:lnTo>
                  <a:lnTo>
                    <a:pt x="23" y="97"/>
                  </a:lnTo>
                  <a:close/>
                  <a:moveTo>
                    <a:pt x="33" y="32"/>
                  </a:moveTo>
                  <a:lnTo>
                    <a:pt x="33" y="69"/>
                  </a:lnTo>
                  <a:lnTo>
                    <a:pt x="33" y="69"/>
                  </a:lnTo>
                  <a:lnTo>
                    <a:pt x="27" y="68"/>
                  </a:lnTo>
                  <a:lnTo>
                    <a:pt x="23" y="69"/>
                  </a:lnTo>
                  <a:lnTo>
                    <a:pt x="23" y="65"/>
                  </a:lnTo>
                  <a:lnTo>
                    <a:pt x="23" y="65"/>
                  </a:lnTo>
                  <a:lnTo>
                    <a:pt x="26" y="62"/>
                  </a:lnTo>
                  <a:lnTo>
                    <a:pt x="27" y="59"/>
                  </a:lnTo>
                  <a:lnTo>
                    <a:pt x="27" y="59"/>
                  </a:lnTo>
                  <a:lnTo>
                    <a:pt x="29" y="55"/>
                  </a:lnTo>
                  <a:lnTo>
                    <a:pt x="29" y="50"/>
                  </a:lnTo>
                  <a:lnTo>
                    <a:pt x="26" y="47"/>
                  </a:lnTo>
                  <a:lnTo>
                    <a:pt x="23" y="45"/>
                  </a:lnTo>
                  <a:lnTo>
                    <a:pt x="23" y="43"/>
                  </a:lnTo>
                  <a:lnTo>
                    <a:pt x="23" y="39"/>
                  </a:lnTo>
                  <a:lnTo>
                    <a:pt x="23" y="39"/>
                  </a:lnTo>
                  <a:lnTo>
                    <a:pt x="27" y="38"/>
                  </a:lnTo>
                  <a:lnTo>
                    <a:pt x="32" y="34"/>
                  </a:lnTo>
                  <a:lnTo>
                    <a:pt x="32" y="34"/>
                  </a:lnTo>
                  <a:lnTo>
                    <a:pt x="33" y="32"/>
                  </a:lnTo>
                  <a:lnTo>
                    <a:pt x="33" y="32"/>
                  </a:lnTo>
                  <a:close/>
                  <a:moveTo>
                    <a:pt x="23" y="7"/>
                  </a:moveTo>
                  <a:lnTo>
                    <a:pt x="23" y="7"/>
                  </a:lnTo>
                  <a:lnTo>
                    <a:pt x="17" y="11"/>
                  </a:lnTo>
                  <a:lnTo>
                    <a:pt x="13" y="16"/>
                  </a:lnTo>
                  <a:lnTo>
                    <a:pt x="8" y="21"/>
                  </a:lnTo>
                  <a:lnTo>
                    <a:pt x="6" y="27"/>
                  </a:lnTo>
                  <a:lnTo>
                    <a:pt x="2" y="40"/>
                  </a:lnTo>
                  <a:lnTo>
                    <a:pt x="0" y="54"/>
                  </a:lnTo>
                  <a:lnTo>
                    <a:pt x="2" y="66"/>
                  </a:lnTo>
                  <a:lnTo>
                    <a:pt x="4" y="78"/>
                  </a:lnTo>
                  <a:lnTo>
                    <a:pt x="8" y="88"/>
                  </a:lnTo>
                  <a:lnTo>
                    <a:pt x="13" y="91"/>
                  </a:lnTo>
                  <a:lnTo>
                    <a:pt x="15" y="93"/>
                  </a:lnTo>
                  <a:lnTo>
                    <a:pt x="15" y="93"/>
                  </a:lnTo>
                  <a:lnTo>
                    <a:pt x="23" y="97"/>
                  </a:lnTo>
                  <a:lnTo>
                    <a:pt x="23" y="91"/>
                  </a:lnTo>
                  <a:lnTo>
                    <a:pt x="22" y="91"/>
                  </a:lnTo>
                  <a:lnTo>
                    <a:pt x="22" y="91"/>
                  </a:lnTo>
                  <a:lnTo>
                    <a:pt x="22" y="91"/>
                  </a:lnTo>
                  <a:lnTo>
                    <a:pt x="18" y="88"/>
                  </a:lnTo>
                  <a:lnTo>
                    <a:pt x="17" y="84"/>
                  </a:lnTo>
                  <a:lnTo>
                    <a:pt x="15" y="80"/>
                  </a:lnTo>
                  <a:lnTo>
                    <a:pt x="17" y="74"/>
                  </a:lnTo>
                  <a:lnTo>
                    <a:pt x="17" y="74"/>
                  </a:lnTo>
                  <a:lnTo>
                    <a:pt x="19" y="72"/>
                  </a:lnTo>
                  <a:lnTo>
                    <a:pt x="23" y="69"/>
                  </a:lnTo>
                  <a:lnTo>
                    <a:pt x="23" y="65"/>
                  </a:lnTo>
                  <a:lnTo>
                    <a:pt x="23" y="65"/>
                  </a:lnTo>
                  <a:lnTo>
                    <a:pt x="18" y="66"/>
                  </a:lnTo>
                  <a:lnTo>
                    <a:pt x="13" y="65"/>
                  </a:lnTo>
                  <a:lnTo>
                    <a:pt x="13" y="65"/>
                  </a:lnTo>
                  <a:lnTo>
                    <a:pt x="13" y="65"/>
                  </a:lnTo>
                  <a:lnTo>
                    <a:pt x="10" y="62"/>
                  </a:lnTo>
                  <a:lnTo>
                    <a:pt x="7" y="58"/>
                  </a:lnTo>
                  <a:lnTo>
                    <a:pt x="7" y="54"/>
                  </a:lnTo>
                  <a:lnTo>
                    <a:pt x="8" y="49"/>
                  </a:lnTo>
                  <a:lnTo>
                    <a:pt x="8" y="49"/>
                  </a:lnTo>
                  <a:lnTo>
                    <a:pt x="11" y="46"/>
                  </a:lnTo>
                  <a:lnTo>
                    <a:pt x="14" y="43"/>
                  </a:lnTo>
                  <a:lnTo>
                    <a:pt x="18" y="43"/>
                  </a:lnTo>
                  <a:lnTo>
                    <a:pt x="23" y="43"/>
                  </a:lnTo>
                  <a:lnTo>
                    <a:pt x="23" y="39"/>
                  </a:lnTo>
                  <a:lnTo>
                    <a:pt x="23" y="39"/>
                  </a:lnTo>
                  <a:lnTo>
                    <a:pt x="18" y="38"/>
                  </a:lnTo>
                  <a:lnTo>
                    <a:pt x="18" y="38"/>
                  </a:lnTo>
                  <a:lnTo>
                    <a:pt x="15" y="35"/>
                  </a:lnTo>
                  <a:lnTo>
                    <a:pt x="14" y="32"/>
                  </a:lnTo>
                  <a:lnTo>
                    <a:pt x="13" y="28"/>
                  </a:lnTo>
                  <a:lnTo>
                    <a:pt x="14" y="24"/>
                  </a:lnTo>
                  <a:lnTo>
                    <a:pt x="14" y="24"/>
                  </a:lnTo>
                  <a:lnTo>
                    <a:pt x="14" y="24"/>
                  </a:lnTo>
                  <a:lnTo>
                    <a:pt x="18" y="20"/>
                  </a:lnTo>
                  <a:lnTo>
                    <a:pt x="23" y="19"/>
                  </a:lnTo>
                  <a:lnTo>
                    <a:pt x="23" y="7"/>
                  </a:lnTo>
                  <a:close/>
                </a:path>
              </a:pathLst>
            </a:custGeom>
            <a:solidFill>
              <a:schemeClr val="accent6"/>
            </a:solidFill>
            <a:ln>
              <a:noFill/>
            </a:ln>
          </p:spPr>
          <p:txBody>
            <a:bodyPr vert="horz" wrap="square" lIns="68580" tIns="34290" rIns="68580" bIns="34290" numCol="1" anchor="t" anchorCtr="0" compatLnSpc="1"/>
            <a:lstStyle/>
            <a:p>
              <a:endParaRPr lang="zh-CN" altLang="en-US"/>
            </a:p>
          </p:txBody>
        </p:sp>
        <p:grpSp>
          <p:nvGrpSpPr>
            <p:cNvPr id="226" name="组合 199">
              <a:extLst>
                <a:ext uri="{FF2B5EF4-FFF2-40B4-BE49-F238E27FC236}">
                  <a16:creationId xmlns="" xmlns:a16="http://schemas.microsoft.com/office/drawing/2014/main" id="{1CE64629-5DC2-4283-8E8F-38B668A85668}"/>
                </a:ext>
              </a:extLst>
            </p:cNvPr>
            <p:cNvGrpSpPr/>
            <p:nvPr/>
          </p:nvGrpSpPr>
          <p:grpSpPr>
            <a:xfrm>
              <a:off x="5205412" y="2546236"/>
              <a:ext cx="198835" cy="251222"/>
              <a:chOff x="3665538" y="3100388"/>
              <a:chExt cx="265113" cy="334963"/>
            </a:xfrm>
            <a:solidFill>
              <a:schemeClr val="accent6"/>
            </a:solidFill>
          </p:grpSpPr>
          <p:sp>
            <p:nvSpPr>
              <p:cNvPr id="227" name="Freeform 186">
                <a:extLst>
                  <a:ext uri="{FF2B5EF4-FFF2-40B4-BE49-F238E27FC236}">
                    <a16:creationId xmlns="" xmlns:a16="http://schemas.microsoft.com/office/drawing/2014/main" id="{B1AA1D75-EA66-4481-AC5E-A42F21BB05E4}"/>
                  </a:ext>
                </a:extLst>
              </p:cNvPr>
              <p:cNvSpPr/>
              <p:nvPr/>
            </p:nvSpPr>
            <p:spPr bwMode="auto">
              <a:xfrm>
                <a:off x="3665538" y="3109913"/>
                <a:ext cx="252413" cy="325438"/>
              </a:xfrm>
              <a:custGeom>
                <a:avLst/>
                <a:gdLst>
                  <a:gd name="T0" fmla="*/ 159 w 159"/>
                  <a:gd name="T1" fmla="*/ 36 h 205"/>
                  <a:gd name="T2" fmla="*/ 151 w 159"/>
                  <a:gd name="T3" fmla="*/ 32 h 205"/>
                  <a:gd name="T4" fmla="*/ 56 w 159"/>
                  <a:gd name="T5" fmla="*/ 185 h 205"/>
                  <a:gd name="T6" fmla="*/ 56 w 159"/>
                  <a:gd name="T7" fmla="*/ 185 h 205"/>
                  <a:gd name="T8" fmla="*/ 53 w 159"/>
                  <a:gd name="T9" fmla="*/ 189 h 205"/>
                  <a:gd name="T10" fmla="*/ 50 w 159"/>
                  <a:gd name="T11" fmla="*/ 191 h 205"/>
                  <a:gd name="T12" fmla="*/ 46 w 159"/>
                  <a:gd name="T13" fmla="*/ 193 h 205"/>
                  <a:gd name="T14" fmla="*/ 41 w 159"/>
                  <a:gd name="T15" fmla="*/ 194 h 205"/>
                  <a:gd name="T16" fmla="*/ 37 w 159"/>
                  <a:gd name="T17" fmla="*/ 195 h 205"/>
                  <a:gd name="T18" fmla="*/ 31 w 159"/>
                  <a:gd name="T19" fmla="*/ 194 h 205"/>
                  <a:gd name="T20" fmla="*/ 27 w 159"/>
                  <a:gd name="T21" fmla="*/ 193 h 205"/>
                  <a:gd name="T22" fmla="*/ 22 w 159"/>
                  <a:gd name="T23" fmla="*/ 191 h 205"/>
                  <a:gd name="T24" fmla="*/ 22 w 159"/>
                  <a:gd name="T25" fmla="*/ 191 h 205"/>
                  <a:gd name="T26" fmla="*/ 18 w 159"/>
                  <a:gd name="T27" fmla="*/ 187 h 205"/>
                  <a:gd name="T28" fmla="*/ 15 w 159"/>
                  <a:gd name="T29" fmla="*/ 185 h 205"/>
                  <a:gd name="T30" fmla="*/ 12 w 159"/>
                  <a:gd name="T31" fmla="*/ 180 h 205"/>
                  <a:gd name="T32" fmla="*/ 10 w 159"/>
                  <a:gd name="T33" fmla="*/ 175 h 205"/>
                  <a:gd name="T34" fmla="*/ 10 w 159"/>
                  <a:gd name="T35" fmla="*/ 171 h 205"/>
                  <a:gd name="T36" fmla="*/ 10 w 159"/>
                  <a:gd name="T37" fmla="*/ 166 h 205"/>
                  <a:gd name="T38" fmla="*/ 11 w 159"/>
                  <a:gd name="T39" fmla="*/ 162 h 205"/>
                  <a:gd name="T40" fmla="*/ 12 w 159"/>
                  <a:gd name="T41" fmla="*/ 157 h 205"/>
                  <a:gd name="T42" fmla="*/ 107 w 159"/>
                  <a:gd name="T43" fmla="*/ 4 h 205"/>
                  <a:gd name="T44" fmla="*/ 100 w 159"/>
                  <a:gd name="T45" fmla="*/ 0 h 205"/>
                  <a:gd name="T46" fmla="*/ 4 w 159"/>
                  <a:gd name="T47" fmla="*/ 155 h 205"/>
                  <a:gd name="T48" fmla="*/ 4 w 159"/>
                  <a:gd name="T49" fmla="*/ 155 h 205"/>
                  <a:gd name="T50" fmla="*/ 2 w 159"/>
                  <a:gd name="T51" fmla="*/ 160 h 205"/>
                  <a:gd name="T52" fmla="*/ 0 w 159"/>
                  <a:gd name="T53" fmla="*/ 167 h 205"/>
                  <a:gd name="T54" fmla="*/ 0 w 159"/>
                  <a:gd name="T55" fmla="*/ 172 h 205"/>
                  <a:gd name="T56" fmla="*/ 2 w 159"/>
                  <a:gd name="T57" fmla="*/ 179 h 205"/>
                  <a:gd name="T58" fmla="*/ 3 w 159"/>
                  <a:gd name="T59" fmla="*/ 185 h 205"/>
                  <a:gd name="T60" fmla="*/ 7 w 159"/>
                  <a:gd name="T61" fmla="*/ 190 h 205"/>
                  <a:gd name="T62" fmla="*/ 11 w 159"/>
                  <a:gd name="T63" fmla="*/ 195 h 205"/>
                  <a:gd name="T64" fmla="*/ 16 w 159"/>
                  <a:gd name="T65" fmla="*/ 199 h 205"/>
                  <a:gd name="T66" fmla="*/ 16 w 159"/>
                  <a:gd name="T67" fmla="*/ 199 h 205"/>
                  <a:gd name="T68" fmla="*/ 23 w 159"/>
                  <a:gd name="T69" fmla="*/ 202 h 205"/>
                  <a:gd name="T70" fmla="*/ 30 w 159"/>
                  <a:gd name="T71" fmla="*/ 203 h 205"/>
                  <a:gd name="T72" fmla="*/ 35 w 159"/>
                  <a:gd name="T73" fmla="*/ 205 h 205"/>
                  <a:gd name="T74" fmla="*/ 42 w 159"/>
                  <a:gd name="T75" fmla="*/ 205 h 205"/>
                  <a:gd name="T76" fmla="*/ 48 w 159"/>
                  <a:gd name="T77" fmla="*/ 202 h 205"/>
                  <a:gd name="T78" fmla="*/ 53 w 159"/>
                  <a:gd name="T79" fmla="*/ 199 h 205"/>
                  <a:gd name="T80" fmla="*/ 58 w 159"/>
                  <a:gd name="T81" fmla="*/ 195 h 205"/>
                  <a:gd name="T82" fmla="*/ 62 w 159"/>
                  <a:gd name="T83" fmla="*/ 191 h 205"/>
                  <a:gd name="T84" fmla="*/ 159 w 159"/>
                  <a:gd name="T85" fmla="*/ 3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205">
                    <a:moveTo>
                      <a:pt x="159" y="36"/>
                    </a:moveTo>
                    <a:lnTo>
                      <a:pt x="151" y="32"/>
                    </a:lnTo>
                    <a:lnTo>
                      <a:pt x="56" y="185"/>
                    </a:lnTo>
                    <a:lnTo>
                      <a:pt x="56" y="185"/>
                    </a:lnTo>
                    <a:lnTo>
                      <a:pt x="53" y="189"/>
                    </a:lnTo>
                    <a:lnTo>
                      <a:pt x="50" y="191"/>
                    </a:lnTo>
                    <a:lnTo>
                      <a:pt x="46" y="193"/>
                    </a:lnTo>
                    <a:lnTo>
                      <a:pt x="41" y="194"/>
                    </a:lnTo>
                    <a:lnTo>
                      <a:pt x="37" y="195"/>
                    </a:lnTo>
                    <a:lnTo>
                      <a:pt x="31" y="194"/>
                    </a:lnTo>
                    <a:lnTo>
                      <a:pt x="27" y="193"/>
                    </a:lnTo>
                    <a:lnTo>
                      <a:pt x="22" y="191"/>
                    </a:lnTo>
                    <a:lnTo>
                      <a:pt x="22" y="191"/>
                    </a:lnTo>
                    <a:lnTo>
                      <a:pt x="18" y="187"/>
                    </a:lnTo>
                    <a:lnTo>
                      <a:pt x="15" y="185"/>
                    </a:lnTo>
                    <a:lnTo>
                      <a:pt x="12" y="180"/>
                    </a:lnTo>
                    <a:lnTo>
                      <a:pt x="10" y="175"/>
                    </a:lnTo>
                    <a:lnTo>
                      <a:pt x="10" y="171"/>
                    </a:lnTo>
                    <a:lnTo>
                      <a:pt x="10" y="166"/>
                    </a:lnTo>
                    <a:lnTo>
                      <a:pt x="11" y="162"/>
                    </a:lnTo>
                    <a:lnTo>
                      <a:pt x="12" y="157"/>
                    </a:lnTo>
                    <a:lnTo>
                      <a:pt x="107" y="4"/>
                    </a:lnTo>
                    <a:lnTo>
                      <a:pt x="100" y="0"/>
                    </a:lnTo>
                    <a:lnTo>
                      <a:pt x="4" y="155"/>
                    </a:lnTo>
                    <a:lnTo>
                      <a:pt x="4" y="155"/>
                    </a:lnTo>
                    <a:lnTo>
                      <a:pt x="2" y="160"/>
                    </a:lnTo>
                    <a:lnTo>
                      <a:pt x="0" y="167"/>
                    </a:lnTo>
                    <a:lnTo>
                      <a:pt x="0" y="172"/>
                    </a:lnTo>
                    <a:lnTo>
                      <a:pt x="2" y="179"/>
                    </a:lnTo>
                    <a:lnTo>
                      <a:pt x="3" y="185"/>
                    </a:lnTo>
                    <a:lnTo>
                      <a:pt x="7" y="190"/>
                    </a:lnTo>
                    <a:lnTo>
                      <a:pt x="11" y="195"/>
                    </a:lnTo>
                    <a:lnTo>
                      <a:pt x="16" y="199"/>
                    </a:lnTo>
                    <a:lnTo>
                      <a:pt x="16" y="199"/>
                    </a:lnTo>
                    <a:lnTo>
                      <a:pt x="23" y="202"/>
                    </a:lnTo>
                    <a:lnTo>
                      <a:pt x="30" y="203"/>
                    </a:lnTo>
                    <a:lnTo>
                      <a:pt x="35" y="205"/>
                    </a:lnTo>
                    <a:lnTo>
                      <a:pt x="42" y="205"/>
                    </a:lnTo>
                    <a:lnTo>
                      <a:pt x="48" y="202"/>
                    </a:lnTo>
                    <a:lnTo>
                      <a:pt x="53" y="199"/>
                    </a:lnTo>
                    <a:lnTo>
                      <a:pt x="58" y="195"/>
                    </a:lnTo>
                    <a:lnTo>
                      <a:pt x="62" y="191"/>
                    </a:lnTo>
                    <a:lnTo>
                      <a:pt x="15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87">
                <a:extLst>
                  <a:ext uri="{FF2B5EF4-FFF2-40B4-BE49-F238E27FC236}">
                    <a16:creationId xmlns="" xmlns:a16="http://schemas.microsoft.com/office/drawing/2014/main" id="{62C42FD1-5892-422A-826E-10494932CFCE}"/>
                  </a:ext>
                </a:extLst>
              </p:cNvPr>
              <p:cNvSpPr/>
              <p:nvPr/>
            </p:nvSpPr>
            <p:spPr bwMode="auto">
              <a:xfrm>
                <a:off x="3808413" y="3100388"/>
                <a:ext cx="122238" cy="82550"/>
              </a:xfrm>
              <a:custGeom>
                <a:avLst/>
                <a:gdLst>
                  <a:gd name="T0" fmla="*/ 75 w 77"/>
                  <a:gd name="T1" fmla="*/ 50 h 52"/>
                  <a:gd name="T2" fmla="*/ 75 w 77"/>
                  <a:gd name="T3" fmla="*/ 50 h 52"/>
                  <a:gd name="T4" fmla="*/ 74 w 77"/>
                  <a:gd name="T5" fmla="*/ 51 h 52"/>
                  <a:gd name="T6" fmla="*/ 71 w 77"/>
                  <a:gd name="T7" fmla="*/ 52 h 52"/>
                  <a:gd name="T8" fmla="*/ 69 w 77"/>
                  <a:gd name="T9" fmla="*/ 52 h 52"/>
                  <a:gd name="T10" fmla="*/ 67 w 77"/>
                  <a:gd name="T11" fmla="*/ 51 h 52"/>
                  <a:gd name="T12" fmla="*/ 2 w 77"/>
                  <a:gd name="T13" fmla="*/ 12 h 52"/>
                  <a:gd name="T14" fmla="*/ 2 w 77"/>
                  <a:gd name="T15" fmla="*/ 12 h 52"/>
                  <a:gd name="T16" fmla="*/ 0 w 77"/>
                  <a:gd name="T17" fmla="*/ 9 h 52"/>
                  <a:gd name="T18" fmla="*/ 0 w 77"/>
                  <a:gd name="T19" fmla="*/ 8 h 52"/>
                  <a:gd name="T20" fmla="*/ 0 w 77"/>
                  <a:gd name="T21" fmla="*/ 5 h 52"/>
                  <a:gd name="T22" fmla="*/ 0 w 77"/>
                  <a:gd name="T23" fmla="*/ 2 h 52"/>
                  <a:gd name="T24" fmla="*/ 0 w 77"/>
                  <a:gd name="T25" fmla="*/ 2 h 52"/>
                  <a:gd name="T26" fmla="*/ 1 w 77"/>
                  <a:gd name="T27" fmla="*/ 1 h 52"/>
                  <a:gd name="T28" fmla="*/ 4 w 77"/>
                  <a:gd name="T29" fmla="*/ 0 h 52"/>
                  <a:gd name="T30" fmla="*/ 6 w 77"/>
                  <a:gd name="T31" fmla="*/ 0 h 52"/>
                  <a:gd name="T32" fmla="*/ 8 w 77"/>
                  <a:gd name="T33" fmla="*/ 1 h 52"/>
                  <a:gd name="T34" fmla="*/ 74 w 77"/>
                  <a:gd name="T35" fmla="*/ 42 h 52"/>
                  <a:gd name="T36" fmla="*/ 74 w 77"/>
                  <a:gd name="T37" fmla="*/ 42 h 52"/>
                  <a:gd name="T38" fmla="*/ 75 w 77"/>
                  <a:gd name="T39" fmla="*/ 43 h 52"/>
                  <a:gd name="T40" fmla="*/ 77 w 77"/>
                  <a:gd name="T41" fmla="*/ 46 h 52"/>
                  <a:gd name="T42" fmla="*/ 77 w 77"/>
                  <a:gd name="T43" fmla="*/ 47 h 52"/>
                  <a:gd name="T44" fmla="*/ 75 w 77"/>
                  <a:gd name="T45" fmla="*/ 50 h 52"/>
                  <a:gd name="T46" fmla="*/ 75 w 77"/>
                  <a:gd name="T4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52">
                    <a:moveTo>
                      <a:pt x="75" y="50"/>
                    </a:moveTo>
                    <a:lnTo>
                      <a:pt x="75" y="50"/>
                    </a:lnTo>
                    <a:lnTo>
                      <a:pt x="74" y="51"/>
                    </a:lnTo>
                    <a:lnTo>
                      <a:pt x="71" y="52"/>
                    </a:lnTo>
                    <a:lnTo>
                      <a:pt x="69" y="52"/>
                    </a:lnTo>
                    <a:lnTo>
                      <a:pt x="67" y="51"/>
                    </a:lnTo>
                    <a:lnTo>
                      <a:pt x="2" y="12"/>
                    </a:lnTo>
                    <a:lnTo>
                      <a:pt x="2" y="12"/>
                    </a:lnTo>
                    <a:lnTo>
                      <a:pt x="0" y="9"/>
                    </a:lnTo>
                    <a:lnTo>
                      <a:pt x="0" y="8"/>
                    </a:lnTo>
                    <a:lnTo>
                      <a:pt x="0" y="5"/>
                    </a:lnTo>
                    <a:lnTo>
                      <a:pt x="0" y="2"/>
                    </a:lnTo>
                    <a:lnTo>
                      <a:pt x="0" y="2"/>
                    </a:lnTo>
                    <a:lnTo>
                      <a:pt x="1" y="1"/>
                    </a:lnTo>
                    <a:lnTo>
                      <a:pt x="4" y="0"/>
                    </a:lnTo>
                    <a:lnTo>
                      <a:pt x="6" y="0"/>
                    </a:lnTo>
                    <a:lnTo>
                      <a:pt x="8" y="1"/>
                    </a:lnTo>
                    <a:lnTo>
                      <a:pt x="74" y="42"/>
                    </a:lnTo>
                    <a:lnTo>
                      <a:pt x="74" y="42"/>
                    </a:lnTo>
                    <a:lnTo>
                      <a:pt x="75" y="43"/>
                    </a:lnTo>
                    <a:lnTo>
                      <a:pt x="77" y="46"/>
                    </a:lnTo>
                    <a:lnTo>
                      <a:pt x="77" y="47"/>
                    </a:lnTo>
                    <a:lnTo>
                      <a:pt x="75" y="50"/>
                    </a:lnTo>
                    <a:lnTo>
                      <a:pt x="75"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88">
                <a:extLst>
                  <a:ext uri="{FF2B5EF4-FFF2-40B4-BE49-F238E27FC236}">
                    <a16:creationId xmlns="" xmlns:a16="http://schemas.microsoft.com/office/drawing/2014/main" id="{8C24B3EF-8030-45AD-9292-E94F3AA329A3}"/>
                  </a:ext>
                </a:extLst>
              </p:cNvPr>
              <p:cNvSpPr/>
              <p:nvPr/>
            </p:nvSpPr>
            <p:spPr bwMode="auto">
              <a:xfrm>
                <a:off x="3708401" y="3168650"/>
                <a:ext cx="173038" cy="234950"/>
              </a:xfrm>
              <a:custGeom>
                <a:avLst/>
                <a:gdLst>
                  <a:gd name="T0" fmla="*/ 109 w 109"/>
                  <a:gd name="T1" fmla="*/ 5 h 148"/>
                  <a:gd name="T2" fmla="*/ 99 w 109"/>
                  <a:gd name="T3" fmla="*/ 0 h 148"/>
                  <a:gd name="T4" fmla="*/ 15 w 109"/>
                  <a:gd name="T5" fmla="*/ 137 h 148"/>
                  <a:gd name="T6" fmla="*/ 15 w 109"/>
                  <a:gd name="T7" fmla="*/ 137 h 148"/>
                  <a:gd name="T8" fmla="*/ 12 w 109"/>
                  <a:gd name="T9" fmla="*/ 139 h 148"/>
                  <a:gd name="T10" fmla="*/ 8 w 109"/>
                  <a:gd name="T11" fmla="*/ 142 h 148"/>
                  <a:gd name="T12" fmla="*/ 4 w 109"/>
                  <a:gd name="T13" fmla="*/ 143 h 148"/>
                  <a:gd name="T14" fmla="*/ 0 w 109"/>
                  <a:gd name="T15" fmla="*/ 143 h 148"/>
                  <a:gd name="T16" fmla="*/ 0 w 109"/>
                  <a:gd name="T17" fmla="*/ 143 h 148"/>
                  <a:gd name="T18" fmla="*/ 0 w 109"/>
                  <a:gd name="T19" fmla="*/ 145 h 148"/>
                  <a:gd name="T20" fmla="*/ 0 w 109"/>
                  <a:gd name="T21" fmla="*/ 145 h 148"/>
                  <a:gd name="T22" fmla="*/ 7 w 109"/>
                  <a:gd name="T23" fmla="*/ 148 h 148"/>
                  <a:gd name="T24" fmla="*/ 14 w 109"/>
                  <a:gd name="T25" fmla="*/ 148 h 148"/>
                  <a:gd name="T26" fmla="*/ 21 w 109"/>
                  <a:gd name="T27" fmla="*/ 145 h 148"/>
                  <a:gd name="T28" fmla="*/ 25 w 109"/>
                  <a:gd name="T29" fmla="*/ 141 h 148"/>
                  <a:gd name="T30" fmla="*/ 109 w 109"/>
                  <a:gd name="T31" fmla="*/ 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48">
                    <a:moveTo>
                      <a:pt x="109" y="5"/>
                    </a:moveTo>
                    <a:lnTo>
                      <a:pt x="99" y="0"/>
                    </a:lnTo>
                    <a:lnTo>
                      <a:pt x="15" y="137"/>
                    </a:lnTo>
                    <a:lnTo>
                      <a:pt x="15" y="137"/>
                    </a:lnTo>
                    <a:lnTo>
                      <a:pt x="12" y="139"/>
                    </a:lnTo>
                    <a:lnTo>
                      <a:pt x="8" y="142"/>
                    </a:lnTo>
                    <a:lnTo>
                      <a:pt x="4" y="143"/>
                    </a:lnTo>
                    <a:lnTo>
                      <a:pt x="0" y="143"/>
                    </a:lnTo>
                    <a:lnTo>
                      <a:pt x="0" y="143"/>
                    </a:lnTo>
                    <a:lnTo>
                      <a:pt x="0" y="145"/>
                    </a:lnTo>
                    <a:lnTo>
                      <a:pt x="0" y="145"/>
                    </a:lnTo>
                    <a:lnTo>
                      <a:pt x="7" y="148"/>
                    </a:lnTo>
                    <a:lnTo>
                      <a:pt x="14" y="148"/>
                    </a:lnTo>
                    <a:lnTo>
                      <a:pt x="21" y="145"/>
                    </a:lnTo>
                    <a:lnTo>
                      <a:pt x="25" y="141"/>
                    </a:lnTo>
                    <a:lnTo>
                      <a:pt x="109"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0" name="Freeform 189">
              <a:extLst>
                <a:ext uri="{FF2B5EF4-FFF2-40B4-BE49-F238E27FC236}">
                  <a16:creationId xmlns="" xmlns:a16="http://schemas.microsoft.com/office/drawing/2014/main" id="{1CEFB4E5-BC47-44D8-93E8-4E234998B9F4}"/>
                </a:ext>
              </a:extLst>
            </p:cNvPr>
            <p:cNvSpPr>
              <a:spLocks noEditPoints="1"/>
            </p:cNvSpPr>
            <p:nvPr/>
          </p:nvSpPr>
          <p:spPr bwMode="auto">
            <a:xfrm>
              <a:off x="4231481" y="3758293"/>
              <a:ext cx="163116" cy="175022"/>
            </a:xfrm>
            <a:custGeom>
              <a:avLst/>
              <a:gdLst>
                <a:gd name="T0" fmla="*/ 107 w 137"/>
                <a:gd name="T1" fmla="*/ 68 h 147"/>
                <a:gd name="T2" fmla="*/ 103 w 137"/>
                <a:gd name="T3" fmla="*/ 51 h 147"/>
                <a:gd name="T4" fmla="*/ 103 w 137"/>
                <a:gd name="T5" fmla="*/ 99 h 147"/>
                <a:gd name="T6" fmla="*/ 117 w 137"/>
                <a:gd name="T7" fmla="*/ 111 h 147"/>
                <a:gd name="T8" fmla="*/ 115 w 137"/>
                <a:gd name="T9" fmla="*/ 118 h 147"/>
                <a:gd name="T10" fmla="*/ 103 w 137"/>
                <a:gd name="T11" fmla="*/ 38 h 147"/>
                <a:gd name="T12" fmla="*/ 115 w 137"/>
                <a:gd name="T13" fmla="*/ 19 h 147"/>
                <a:gd name="T14" fmla="*/ 117 w 137"/>
                <a:gd name="T15" fmla="*/ 24 h 147"/>
                <a:gd name="T16" fmla="*/ 103 w 137"/>
                <a:gd name="T17" fmla="*/ 38 h 147"/>
                <a:gd name="T18" fmla="*/ 114 w 137"/>
                <a:gd name="T19" fmla="*/ 68 h 147"/>
                <a:gd name="T20" fmla="*/ 134 w 137"/>
                <a:gd name="T21" fmla="*/ 65 h 147"/>
                <a:gd name="T22" fmla="*/ 136 w 137"/>
                <a:gd name="T23" fmla="*/ 70 h 147"/>
                <a:gd name="T24" fmla="*/ 114 w 137"/>
                <a:gd name="T25" fmla="*/ 70 h 147"/>
                <a:gd name="T26" fmla="*/ 69 w 137"/>
                <a:gd name="T27" fmla="*/ 30 h 147"/>
                <a:gd name="T28" fmla="*/ 103 w 137"/>
                <a:gd name="T29" fmla="*/ 51 h 147"/>
                <a:gd name="T30" fmla="*/ 90 w 137"/>
                <a:gd name="T31" fmla="*/ 100 h 147"/>
                <a:gd name="T32" fmla="*/ 84 w 137"/>
                <a:gd name="T33" fmla="*/ 142 h 147"/>
                <a:gd name="T34" fmla="*/ 69 w 137"/>
                <a:gd name="T35" fmla="*/ 114 h 147"/>
                <a:gd name="T36" fmla="*/ 83 w 137"/>
                <a:gd name="T37" fmla="*/ 96 h 147"/>
                <a:gd name="T38" fmla="*/ 95 w 137"/>
                <a:gd name="T39" fmla="*/ 84 h 147"/>
                <a:gd name="T40" fmla="*/ 99 w 137"/>
                <a:gd name="T41" fmla="*/ 62 h 147"/>
                <a:gd name="T42" fmla="*/ 91 w 137"/>
                <a:gd name="T43" fmla="*/ 47 h 147"/>
                <a:gd name="T44" fmla="*/ 69 w 137"/>
                <a:gd name="T45" fmla="*/ 38 h 147"/>
                <a:gd name="T46" fmla="*/ 100 w 137"/>
                <a:gd name="T47" fmla="*/ 31 h 147"/>
                <a:gd name="T48" fmla="*/ 100 w 137"/>
                <a:gd name="T49" fmla="*/ 36 h 147"/>
                <a:gd name="T50" fmla="*/ 103 w 137"/>
                <a:gd name="T51" fmla="*/ 99 h 147"/>
                <a:gd name="T52" fmla="*/ 99 w 137"/>
                <a:gd name="T53" fmla="*/ 101 h 147"/>
                <a:gd name="T54" fmla="*/ 103 w 137"/>
                <a:gd name="T55" fmla="*/ 99 h 147"/>
                <a:gd name="T56" fmla="*/ 72 w 137"/>
                <a:gd name="T57" fmla="*/ 1 h 147"/>
                <a:gd name="T58" fmla="*/ 72 w 137"/>
                <a:gd name="T59" fmla="*/ 23 h 147"/>
                <a:gd name="T60" fmla="*/ 67 w 137"/>
                <a:gd name="T61" fmla="*/ 147 h 147"/>
                <a:gd name="T62" fmla="*/ 49 w 137"/>
                <a:gd name="T63" fmla="*/ 137 h 147"/>
                <a:gd name="T64" fmla="*/ 41 w 137"/>
                <a:gd name="T65" fmla="*/ 92 h 147"/>
                <a:gd name="T66" fmla="*/ 41 w 137"/>
                <a:gd name="T67" fmla="*/ 43 h 147"/>
                <a:gd name="T68" fmla="*/ 69 w 137"/>
                <a:gd name="T69" fmla="*/ 30 h 147"/>
                <a:gd name="T70" fmla="*/ 57 w 137"/>
                <a:gd name="T71" fmla="*/ 40 h 147"/>
                <a:gd name="T72" fmla="*/ 45 w 137"/>
                <a:gd name="T73" fmla="*/ 51 h 147"/>
                <a:gd name="T74" fmla="*/ 40 w 137"/>
                <a:gd name="T75" fmla="*/ 68 h 147"/>
                <a:gd name="T76" fmla="*/ 54 w 137"/>
                <a:gd name="T77" fmla="*/ 93 h 147"/>
                <a:gd name="T78" fmla="*/ 56 w 137"/>
                <a:gd name="T79" fmla="*/ 97 h 147"/>
                <a:gd name="T80" fmla="*/ 69 w 137"/>
                <a:gd name="T81" fmla="*/ 147 h 147"/>
                <a:gd name="T82" fmla="*/ 69 w 137"/>
                <a:gd name="T83" fmla="*/ 24 h 147"/>
                <a:gd name="T84" fmla="*/ 65 w 137"/>
                <a:gd name="T85" fmla="*/ 4 h 147"/>
                <a:gd name="T86" fmla="*/ 69 w 137"/>
                <a:gd name="T87" fmla="*/ 0 h 147"/>
                <a:gd name="T88" fmla="*/ 38 w 137"/>
                <a:gd name="T89" fmla="*/ 104 h 147"/>
                <a:gd name="T90" fmla="*/ 35 w 137"/>
                <a:gd name="T91" fmla="*/ 99 h 147"/>
                <a:gd name="T92" fmla="*/ 35 w 137"/>
                <a:gd name="T93" fmla="*/ 38 h 147"/>
                <a:gd name="T94" fmla="*/ 38 w 137"/>
                <a:gd name="T95" fmla="*/ 31 h 147"/>
                <a:gd name="T96" fmla="*/ 35 w 137"/>
                <a:gd name="T97" fmla="*/ 84 h 147"/>
                <a:gd name="T98" fmla="*/ 33 w 137"/>
                <a:gd name="T99" fmla="*/ 59 h 147"/>
                <a:gd name="T100" fmla="*/ 35 w 137"/>
                <a:gd name="T101" fmla="*/ 30 h 147"/>
                <a:gd name="T102" fmla="*/ 33 w 137"/>
                <a:gd name="T103" fmla="*/ 36 h 147"/>
                <a:gd name="T104" fmla="*/ 21 w 137"/>
                <a:gd name="T105" fmla="*/ 20 h 147"/>
                <a:gd name="T106" fmla="*/ 35 w 137"/>
                <a:gd name="T107" fmla="*/ 30 h 147"/>
                <a:gd name="T108" fmla="*/ 26 w 137"/>
                <a:gd name="T109" fmla="*/ 116 h 147"/>
                <a:gd name="T110" fmla="*/ 21 w 137"/>
                <a:gd name="T111" fmla="*/ 116 h 147"/>
                <a:gd name="T112" fmla="*/ 33 w 137"/>
                <a:gd name="T113" fmla="*/ 99 h 147"/>
                <a:gd name="T114" fmla="*/ 4 w 137"/>
                <a:gd name="T115" fmla="*/ 65 h 147"/>
                <a:gd name="T116" fmla="*/ 23 w 137"/>
                <a:gd name="T117" fmla="*/ 65 h 147"/>
                <a:gd name="T118" fmla="*/ 21 w 137"/>
                <a:gd name="T119" fmla="*/ 72 h 147"/>
                <a:gd name="T120" fmla="*/ 0 w 137"/>
                <a:gd name="T121" fmla="*/ 68 h 147"/>
                <a:gd name="T122" fmla="*/ 4 w 137"/>
                <a:gd name="T123" fmla="*/ 6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7">
                  <a:moveTo>
                    <a:pt x="103" y="51"/>
                  </a:moveTo>
                  <a:lnTo>
                    <a:pt x="103" y="51"/>
                  </a:lnTo>
                  <a:lnTo>
                    <a:pt x="106" y="59"/>
                  </a:lnTo>
                  <a:lnTo>
                    <a:pt x="107" y="68"/>
                  </a:lnTo>
                  <a:lnTo>
                    <a:pt x="107" y="68"/>
                  </a:lnTo>
                  <a:lnTo>
                    <a:pt x="106" y="77"/>
                  </a:lnTo>
                  <a:lnTo>
                    <a:pt x="103" y="84"/>
                  </a:lnTo>
                  <a:lnTo>
                    <a:pt x="103" y="51"/>
                  </a:lnTo>
                  <a:lnTo>
                    <a:pt x="103" y="51"/>
                  </a:lnTo>
                  <a:close/>
                  <a:moveTo>
                    <a:pt x="103" y="107"/>
                  </a:moveTo>
                  <a:lnTo>
                    <a:pt x="103" y="99"/>
                  </a:lnTo>
                  <a:lnTo>
                    <a:pt x="103" y="99"/>
                  </a:lnTo>
                  <a:lnTo>
                    <a:pt x="106" y="99"/>
                  </a:lnTo>
                  <a:lnTo>
                    <a:pt x="106" y="99"/>
                  </a:lnTo>
                  <a:lnTo>
                    <a:pt x="117" y="111"/>
                  </a:lnTo>
                  <a:lnTo>
                    <a:pt x="117" y="111"/>
                  </a:lnTo>
                  <a:lnTo>
                    <a:pt x="118" y="114"/>
                  </a:lnTo>
                  <a:lnTo>
                    <a:pt x="117" y="116"/>
                  </a:lnTo>
                  <a:lnTo>
                    <a:pt x="117" y="116"/>
                  </a:lnTo>
                  <a:lnTo>
                    <a:pt x="115" y="118"/>
                  </a:lnTo>
                  <a:lnTo>
                    <a:pt x="113" y="116"/>
                  </a:lnTo>
                  <a:lnTo>
                    <a:pt x="103" y="107"/>
                  </a:lnTo>
                  <a:lnTo>
                    <a:pt x="103" y="107"/>
                  </a:lnTo>
                  <a:close/>
                  <a:moveTo>
                    <a:pt x="103" y="38"/>
                  </a:moveTo>
                  <a:lnTo>
                    <a:pt x="103" y="28"/>
                  </a:lnTo>
                  <a:lnTo>
                    <a:pt x="113" y="20"/>
                  </a:lnTo>
                  <a:lnTo>
                    <a:pt x="113" y="20"/>
                  </a:lnTo>
                  <a:lnTo>
                    <a:pt x="115" y="19"/>
                  </a:lnTo>
                  <a:lnTo>
                    <a:pt x="117" y="20"/>
                  </a:lnTo>
                  <a:lnTo>
                    <a:pt x="117" y="20"/>
                  </a:lnTo>
                  <a:lnTo>
                    <a:pt x="118" y="23"/>
                  </a:lnTo>
                  <a:lnTo>
                    <a:pt x="117" y="24"/>
                  </a:lnTo>
                  <a:lnTo>
                    <a:pt x="106" y="36"/>
                  </a:lnTo>
                  <a:lnTo>
                    <a:pt x="106" y="36"/>
                  </a:lnTo>
                  <a:lnTo>
                    <a:pt x="106" y="36"/>
                  </a:lnTo>
                  <a:lnTo>
                    <a:pt x="103" y="38"/>
                  </a:lnTo>
                  <a:lnTo>
                    <a:pt x="103" y="38"/>
                  </a:lnTo>
                  <a:close/>
                  <a:moveTo>
                    <a:pt x="114" y="68"/>
                  </a:moveTo>
                  <a:lnTo>
                    <a:pt x="114" y="68"/>
                  </a:lnTo>
                  <a:lnTo>
                    <a:pt x="114" y="68"/>
                  </a:lnTo>
                  <a:lnTo>
                    <a:pt x="114" y="65"/>
                  </a:lnTo>
                  <a:lnTo>
                    <a:pt x="117" y="65"/>
                  </a:lnTo>
                  <a:lnTo>
                    <a:pt x="134" y="65"/>
                  </a:lnTo>
                  <a:lnTo>
                    <a:pt x="134" y="65"/>
                  </a:lnTo>
                  <a:lnTo>
                    <a:pt x="136" y="65"/>
                  </a:lnTo>
                  <a:lnTo>
                    <a:pt x="137" y="68"/>
                  </a:lnTo>
                  <a:lnTo>
                    <a:pt x="137" y="68"/>
                  </a:lnTo>
                  <a:lnTo>
                    <a:pt x="136" y="70"/>
                  </a:lnTo>
                  <a:lnTo>
                    <a:pt x="134" y="72"/>
                  </a:lnTo>
                  <a:lnTo>
                    <a:pt x="117" y="72"/>
                  </a:lnTo>
                  <a:lnTo>
                    <a:pt x="117" y="72"/>
                  </a:lnTo>
                  <a:lnTo>
                    <a:pt x="114" y="70"/>
                  </a:lnTo>
                  <a:lnTo>
                    <a:pt x="114" y="68"/>
                  </a:lnTo>
                  <a:lnTo>
                    <a:pt x="114" y="68"/>
                  </a:lnTo>
                  <a:close/>
                  <a:moveTo>
                    <a:pt x="69" y="30"/>
                  </a:moveTo>
                  <a:lnTo>
                    <a:pt x="69" y="30"/>
                  </a:lnTo>
                  <a:lnTo>
                    <a:pt x="80" y="32"/>
                  </a:lnTo>
                  <a:lnTo>
                    <a:pt x="90" y="36"/>
                  </a:lnTo>
                  <a:lnTo>
                    <a:pt x="98" y="43"/>
                  </a:lnTo>
                  <a:lnTo>
                    <a:pt x="103" y="51"/>
                  </a:lnTo>
                  <a:lnTo>
                    <a:pt x="103" y="84"/>
                  </a:lnTo>
                  <a:lnTo>
                    <a:pt x="103" y="84"/>
                  </a:lnTo>
                  <a:lnTo>
                    <a:pt x="98" y="93"/>
                  </a:lnTo>
                  <a:lnTo>
                    <a:pt x="90" y="100"/>
                  </a:lnTo>
                  <a:lnTo>
                    <a:pt x="90" y="130"/>
                  </a:lnTo>
                  <a:lnTo>
                    <a:pt x="90" y="130"/>
                  </a:lnTo>
                  <a:lnTo>
                    <a:pt x="88" y="137"/>
                  </a:lnTo>
                  <a:lnTo>
                    <a:pt x="84" y="142"/>
                  </a:lnTo>
                  <a:lnTo>
                    <a:pt x="79" y="146"/>
                  </a:lnTo>
                  <a:lnTo>
                    <a:pt x="71" y="147"/>
                  </a:lnTo>
                  <a:lnTo>
                    <a:pt x="69" y="147"/>
                  </a:lnTo>
                  <a:lnTo>
                    <a:pt x="69" y="114"/>
                  </a:lnTo>
                  <a:lnTo>
                    <a:pt x="82" y="114"/>
                  </a:lnTo>
                  <a:lnTo>
                    <a:pt x="82" y="97"/>
                  </a:lnTo>
                  <a:lnTo>
                    <a:pt x="82" y="97"/>
                  </a:lnTo>
                  <a:lnTo>
                    <a:pt x="83" y="96"/>
                  </a:lnTo>
                  <a:lnTo>
                    <a:pt x="84" y="95"/>
                  </a:lnTo>
                  <a:lnTo>
                    <a:pt x="84" y="95"/>
                  </a:lnTo>
                  <a:lnTo>
                    <a:pt x="91" y="89"/>
                  </a:lnTo>
                  <a:lnTo>
                    <a:pt x="95" y="84"/>
                  </a:lnTo>
                  <a:lnTo>
                    <a:pt x="98" y="76"/>
                  </a:lnTo>
                  <a:lnTo>
                    <a:pt x="99" y="68"/>
                  </a:lnTo>
                  <a:lnTo>
                    <a:pt x="99" y="68"/>
                  </a:lnTo>
                  <a:lnTo>
                    <a:pt x="99" y="62"/>
                  </a:lnTo>
                  <a:lnTo>
                    <a:pt x="96" y="57"/>
                  </a:lnTo>
                  <a:lnTo>
                    <a:pt x="94" y="51"/>
                  </a:lnTo>
                  <a:lnTo>
                    <a:pt x="91" y="47"/>
                  </a:lnTo>
                  <a:lnTo>
                    <a:pt x="91" y="47"/>
                  </a:lnTo>
                  <a:lnTo>
                    <a:pt x="86" y="43"/>
                  </a:lnTo>
                  <a:lnTo>
                    <a:pt x="82" y="40"/>
                  </a:lnTo>
                  <a:lnTo>
                    <a:pt x="75" y="39"/>
                  </a:lnTo>
                  <a:lnTo>
                    <a:pt x="69" y="38"/>
                  </a:lnTo>
                  <a:lnTo>
                    <a:pt x="69" y="30"/>
                  </a:lnTo>
                  <a:lnTo>
                    <a:pt x="69" y="30"/>
                  </a:lnTo>
                  <a:close/>
                  <a:moveTo>
                    <a:pt x="103" y="28"/>
                  </a:moveTo>
                  <a:lnTo>
                    <a:pt x="100" y="31"/>
                  </a:lnTo>
                  <a:lnTo>
                    <a:pt x="100" y="31"/>
                  </a:lnTo>
                  <a:lnTo>
                    <a:pt x="99" y="34"/>
                  </a:lnTo>
                  <a:lnTo>
                    <a:pt x="100" y="36"/>
                  </a:lnTo>
                  <a:lnTo>
                    <a:pt x="100" y="36"/>
                  </a:lnTo>
                  <a:lnTo>
                    <a:pt x="103" y="38"/>
                  </a:lnTo>
                  <a:lnTo>
                    <a:pt x="103" y="28"/>
                  </a:lnTo>
                  <a:lnTo>
                    <a:pt x="103" y="28"/>
                  </a:lnTo>
                  <a:close/>
                  <a:moveTo>
                    <a:pt x="103" y="99"/>
                  </a:moveTo>
                  <a:lnTo>
                    <a:pt x="103" y="99"/>
                  </a:lnTo>
                  <a:lnTo>
                    <a:pt x="100" y="99"/>
                  </a:lnTo>
                  <a:lnTo>
                    <a:pt x="100" y="99"/>
                  </a:lnTo>
                  <a:lnTo>
                    <a:pt x="99" y="101"/>
                  </a:lnTo>
                  <a:lnTo>
                    <a:pt x="100" y="104"/>
                  </a:lnTo>
                  <a:lnTo>
                    <a:pt x="103" y="107"/>
                  </a:lnTo>
                  <a:lnTo>
                    <a:pt x="103" y="99"/>
                  </a:lnTo>
                  <a:lnTo>
                    <a:pt x="103" y="99"/>
                  </a:lnTo>
                  <a:close/>
                  <a:moveTo>
                    <a:pt x="69" y="24"/>
                  </a:moveTo>
                  <a:lnTo>
                    <a:pt x="69" y="0"/>
                  </a:lnTo>
                  <a:lnTo>
                    <a:pt x="69" y="0"/>
                  </a:lnTo>
                  <a:lnTo>
                    <a:pt x="72" y="1"/>
                  </a:lnTo>
                  <a:lnTo>
                    <a:pt x="72" y="4"/>
                  </a:lnTo>
                  <a:lnTo>
                    <a:pt x="72" y="20"/>
                  </a:lnTo>
                  <a:lnTo>
                    <a:pt x="72" y="20"/>
                  </a:lnTo>
                  <a:lnTo>
                    <a:pt x="72" y="23"/>
                  </a:lnTo>
                  <a:lnTo>
                    <a:pt x="69" y="24"/>
                  </a:lnTo>
                  <a:lnTo>
                    <a:pt x="69" y="24"/>
                  </a:lnTo>
                  <a:close/>
                  <a:moveTo>
                    <a:pt x="69" y="147"/>
                  </a:moveTo>
                  <a:lnTo>
                    <a:pt x="67" y="147"/>
                  </a:lnTo>
                  <a:lnTo>
                    <a:pt x="67" y="147"/>
                  </a:lnTo>
                  <a:lnTo>
                    <a:pt x="60" y="146"/>
                  </a:lnTo>
                  <a:lnTo>
                    <a:pt x="53" y="142"/>
                  </a:lnTo>
                  <a:lnTo>
                    <a:pt x="49" y="137"/>
                  </a:lnTo>
                  <a:lnTo>
                    <a:pt x="48" y="130"/>
                  </a:lnTo>
                  <a:lnTo>
                    <a:pt x="48" y="99"/>
                  </a:lnTo>
                  <a:lnTo>
                    <a:pt x="48" y="99"/>
                  </a:lnTo>
                  <a:lnTo>
                    <a:pt x="41" y="92"/>
                  </a:lnTo>
                  <a:lnTo>
                    <a:pt x="35" y="84"/>
                  </a:lnTo>
                  <a:lnTo>
                    <a:pt x="35" y="51"/>
                  </a:lnTo>
                  <a:lnTo>
                    <a:pt x="35" y="51"/>
                  </a:lnTo>
                  <a:lnTo>
                    <a:pt x="41" y="43"/>
                  </a:lnTo>
                  <a:lnTo>
                    <a:pt x="49" y="36"/>
                  </a:lnTo>
                  <a:lnTo>
                    <a:pt x="59" y="32"/>
                  </a:lnTo>
                  <a:lnTo>
                    <a:pt x="64" y="31"/>
                  </a:lnTo>
                  <a:lnTo>
                    <a:pt x="69" y="30"/>
                  </a:lnTo>
                  <a:lnTo>
                    <a:pt x="69" y="38"/>
                  </a:lnTo>
                  <a:lnTo>
                    <a:pt x="69" y="38"/>
                  </a:lnTo>
                  <a:lnTo>
                    <a:pt x="64" y="39"/>
                  </a:lnTo>
                  <a:lnTo>
                    <a:pt x="57" y="40"/>
                  </a:lnTo>
                  <a:lnTo>
                    <a:pt x="53" y="43"/>
                  </a:lnTo>
                  <a:lnTo>
                    <a:pt x="48" y="47"/>
                  </a:lnTo>
                  <a:lnTo>
                    <a:pt x="48" y="47"/>
                  </a:lnTo>
                  <a:lnTo>
                    <a:pt x="45" y="51"/>
                  </a:lnTo>
                  <a:lnTo>
                    <a:pt x="42" y="57"/>
                  </a:lnTo>
                  <a:lnTo>
                    <a:pt x="40" y="62"/>
                  </a:lnTo>
                  <a:lnTo>
                    <a:pt x="40" y="68"/>
                  </a:lnTo>
                  <a:lnTo>
                    <a:pt x="40" y="68"/>
                  </a:lnTo>
                  <a:lnTo>
                    <a:pt x="41" y="76"/>
                  </a:lnTo>
                  <a:lnTo>
                    <a:pt x="44" y="82"/>
                  </a:lnTo>
                  <a:lnTo>
                    <a:pt x="48" y="89"/>
                  </a:lnTo>
                  <a:lnTo>
                    <a:pt x="54" y="93"/>
                  </a:lnTo>
                  <a:lnTo>
                    <a:pt x="54" y="93"/>
                  </a:lnTo>
                  <a:lnTo>
                    <a:pt x="54" y="93"/>
                  </a:lnTo>
                  <a:lnTo>
                    <a:pt x="56" y="95"/>
                  </a:lnTo>
                  <a:lnTo>
                    <a:pt x="56" y="97"/>
                  </a:lnTo>
                  <a:lnTo>
                    <a:pt x="56" y="114"/>
                  </a:lnTo>
                  <a:lnTo>
                    <a:pt x="69" y="114"/>
                  </a:lnTo>
                  <a:lnTo>
                    <a:pt x="69" y="147"/>
                  </a:lnTo>
                  <a:lnTo>
                    <a:pt x="69" y="147"/>
                  </a:lnTo>
                  <a:close/>
                  <a:moveTo>
                    <a:pt x="69" y="0"/>
                  </a:moveTo>
                  <a:lnTo>
                    <a:pt x="69" y="24"/>
                  </a:lnTo>
                  <a:lnTo>
                    <a:pt x="69" y="24"/>
                  </a:lnTo>
                  <a:lnTo>
                    <a:pt x="69" y="24"/>
                  </a:lnTo>
                  <a:lnTo>
                    <a:pt x="69" y="24"/>
                  </a:lnTo>
                  <a:lnTo>
                    <a:pt x="67" y="23"/>
                  </a:lnTo>
                  <a:lnTo>
                    <a:pt x="65" y="20"/>
                  </a:lnTo>
                  <a:lnTo>
                    <a:pt x="65" y="4"/>
                  </a:lnTo>
                  <a:lnTo>
                    <a:pt x="65" y="4"/>
                  </a:lnTo>
                  <a:lnTo>
                    <a:pt x="67" y="1"/>
                  </a:lnTo>
                  <a:lnTo>
                    <a:pt x="69" y="0"/>
                  </a:lnTo>
                  <a:lnTo>
                    <a:pt x="69" y="0"/>
                  </a:lnTo>
                  <a:lnTo>
                    <a:pt x="69" y="0"/>
                  </a:lnTo>
                  <a:close/>
                  <a:moveTo>
                    <a:pt x="35" y="107"/>
                  </a:moveTo>
                  <a:lnTo>
                    <a:pt x="38" y="104"/>
                  </a:lnTo>
                  <a:lnTo>
                    <a:pt x="38" y="104"/>
                  </a:lnTo>
                  <a:lnTo>
                    <a:pt x="38" y="101"/>
                  </a:lnTo>
                  <a:lnTo>
                    <a:pt x="38" y="99"/>
                  </a:lnTo>
                  <a:lnTo>
                    <a:pt x="38" y="99"/>
                  </a:lnTo>
                  <a:lnTo>
                    <a:pt x="35" y="99"/>
                  </a:lnTo>
                  <a:lnTo>
                    <a:pt x="35" y="107"/>
                  </a:lnTo>
                  <a:lnTo>
                    <a:pt x="35" y="107"/>
                  </a:lnTo>
                  <a:close/>
                  <a:moveTo>
                    <a:pt x="35" y="38"/>
                  </a:moveTo>
                  <a:lnTo>
                    <a:pt x="35" y="38"/>
                  </a:lnTo>
                  <a:lnTo>
                    <a:pt x="38" y="36"/>
                  </a:lnTo>
                  <a:lnTo>
                    <a:pt x="38" y="36"/>
                  </a:lnTo>
                  <a:lnTo>
                    <a:pt x="38" y="34"/>
                  </a:lnTo>
                  <a:lnTo>
                    <a:pt x="38" y="31"/>
                  </a:lnTo>
                  <a:lnTo>
                    <a:pt x="35" y="30"/>
                  </a:lnTo>
                  <a:lnTo>
                    <a:pt x="35" y="38"/>
                  </a:lnTo>
                  <a:close/>
                  <a:moveTo>
                    <a:pt x="35" y="84"/>
                  </a:moveTo>
                  <a:lnTo>
                    <a:pt x="35" y="84"/>
                  </a:lnTo>
                  <a:lnTo>
                    <a:pt x="33" y="76"/>
                  </a:lnTo>
                  <a:lnTo>
                    <a:pt x="31" y="68"/>
                  </a:lnTo>
                  <a:lnTo>
                    <a:pt x="31" y="68"/>
                  </a:lnTo>
                  <a:lnTo>
                    <a:pt x="33" y="59"/>
                  </a:lnTo>
                  <a:lnTo>
                    <a:pt x="35" y="51"/>
                  </a:lnTo>
                  <a:lnTo>
                    <a:pt x="35" y="84"/>
                  </a:lnTo>
                  <a:lnTo>
                    <a:pt x="35" y="84"/>
                  </a:lnTo>
                  <a:close/>
                  <a:moveTo>
                    <a:pt x="35" y="30"/>
                  </a:moveTo>
                  <a:lnTo>
                    <a:pt x="35" y="38"/>
                  </a:lnTo>
                  <a:lnTo>
                    <a:pt x="35" y="38"/>
                  </a:lnTo>
                  <a:lnTo>
                    <a:pt x="33" y="36"/>
                  </a:lnTo>
                  <a:lnTo>
                    <a:pt x="33" y="36"/>
                  </a:lnTo>
                  <a:lnTo>
                    <a:pt x="21" y="24"/>
                  </a:lnTo>
                  <a:lnTo>
                    <a:pt x="21" y="24"/>
                  </a:lnTo>
                  <a:lnTo>
                    <a:pt x="19" y="23"/>
                  </a:lnTo>
                  <a:lnTo>
                    <a:pt x="21" y="20"/>
                  </a:lnTo>
                  <a:lnTo>
                    <a:pt x="21" y="20"/>
                  </a:lnTo>
                  <a:lnTo>
                    <a:pt x="23" y="19"/>
                  </a:lnTo>
                  <a:lnTo>
                    <a:pt x="26" y="20"/>
                  </a:lnTo>
                  <a:lnTo>
                    <a:pt x="35" y="30"/>
                  </a:lnTo>
                  <a:lnTo>
                    <a:pt x="35" y="30"/>
                  </a:lnTo>
                  <a:close/>
                  <a:moveTo>
                    <a:pt x="35" y="99"/>
                  </a:moveTo>
                  <a:lnTo>
                    <a:pt x="35" y="107"/>
                  </a:lnTo>
                  <a:lnTo>
                    <a:pt x="26" y="116"/>
                  </a:lnTo>
                  <a:lnTo>
                    <a:pt x="26" y="116"/>
                  </a:lnTo>
                  <a:lnTo>
                    <a:pt x="23" y="118"/>
                  </a:lnTo>
                  <a:lnTo>
                    <a:pt x="21" y="116"/>
                  </a:lnTo>
                  <a:lnTo>
                    <a:pt x="21" y="116"/>
                  </a:lnTo>
                  <a:lnTo>
                    <a:pt x="19" y="114"/>
                  </a:lnTo>
                  <a:lnTo>
                    <a:pt x="21" y="111"/>
                  </a:lnTo>
                  <a:lnTo>
                    <a:pt x="33" y="99"/>
                  </a:lnTo>
                  <a:lnTo>
                    <a:pt x="33" y="99"/>
                  </a:lnTo>
                  <a:lnTo>
                    <a:pt x="33" y="99"/>
                  </a:lnTo>
                  <a:lnTo>
                    <a:pt x="35" y="99"/>
                  </a:lnTo>
                  <a:lnTo>
                    <a:pt x="35" y="99"/>
                  </a:lnTo>
                  <a:close/>
                  <a:moveTo>
                    <a:pt x="4" y="65"/>
                  </a:moveTo>
                  <a:lnTo>
                    <a:pt x="4" y="65"/>
                  </a:lnTo>
                  <a:lnTo>
                    <a:pt x="21" y="65"/>
                  </a:lnTo>
                  <a:lnTo>
                    <a:pt x="21" y="65"/>
                  </a:lnTo>
                  <a:lnTo>
                    <a:pt x="23" y="65"/>
                  </a:lnTo>
                  <a:lnTo>
                    <a:pt x="25" y="68"/>
                  </a:lnTo>
                  <a:lnTo>
                    <a:pt x="25" y="68"/>
                  </a:lnTo>
                  <a:lnTo>
                    <a:pt x="23" y="70"/>
                  </a:lnTo>
                  <a:lnTo>
                    <a:pt x="21" y="72"/>
                  </a:lnTo>
                  <a:lnTo>
                    <a:pt x="4" y="72"/>
                  </a:lnTo>
                  <a:lnTo>
                    <a:pt x="4" y="72"/>
                  </a:lnTo>
                  <a:lnTo>
                    <a:pt x="2" y="70"/>
                  </a:lnTo>
                  <a:lnTo>
                    <a:pt x="0" y="68"/>
                  </a:lnTo>
                  <a:lnTo>
                    <a:pt x="0" y="68"/>
                  </a:lnTo>
                  <a:lnTo>
                    <a:pt x="2" y="65"/>
                  </a:lnTo>
                  <a:lnTo>
                    <a:pt x="4" y="65"/>
                  </a:lnTo>
                  <a:lnTo>
                    <a:pt x="4" y="65"/>
                  </a:lnTo>
                  <a:close/>
                </a:path>
              </a:pathLst>
            </a:custGeom>
            <a:solidFill>
              <a:schemeClr val="accent6"/>
            </a:solidFill>
            <a:ln>
              <a:noFill/>
            </a:ln>
          </p:spPr>
          <p:txBody>
            <a:bodyPr vert="horz" wrap="square" lIns="68580" tIns="34290" rIns="68580" bIns="34290" numCol="1" anchor="t" anchorCtr="0" compatLnSpc="1"/>
            <a:lstStyle/>
            <a:p>
              <a:endParaRPr lang="zh-CN" altLang="en-US"/>
            </a:p>
          </p:txBody>
        </p:sp>
        <p:grpSp>
          <p:nvGrpSpPr>
            <p:cNvPr id="231" name="组合 214">
              <a:extLst>
                <a:ext uri="{FF2B5EF4-FFF2-40B4-BE49-F238E27FC236}">
                  <a16:creationId xmlns="" xmlns:a16="http://schemas.microsoft.com/office/drawing/2014/main" id="{2038AADE-C628-42ED-B631-64976BA13257}"/>
                </a:ext>
              </a:extLst>
            </p:cNvPr>
            <p:cNvGrpSpPr/>
            <p:nvPr/>
          </p:nvGrpSpPr>
          <p:grpSpPr>
            <a:xfrm>
              <a:off x="4466034" y="2414076"/>
              <a:ext cx="120253" cy="191691"/>
              <a:chOff x="2679701" y="2924175"/>
              <a:chExt cx="160337" cy="255588"/>
            </a:xfrm>
            <a:solidFill>
              <a:schemeClr val="accent6"/>
            </a:solidFill>
          </p:grpSpPr>
          <p:sp>
            <p:nvSpPr>
              <p:cNvPr id="232" name="Freeform 190">
                <a:extLst>
                  <a:ext uri="{FF2B5EF4-FFF2-40B4-BE49-F238E27FC236}">
                    <a16:creationId xmlns="" xmlns:a16="http://schemas.microsoft.com/office/drawing/2014/main" id="{EAC5F532-89B7-40CB-A390-30E46A37A16B}"/>
                  </a:ext>
                </a:extLst>
              </p:cNvPr>
              <p:cNvSpPr/>
              <p:nvPr/>
            </p:nvSpPr>
            <p:spPr bwMode="auto">
              <a:xfrm>
                <a:off x="2770188" y="3103563"/>
                <a:ext cx="57150" cy="57150"/>
              </a:xfrm>
              <a:custGeom>
                <a:avLst/>
                <a:gdLst>
                  <a:gd name="T0" fmla="*/ 0 w 36"/>
                  <a:gd name="T1" fmla="*/ 22 h 36"/>
                  <a:gd name="T2" fmla="*/ 0 w 36"/>
                  <a:gd name="T3" fmla="*/ 22 h 36"/>
                  <a:gd name="T4" fmla="*/ 2 w 36"/>
                  <a:gd name="T5" fmla="*/ 27 h 36"/>
                  <a:gd name="T6" fmla="*/ 8 w 36"/>
                  <a:gd name="T7" fmla="*/ 33 h 36"/>
                  <a:gd name="T8" fmla="*/ 13 w 36"/>
                  <a:gd name="T9" fmla="*/ 36 h 36"/>
                  <a:gd name="T10" fmla="*/ 21 w 36"/>
                  <a:gd name="T11" fmla="*/ 36 h 36"/>
                  <a:gd name="T12" fmla="*/ 21 w 36"/>
                  <a:gd name="T13" fmla="*/ 36 h 36"/>
                  <a:gd name="T14" fmla="*/ 28 w 36"/>
                  <a:gd name="T15" fmla="*/ 33 h 36"/>
                  <a:gd name="T16" fmla="*/ 32 w 36"/>
                  <a:gd name="T17" fmla="*/ 29 h 36"/>
                  <a:gd name="T18" fmla="*/ 35 w 36"/>
                  <a:gd name="T19" fmla="*/ 22 h 36"/>
                  <a:gd name="T20" fmla="*/ 36 w 36"/>
                  <a:gd name="T21" fmla="*/ 15 h 36"/>
                  <a:gd name="T22" fmla="*/ 36 w 36"/>
                  <a:gd name="T23" fmla="*/ 15 h 36"/>
                  <a:gd name="T24" fmla="*/ 33 w 36"/>
                  <a:gd name="T25" fmla="*/ 8 h 36"/>
                  <a:gd name="T26" fmla="*/ 28 w 36"/>
                  <a:gd name="T27" fmla="*/ 3 h 36"/>
                  <a:gd name="T28" fmla="*/ 21 w 36"/>
                  <a:gd name="T29" fmla="*/ 0 h 36"/>
                  <a:gd name="T30" fmla="*/ 14 w 36"/>
                  <a:gd name="T31" fmla="*/ 0 h 36"/>
                  <a:gd name="T32" fmla="*/ 14 w 36"/>
                  <a:gd name="T33" fmla="*/ 0 h 36"/>
                  <a:gd name="T34" fmla="*/ 8 w 36"/>
                  <a:gd name="T35" fmla="*/ 3 h 36"/>
                  <a:gd name="T36" fmla="*/ 4 w 36"/>
                  <a:gd name="T37" fmla="*/ 8 h 36"/>
                  <a:gd name="T38" fmla="*/ 1 w 36"/>
                  <a:gd name="T39" fmla="*/ 14 h 36"/>
                  <a:gd name="T40" fmla="*/ 0 w 36"/>
                  <a:gd name="T41" fmla="*/ 22 h 36"/>
                  <a:gd name="T42" fmla="*/ 0 w 36"/>
                  <a:gd name="T43" fmla="*/ 2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36">
                    <a:moveTo>
                      <a:pt x="0" y="22"/>
                    </a:moveTo>
                    <a:lnTo>
                      <a:pt x="0" y="22"/>
                    </a:lnTo>
                    <a:lnTo>
                      <a:pt x="2" y="27"/>
                    </a:lnTo>
                    <a:lnTo>
                      <a:pt x="8" y="33"/>
                    </a:lnTo>
                    <a:lnTo>
                      <a:pt x="13" y="36"/>
                    </a:lnTo>
                    <a:lnTo>
                      <a:pt x="21" y="36"/>
                    </a:lnTo>
                    <a:lnTo>
                      <a:pt x="21" y="36"/>
                    </a:lnTo>
                    <a:lnTo>
                      <a:pt x="28" y="33"/>
                    </a:lnTo>
                    <a:lnTo>
                      <a:pt x="32" y="29"/>
                    </a:lnTo>
                    <a:lnTo>
                      <a:pt x="35" y="22"/>
                    </a:lnTo>
                    <a:lnTo>
                      <a:pt x="36" y="15"/>
                    </a:lnTo>
                    <a:lnTo>
                      <a:pt x="36" y="15"/>
                    </a:lnTo>
                    <a:lnTo>
                      <a:pt x="33" y="8"/>
                    </a:lnTo>
                    <a:lnTo>
                      <a:pt x="28" y="3"/>
                    </a:lnTo>
                    <a:lnTo>
                      <a:pt x="21" y="0"/>
                    </a:lnTo>
                    <a:lnTo>
                      <a:pt x="14" y="0"/>
                    </a:lnTo>
                    <a:lnTo>
                      <a:pt x="14" y="0"/>
                    </a:lnTo>
                    <a:lnTo>
                      <a:pt x="8" y="3"/>
                    </a:lnTo>
                    <a:lnTo>
                      <a:pt x="4" y="8"/>
                    </a:lnTo>
                    <a:lnTo>
                      <a:pt x="1" y="14"/>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91">
                <a:extLst>
                  <a:ext uri="{FF2B5EF4-FFF2-40B4-BE49-F238E27FC236}">
                    <a16:creationId xmlns="" xmlns:a16="http://schemas.microsoft.com/office/drawing/2014/main" id="{07AA6DED-AD78-4AE0-A28F-6F5374685E3E}"/>
                  </a:ext>
                </a:extLst>
              </p:cNvPr>
              <p:cNvSpPr/>
              <p:nvPr/>
            </p:nvSpPr>
            <p:spPr bwMode="auto">
              <a:xfrm>
                <a:off x="2786063" y="2924175"/>
                <a:ext cx="53975" cy="192088"/>
              </a:xfrm>
              <a:custGeom>
                <a:avLst/>
                <a:gdLst>
                  <a:gd name="T0" fmla="*/ 0 w 34"/>
                  <a:gd name="T1" fmla="*/ 121 h 121"/>
                  <a:gd name="T2" fmla="*/ 0 w 34"/>
                  <a:gd name="T3" fmla="*/ 121 h 121"/>
                  <a:gd name="T4" fmla="*/ 21 w 34"/>
                  <a:gd name="T5" fmla="*/ 17 h 121"/>
                  <a:gd name="T6" fmla="*/ 21 w 34"/>
                  <a:gd name="T7" fmla="*/ 17 h 121"/>
                  <a:gd name="T8" fmla="*/ 27 w 34"/>
                  <a:gd name="T9" fmla="*/ 9 h 121"/>
                  <a:gd name="T10" fmla="*/ 31 w 34"/>
                  <a:gd name="T11" fmla="*/ 2 h 121"/>
                  <a:gd name="T12" fmla="*/ 34 w 34"/>
                  <a:gd name="T13" fmla="*/ 0 h 121"/>
                  <a:gd name="T14" fmla="*/ 34 w 34"/>
                  <a:gd name="T15" fmla="*/ 0 h 121"/>
                  <a:gd name="T16" fmla="*/ 31 w 34"/>
                  <a:gd name="T17" fmla="*/ 19 h 121"/>
                  <a:gd name="T18" fmla="*/ 25 w 34"/>
                  <a:gd name="T19" fmla="*/ 61 h 121"/>
                  <a:gd name="T20" fmla="*/ 14 w 34"/>
                  <a:gd name="T21" fmla="*/ 121 h 121"/>
                  <a:gd name="T22" fmla="*/ 0 w 34"/>
                  <a:gd name="T2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121">
                    <a:moveTo>
                      <a:pt x="0" y="121"/>
                    </a:moveTo>
                    <a:lnTo>
                      <a:pt x="0" y="121"/>
                    </a:lnTo>
                    <a:lnTo>
                      <a:pt x="21" y="17"/>
                    </a:lnTo>
                    <a:lnTo>
                      <a:pt x="21" y="17"/>
                    </a:lnTo>
                    <a:lnTo>
                      <a:pt x="27" y="9"/>
                    </a:lnTo>
                    <a:lnTo>
                      <a:pt x="31" y="2"/>
                    </a:lnTo>
                    <a:lnTo>
                      <a:pt x="34" y="0"/>
                    </a:lnTo>
                    <a:lnTo>
                      <a:pt x="34" y="0"/>
                    </a:lnTo>
                    <a:lnTo>
                      <a:pt x="31" y="19"/>
                    </a:lnTo>
                    <a:lnTo>
                      <a:pt x="25" y="61"/>
                    </a:lnTo>
                    <a:lnTo>
                      <a:pt x="14" y="121"/>
                    </a:lnTo>
                    <a:lnTo>
                      <a:pt x="0" y="1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92">
                <a:extLst>
                  <a:ext uri="{FF2B5EF4-FFF2-40B4-BE49-F238E27FC236}">
                    <a16:creationId xmlns="" xmlns:a16="http://schemas.microsoft.com/office/drawing/2014/main" id="{A764E3D7-692D-4A25-B6DA-BA455DF5D7EE}"/>
                  </a:ext>
                </a:extLst>
              </p:cNvPr>
              <p:cNvSpPr/>
              <p:nvPr/>
            </p:nvSpPr>
            <p:spPr bwMode="auto">
              <a:xfrm>
                <a:off x="2679701" y="2954338"/>
                <a:ext cx="123825" cy="166688"/>
              </a:xfrm>
              <a:custGeom>
                <a:avLst/>
                <a:gdLst>
                  <a:gd name="T0" fmla="*/ 77 w 78"/>
                  <a:gd name="T1" fmla="*/ 98 h 105"/>
                  <a:gd name="T2" fmla="*/ 19 w 78"/>
                  <a:gd name="T3" fmla="*/ 13 h 105"/>
                  <a:gd name="T4" fmla="*/ 0 w 78"/>
                  <a:gd name="T5" fmla="*/ 0 h 105"/>
                  <a:gd name="T6" fmla="*/ 8 w 78"/>
                  <a:gd name="T7" fmla="*/ 20 h 105"/>
                  <a:gd name="T8" fmla="*/ 66 w 78"/>
                  <a:gd name="T9" fmla="*/ 105 h 105"/>
                  <a:gd name="T10" fmla="*/ 78 w 78"/>
                  <a:gd name="T11" fmla="*/ 98 h 105"/>
                  <a:gd name="T12" fmla="*/ 77 w 78"/>
                  <a:gd name="T13" fmla="*/ 98 h 105"/>
                </a:gdLst>
                <a:ahLst/>
                <a:cxnLst>
                  <a:cxn ang="0">
                    <a:pos x="T0" y="T1"/>
                  </a:cxn>
                  <a:cxn ang="0">
                    <a:pos x="T2" y="T3"/>
                  </a:cxn>
                  <a:cxn ang="0">
                    <a:pos x="T4" y="T5"/>
                  </a:cxn>
                  <a:cxn ang="0">
                    <a:pos x="T6" y="T7"/>
                  </a:cxn>
                  <a:cxn ang="0">
                    <a:pos x="T8" y="T9"/>
                  </a:cxn>
                  <a:cxn ang="0">
                    <a:pos x="T10" y="T11"/>
                  </a:cxn>
                  <a:cxn ang="0">
                    <a:pos x="T12" y="T13"/>
                  </a:cxn>
                </a:cxnLst>
                <a:rect l="0" t="0" r="r" b="b"/>
                <a:pathLst>
                  <a:path w="78" h="105">
                    <a:moveTo>
                      <a:pt x="77" y="98"/>
                    </a:moveTo>
                    <a:lnTo>
                      <a:pt x="19" y="13"/>
                    </a:lnTo>
                    <a:lnTo>
                      <a:pt x="0" y="0"/>
                    </a:lnTo>
                    <a:lnTo>
                      <a:pt x="8" y="20"/>
                    </a:lnTo>
                    <a:lnTo>
                      <a:pt x="66" y="105"/>
                    </a:lnTo>
                    <a:lnTo>
                      <a:pt x="78" y="98"/>
                    </a:lnTo>
                    <a:lnTo>
                      <a:pt x="77" y="9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93">
                <a:extLst>
                  <a:ext uri="{FF2B5EF4-FFF2-40B4-BE49-F238E27FC236}">
                    <a16:creationId xmlns="" xmlns:a16="http://schemas.microsoft.com/office/drawing/2014/main" id="{DEDD4D18-B721-4FB2-95F1-51C203FCBA67}"/>
                  </a:ext>
                </a:extLst>
              </p:cNvPr>
              <p:cNvSpPr/>
              <p:nvPr/>
            </p:nvSpPr>
            <p:spPr bwMode="auto">
              <a:xfrm>
                <a:off x="2798763" y="3149600"/>
                <a:ext cx="14288" cy="30163"/>
              </a:xfrm>
              <a:custGeom>
                <a:avLst/>
                <a:gdLst>
                  <a:gd name="T0" fmla="*/ 7 w 9"/>
                  <a:gd name="T1" fmla="*/ 2 h 19"/>
                  <a:gd name="T2" fmla="*/ 7 w 9"/>
                  <a:gd name="T3" fmla="*/ 2 h 19"/>
                  <a:gd name="T4" fmla="*/ 6 w 9"/>
                  <a:gd name="T5" fmla="*/ 0 h 19"/>
                  <a:gd name="T6" fmla="*/ 3 w 9"/>
                  <a:gd name="T7" fmla="*/ 0 h 19"/>
                  <a:gd name="T8" fmla="*/ 3 w 9"/>
                  <a:gd name="T9" fmla="*/ 0 h 19"/>
                  <a:gd name="T10" fmla="*/ 0 w 9"/>
                  <a:gd name="T11" fmla="*/ 1 h 19"/>
                  <a:gd name="T12" fmla="*/ 0 w 9"/>
                  <a:gd name="T13" fmla="*/ 4 h 19"/>
                  <a:gd name="T14" fmla="*/ 3 w 9"/>
                  <a:gd name="T15" fmla="*/ 16 h 19"/>
                  <a:gd name="T16" fmla="*/ 3 w 9"/>
                  <a:gd name="T17" fmla="*/ 16 h 19"/>
                  <a:gd name="T18" fmla="*/ 3 w 9"/>
                  <a:gd name="T19" fmla="*/ 19 h 19"/>
                  <a:gd name="T20" fmla="*/ 6 w 9"/>
                  <a:gd name="T21" fmla="*/ 19 h 19"/>
                  <a:gd name="T22" fmla="*/ 6 w 9"/>
                  <a:gd name="T23" fmla="*/ 19 h 19"/>
                  <a:gd name="T24" fmla="*/ 9 w 9"/>
                  <a:gd name="T25" fmla="*/ 17 h 19"/>
                  <a:gd name="T26" fmla="*/ 9 w 9"/>
                  <a:gd name="T27" fmla="*/ 15 h 19"/>
                  <a:gd name="T28" fmla="*/ 7 w 9"/>
                  <a:gd name="T2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9">
                    <a:moveTo>
                      <a:pt x="7" y="2"/>
                    </a:moveTo>
                    <a:lnTo>
                      <a:pt x="7" y="2"/>
                    </a:lnTo>
                    <a:lnTo>
                      <a:pt x="6" y="0"/>
                    </a:lnTo>
                    <a:lnTo>
                      <a:pt x="3" y="0"/>
                    </a:lnTo>
                    <a:lnTo>
                      <a:pt x="3" y="0"/>
                    </a:lnTo>
                    <a:lnTo>
                      <a:pt x="0" y="1"/>
                    </a:lnTo>
                    <a:lnTo>
                      <a:pt x="0" y="4"/>
                    </a:lnTo>
                    <a:lnTo>
                      <a:pt x="3" y="16"/>
                    </a:lnTo>
                    <a:lnTo>
                      <a:pt x="3" y="16"/>
                    </a:lnTo>
                    <a:lnTo>
                      <a:pt x="3" y="19"/>
                    </a:lnTo>
                    <a:lnTo>
                      <a:pt x="6" y="19"/>
                    </a:lnTo>
                    <a:lnTo>
                      <a:pt x="6" y="19"/>
                    </a:lnTo>
                    <a:lnTo>
                      <a:pt x="9" y="17"/>
                    </a:lnTo>
                    <a:lnTo>
                      <a:pt x="9" y="15"/>
                    </a:lnTo>
                    <a:lnTo>
                      <a:pt x="7"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94">
              <a:extLst>
                <a:ext uri="{FF2B5EF4-FFF2-40B4-BE49-F238E27FC236}">
                  <a16:creationId xmlns="" xmlns:a16="http://schemas.microsoft.com/office/drawing/2014/main" id="{A4D702B0-E439-48E7-B01E-B0655A69A148}"/>
                </a:ext>
              </a:extLst>
            </p:cNvPr>
            <p:cNvSpPr>
              <a:spLocks noEditPoints="1"/>
            </p:cNvSpPr>
            <p:nvPr/>
          </p:nvSpPr>
          <p:spPr bwMode="auto">
            <a:xfrm>
              <a:off x="4452937" y="1431811"/>
              <a:ext cx="163116" cy="177404"/>
            </a:xfrm>
            <a:custGeom>
              <a:avLst/>
              <a:gdLst>
                <a:gd name="T0" fmla="*/ 105 w 137"/>
                <a:gd name="T1" fmla="*/ 69 h 149"/>
                <a:gd name="T2" fmla="*/ 103 w 137"/>
                <a:gd name="T3" fmla="*/ 51 h 149"/>
                <a:gd name="T4" fmla="*/ 103 w 137"/>
                <a:gd name="T5" fmla="*/ 99 h 149"/>
                <a:gd name="T6" fmla="*/ 116 w 137"/>
                <a:gd name="T7" fmla="*/ 112 h 149"/>
                <a:gd name="T8" fmla="*/ 114 w 137"/>
                <a:gd name="T9" fmla="*/ 118 h 149"/>
                <a:gd name="T10" fmla="*/ 103 w 137"/>
                <a:gd name="T11" fmla="*/ 38 h 149"/>
                <a:gd name="T12" fmla="*/ 114 w 137"/>
                <a:gd name="T13" fmla="*/ 19 h 149"/>
                <a:gd name="T14" fmla="*/ 116 w 137"/>
                <a:gd name="T15" fmla="*/ 26 h 149"/>
                <a:gd name="T16" fmla="*/ 103 w 137"/>
                <a:gd name="T17" fmla="*/ 38 h 149"/>
                <a:gd name="T18" fmla="*/ 112 w 137"/>
                <a:gd name="T19" fmla="*/ 69 h 149"/>
                <a:gd name="T20" fmla="*/ 133 w 137"/>
                <a:gd name="T21" fmla="*/ 65 h 149"/>
                <a:gd name="T22" fmla="*/ 135 w 137"/>
                <a:gd name="T23" fmla="*/ 72 h 149"/>
                <a:gd name="T24" fmla="*/ 114 w 137"/>
                <a:gd name="T25" fmla="*/ 72 h 149"/>
                <a:gd name="T26" fmla="*/ 69 w 137"/>
                <a:gd name="T27" fmla="*/ 31 h 149"/>
                <a:gd name="T28" fmla="*/ 103 w 137"/>
                <a:gd name="T29" fmla="*/ 51 h 149"/>
                <a:gd name="T30" fmla="*/ 89 w 137"/>
                <a:gd name="T31" fmla="*/ 100 h 149"/>
                <a:gd name="T32" fmla="*/ 84 w 137"/>
                <a:gd name="T33" fmla="*/ 144 h 149"/>
                <a:gd name="T34" fmla="*/ 69 w 137"/>
                <a:gd name="T35" fmla="*/ 115 h 149"/>
                <a:gd name="T36" fmla="*/ 81 w 137"/>
                <a:gd name="T37" fmla="*/ 96 h 149"/>
                <a:gd name="T38" fmla="*/ 95 w 137"/>
                <a:gd name="T39" fmla="*/ 84 h 149"/>
                <a:gd name="T40" fmla="*/ 97 w 137"/>
                <a:gd name="T41" fmla="*/ 62 h 149"/>
                <a:gd name="T42" fmla="*/ 89 w 137"/>
                <a:gd name="T43" fmla="*/ 47 h 149"/>
                <a:gd name="T44" fmla="*/ 69 w 137"/>
                <a:gd name="T45" fmla="*/ 39 h 149"/>
                <a:gd name="T46" fmla="*/ 100 w 137"/>
                <a:gd name="T47" fmla="*/ 33 h 149"/>
                <a:gd name="T48" fmla="*/ 100 w 137"/>
                <a:gd name="T49" fmla="*/ 38 h 149"/>
                <a:gd name="T50" fmla="*/ 103 w 137"/>
                <a:gd name="T51" fmla="*/ 99 h 149"/>
                <a:gd name="T52" fmla="*/ 99 w 137"/>
                <a:gd name="T53" fmla="*/ 103 h 149"/>
                <a:gd name="T54" fmla="*/ 103 w 137"/>
                <a:gd name="T55" fmla="*/ 99 h 149"/>
                <a:gd name="T56" fmla="*/ 70 w 137"/>
                <a:gd name="T57" fmla="*/ 1 h 149"/>
                <a:gd name="T58" fmla="*/ 70 w 137"/>
                <a:gd name="T59" fmla="*/ 23 h 149"/>
                <a:gd name="T60" fmla="*/ 66 w 137"/>
                <a:gd name="T61" fmla="*/ 149 h 149"/>
                <a:gd name="T62" fmla="*/ 49 w 137"/>
                <a:gd name="T63" fmla="*/ 137 h 149"/>
                <a:gd name="T64" fmla="*/ 39 w 137"/>
                <a:gd name="T65" fmla="*/ 93 h 149"/>
                <a:gd name="T66" fmla="*/ 40 w 137"/>
                <a:gd name="T67" fmla="*/ 43 h 149"/>
                <a:gd name="T68" fmla="*/ 69 w 137"/>
                <a:gd name="T69" fmla="*/ 31 h 149"/>
                <a:gd name="T70" fmla="*/ 57 w 137"/>
                <a:gd name="T71" fmla="*/ 41 h 149"/>
                <a:gd name="T72" fmla="*/ 43 w 137"/>
                <a:gd name="T73" fmla="*/ 51 h 149"/>
                <a:gd name="T74" fmla="*/ 38 w 137"/>
                <a:gd name="T75" fmla="*/ 69 h 149"/>
                <a:gd name="T76" fmla="*/ 53 w 137"/>
                <a:gd name="T77" fmla="*/ 95 h 149"/>
                <a:gd name="T78" fmla="*/ 55 w 137"/>
                <a:gd name="T79" fmla="*/ 98 h 149"/>
                <a:gd name="T80" fmla="*/ 69 w 137"/>
                <a:gd name="T81" fmla="*/ 149 h 149"/>
                <a:gd name="T82" fmla="*/ 68 w 137"/>
                <a:gd name="T83" fmla="*/ 24 h 149"/>
                <a:gd name="T84" fmla="*/ 65 w 137"/>
                <a:gd name="T85" fmla="*/ 4 h 149"/>
                <a:gd name="T86" fmla="*/ 69 w 137"/>
                <a:gd name="T87" fmla="*/ 0 h 149"/>
                <a:gd name="T88" fmla="*/ 36 w 137"/>
                <a:gd name="T89" fmla="*/ 106 h 149"/>
                <a:gd name="T90" fmla="*/ 34 w 137"/>
                <a:gd name="T91" fmla="*/ 99 h 149"/>
                <a:gd name="T92" fmla="*/ 34 w 137"/>
                <a:gd name="T93" fmla="*/ 38 h 149"/>
                <a:gd name="T94" fmla="*/ 36 w 137"/>
                <a:gd name="T95" fmla="*/ 33 h 149"/>
                <a:gd name="T96" fmla="*/ 34 w 137"/>
                <a:gd name="T97" fmla="*/ 85 h 149"/>
                <a:gd name="T98" fmla="*/ 31 w 137"/>
                <a:gd name="T99" fmla="*/ 61 h 149"/>
                <a:gd name="T100" fmla="*/ 34 w 137"/>
                <a:gd name="T101" fmla="*/ 30 h 149"/>
                <a:gd name="T102" fmla="*/ 31 w 137"/>
                <a:gd name="T103" fmla="*/ 38 h 149"/>
                <a:gd name="T104" fmla="*/ 20 w 137"/>
                <a:gd name="T105" fmla="*/ 20 h 149"/>
                <a:gd name="T106" fmla="*/ 34 w 137"/>
                <a:gd name="T107" fmla="*/ 30 h 149"/>
                <a:gd name="T108" fmla="*/ 24 w 137"/>
                <a:gd name="T109" fmla="*/ 116 h 149"/>
                <a:gd name="T110" fmla="*/ 20 w 137"/>
                <a:gd name="T111" fmla="*/ 116 h 149"/>
                <a:gd name="T112" fmla="*/ 31 w 137"/>
                <a:gd name="T113" fmla="*/ 100 h 149"/>
                <a:gd name="T114" fmla="*/ 4 w 137"/>
                <a:gd name="T115" fmla="*/ 65 h 149"/>
                <a:gd name="T116" fmla="*/ 23 w 137"/>
                <a:gd name="T117" fmla="*/ 66 h 149"/>
                <a:gd name="T118" fmla="*/ 20 w 137"/>
                <a:gd name="T119" fmla="*/ 72 h 149"/>
                <a:gd name="T120" fmla="*/ 0 w 137"/>
                <a:gd name="T121" fmla="*/ 69 h 149"/>
                <a:gd name="T122" fmla="*/ 4 w 137"/>
                <a:gd name="T123" fmla="*/ 6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7" h="149">
                  <a:moveTo>
                    <a:pt x="103" y="51"/>
                  </a:moveTo>
                  <a:lnTo>
                    <a:pt x="103" y="51"/>
                  </a:lnTo>
                  <a:lnTo>
                    <a:pt x="105" y="60"/>
                  </a:lnTo>
                  <a:lnTo>
                    <a:pt x="105" y="69"/>
                  </a:lnTo>
                  <a:lnTo>
                    <a:pt x="105" y="69"/>
                  </a:lnTo>
                  <a:lnTo>
                    <a:pt x="105" y="77"/>
                  </a:lnTo>
                  <a:lnTo>
                    <a:pt x="103" y="85"/>
                  </a:lnTo>
                  <a:lnTo>
                    <a:pt x="103" y="51"/>
                  </a:lnTo>
                  <a:lnTo>
                    <a:pt x="103" y="51"/>
                  </a:lnTo>
                  <a:close/>
                  <a:moveTo>
                    <a:pt x="103" y="108"/>
                  </a:moveTo>
                  <a:lnTo>
                    <a:pt x="103" y="99"/>
                  </a:lnTo>
                  <a:lnTo>
                    <a:pt x="103" y="99"/>
                  </a:lnTo>
                  <a:lnTo>
                    <a:pt x="104" y="100"/>
                  </a:lnTo>
                  <a:lnTo>
                    <a:pt x="104" y="100"/>
                  </a:lnTo>
                  <a:lnTo>
                    <a:pt x="116" y="112"/>
                  </a:lnTo>
                  <a:lnTo>
                    <a:pt x="116" y="112"/>
                  </a:lnTo>
                  <a:lnTo>
                    <a:pt x="118" y="115"/>
                  </a:lnTo>
                  <a:lnTo>
                    <a:pt x="116" y="116"/>
                  </a:lnTo>
                  <a:lnTo>
                    <a:pt x="116" y="116"/>
                  </a:lnTo>
                  <a:lnTo>
                    <a:pt x="114" y="118"/>
                  </a:lnTo>
                  <a:lnTo>
                    <a:pt x="111" y="116"/>
                  </a:lnTo>
                  <a:lnTo>
                    <a:pt x="103" y="108"/>
                  </a:lnTo>
                  <a:lnTo>
                    <a:pt x="103" y="108"/>
                  </a:lnTo>
                  <a:close/>
                  <a:moveTo>
                    <a:pt x="103" y="38"/>
                  </a:moveTo>
                  <a:lnTo>
                    <a:pt x="103" y="30"/>
                  </a:lnTo>
                  <a:lnTo>
                    <a:pt x="111" y="20"/>
                  </a:lnTo>
                  <a:lnTo>
                    <a:pt x="111" y="20"/>
                  </a:lnTo>
                  <a:lnTo>
                    <a:pt x="114" y="19"/>
                  </a:lnTo>
                  <a:lnTo>
                    <a:pt x="116" y="20"/>
                  </a:lnTo>
                  <a:lnTo>
                    <a:pt x="116" y="20"/>
                  </a:lnTo>
                  <a:lnTo>
                    <a:pt x="118" y="23"/>
                  </a:lnTo>
                  <a:lnTo>
                    <a:pt x="116" y="26"/>
                  </a:lnTo>
                  <a:lnTo>
                    <a:pt x="104" y="38"/>
                  </a:lnTo>
                  <a:lnTo>
                    <a:pt x="104" y="38"/>
                  </a:lnTo>
                  <a:lnTo>
                    <a:pt x="104" y="38"/>
                  </a:lnTo>
                  <a:lnTo>
                    <a:pt x="103" y="38"/>
                  </a:lnTo>
                  <a:lnTo>
                    <a:pt x="103" y="38"/>
                  </a:lnTo>
                  <a:close/>
                  <a:moveTo>
                    <a:pt x="112" y="69"/>
                  </a:moveTo>
                  <a:lnTo>
                    <a:pt x="112" y="69"/>
                  </a:lnTo>
                  <a:lnTo>
                    <a:pt x="112" y="69"/>
                  </a:lnTo>
                  <a:lnTo>
                    <a:pt x="114" y="66"/>
                  </a:lnTo>
                  <a:lnTo>
                    <a:pt x="116" y="65"/>
                  </a:lnTo>
                  <a:lnTo>
                    <a:pt x="133" y="65"/>
                  </a:lnTo>
                  <a:lnTo>
                    <a:pt x="133" y="65"/>
                  </a:lnTo>
                  <a:lnTo>
                    <a:pt x="135" y="66"/>
                  </a:lnTo>
                  <a:lnTo>
                    <a:pt x="137" y="69"/>
                  </a:lnTo>
                  <a:lnTo>
                    <a:pt x="137" y="69"/>
                  </a:lnTo>
                  <a:lnTo>
                    <a:pt x="135" y="72"/>
                  </a:lnTo>
                  <a:lnTo>
                    <a:pt x="133" y="72"/>
                  </a:lnTo>
                  <a:lnTo>
                    <a:pt x="116" y="72"/>
                  </a:lnTo>
                  <a:lnTo>
                    <a:pt x="116" y="72"/>
                  </a:lnTo>
                  <a:lnTo>
                    <a:pt x="114" y="72"/>
                  </a:lnTo>
                  <a:lnTo>
                    <a:pt x="112" y="69"/>
                  </a:lnTo>
                  <a:lnTo>
                    <a:pt x="112" y="69"/>
                  </a:lnTo>
                  <a:close/>
                  <a:moveTo>
                    <a:pt x="69" y="31"/>
                  </a:moveTo>
                  <a:lnTo>
                    <a:pt x="69" y="31"/>
                  </a:lnTo>
                  <a:lnTo>
                    <a:pt x="78" y="33"/>
                  </a:lnTo>
                  <a:lnTo>
                    <a:pt x="88" y="37"/>
                  </a:lnTo>
                  <a:lnTo>
                    <a:pt x="96" y="43"/>
                  </a:lnTo>
                  <a:lnTo>
                    <a:pt x="103" y="51"/>
                  </a:lnTo>
                  <a:lnTo>
                    <a:pt x="103" y="85"/>
                  </a:lnTo>
                  <a:lnTo>
                    <a:pt x="103" y="85"/>
                  </a:lnTo>
                  <a:lnTo>
                    <a:pt x="96" y="93"/>
                  </a:lnTo>
                  <a:lnTo>
                    <a:pt x="89" y="100"/>
                  </a:lnTo>
                  <a:lnTo>
                    <a:pt x="89" y="130"/>
                  </a:lnTo>
                  <a:lnTo>
                    <a:pt x="89" y="130"/>
                  </a:lnTo>
                  <a:lnTo>
                    <a:pt x="88" y="137"/>
                  </a:lnTo>
                  <a:lnTo>
                    <a:pt x="84" y="144"/>
                  </a:lnTo>
                  <a:lnTo>
                    <a:pt x="77" y="148"/>
                  </a:lnTo>
                  <a:lnTo>
                    <a:pt x="70" y="149"/>
                  </a:lnTo>
                  <a:lnTo>
                    <a:pt x="69" y="149"/>
                  </a:lnTo>
                  <a:lnTo>
                    <a:pt x="69" y="115"/>
                  </a:lnTo>
                  <a:lnTo>
                    <a:pt x="81" y="115"/>
                  </a:lnTo>
                  <a:lnTo>
                    <a:pt x="81" y="98"/>
                  </a:lnTo>
                  <a:lnTo>
                    <a:pt x="81" y="98"/>
                  </a:lnTo>
                  <a:lnTo>
                    <a:pt x="81" y="96"/>
                  </a:lnTo>
                  <a:lnTo>
                    <a:pt x="82" y="95"/>
                  </a:lnTo>
                  <a:lnTo>
                    <a:pt x="82" y="95"/>
                  </a:lnTo>
                  <a:lnTo>
                    <a:pt x="89" y="89"/>
                  </a:lnTo>
                  <a:lnTo>
                    <a:pt x="95" y="84"/>
                  </a:lnTo>
                  <a:lnTo>
                    <a:pt x="97" y="77"/>
                  </a:lnTo>
                  <a:lnTo>
                    <a:pt x="99" y="69"/>
                  </a:lnTo>
                  <a:lnTo>
                    <a:pt x="99" y="69"/>
                  </a:lnTo>
                  <a:lnTo>
                    <a:pt x="97" y="62"/>
                  </a:lnTo>
                  <a:lnTo>
                    <a:pt x="96" y="57"/>
                  </a:lnTo>
                  <a:lnTo>
                    <a:pt x="93" y="51"/>
                  </a:lnTo>
                  <a:lnTo>
                    <a:pt x="89" y="47"/>
                  </a:lnTo>
                  <a:lnTo>
                    <a:pt x="89" y="47"/>
                  </a:lnTo>
                  <a:lnTo>
                    <a:pt x="85" y="43"/>
                  </a:lnTo>
                  <a:lnTo>
                    <a:pt x="80" y="41"/>
                  </a:lnTo>
                  <a:lnTo>
                    <a:pt x="74" y="39"/>
                  </a:lnTo>
                  <a:lnTo>
                    <a:pt x="69" y="39"/>
                  </a:lnTo>
                  <a:lnTo>
                    <a:pt x="69" y="31"/>
                  </a:lnTo>
                  <a:lnTo>
                    <a:pt x="69" y="31"/>
                  </a:lnTo>
                  <a:close/>
                  <a:moveTo>
                    <a:pt x="103" y="30"/>
                  </a:moveTo>
                  <a:lnTo>
                    <a:pt x="100" y="33"/>
                  </a:lnTo>
                  <a:lnTo>
                    <a:pt x="100" y="33"/>
                  </a:lnTo>
                  <a:lnTo>
                    <a:pt x="99" y="35"/>
                  </a:lnTo>
                  <a:lnTo>
                    <a:pt x="100" y="38"/>
                  </a:lnTo>
                  <a:lnTo>
                    <a:pt x="100" y="38"/>
                  </a:lnTo>
                  <a:lnTo>
                    <a:pt x="103" y="38"/>
                  </a:lnTo>
                  <a:lnTo>
                    <a:pt x="103" y="30"/>
                  </a:lnTo>
                  <a:lnTo>
                    <a:pt x="103" y="30"/>
                  </a:lnTo>
                  <a:close/>
                  <a:moveTo>
                    <a:pt x="103" y="99"/>
                  </a:moveTo>
                  <a:lnTo>
                    <a:pt x="103" y="99"/>
                  </a:lnTo>
                  <a:lnTo>
                    <a:pt x="100" y="100"/>
                  </a:lnTo>
                  <a:lnTo>
                    <a:pt x="100" y="100"/>
                  </a:lnTo>
                  <a:lnTo>
                    <a:pt x="99" y="103"/>
                  </a:lnTo>
                  <a:lnTo>
                    <a:pt x="100" y="106"/>
                  </a:lnTo>
                  <a:lnTo>
                    <a:pt x="103" y="108"/>
                  </a:lnTo>
                  <a:lnTo>
                    <a:pt x="103" y="99"/>
                  </a:lnTo>
                  <a:lnTo>
                    <a:pt x="103" y="99"/>
                  </a:lnTo>
                  <a:close/>
                  <a:moveTo>
                    <a:pt x="69" y="24"/>
                  </a:moveTo>
                  <a:lnTo>
                    <a:pt x="69" y="0"/>
                  </a:lnTo>
                  <a:lnTo>
                    <a:pt x="69" y="0"/>
                  </a:lnTo>
                  <a:lnTo>
                    <a:pt x="70" y="1"/>
                  </a:lnTo>
                  <a:lnTo>
                    <a:pt x="72" y="4"/>
                  </a:lnTo>
                  <a:lnTo>
                    <a:pt x="72" y="20"/>
                  </a:lnTo>
                  <a:lnTo>
                    <a:pt x="72" y="20"/>
                  </a:lnTo>
                  <a:lnTo>
                    <a:pt x="70" y="23"/>
                  </a:lnTo>
                  <a:lnTo>
                    <a:pt x="69" y="24"/>
                  </a:lnTo>
                  <a:lnTo>
                    <a:pt x="69" y="24"/>
                  </a:lnTo>
                  <a:close/>
                  <a:moveTo>
                    <a:pt x="69" y="149"/>
                  </a:moveTo>
                  <a:lnTo>
                    <a:pt x="66" y="149"/>
                  </a:lnTo>
                  <a:lnTo>
                    <a:pt x="66" y="149"/>
                  </a:lnTo>
                  <a:lnTo>
                    <a:pt x="58" y="148"/>
                  </a:lnTo>
                  <a:lnTo>
                    <a:pt x="53" y="144"/>
                  </a:lnTo>
                  <a:lnTo>
                    <a:pt x="49" y="137"/>
                  </a:lnTo>
                  <a:lnTo>
                    <a:pt x="47" y="130"/>
                  </a:lnTo>
                  <a:lnTo>
                    <a:pt x="47" y="100"/>
                  </a:lnTo>
                  <a:lnTo>
                    <a:pt x="47" y="100"/>
                  </a:lnTo>
                  <a:lnTo>
                    <a:pt x="39" y="93"/>
                  </a:lnTo>
                  <a:lnTo>
                    <a:pt x="34" y="85"/>
                  </a:lnTo>
                  <a:lnTo>
                    <a:pt x="34" y="53"/>
                  </a:lnTo>
                  <a:lnTo>
                    <a:pt x="34" y="53"/>
                  </a:lnTo>
                  <a:lnTo>
                    <a:pt x="40" y="43"/>
                  </a:lnTo>
                  <a:lnTo>
                    <a:pt x="47" y="37"/>
                  </a:lnTo>
                  <a:lnTo>
                    <a:pt x="58" y="33"/>
                  </a:lnTo>
                  <a:lnTo>
                    <a:pt x="62" y="31"/>
                  </a:lnTo>
                  <a:lnTo>
                    <a:pt x="69" y="31"/>
                  </a:lnTo>
                  <a:lnTo>
                    <a:pt x="69" y="39"/>
                  </a:lnTo>
                  <a:lnTo>
                    <a:pt x="69" y="39"/>
                  </a:lnTo>
                  <a:lnTo>
                    <a:pt x="62" y="39"/>
                  </a:lnTo>
                  <a:lnTo>
                    <a:pt x="57" y="41"/>
                  </a:lnTo>
                  <a:lnTo>
                    <a:pt x="51" y="43"/>
                  </a:lnTo>
                  <a:lnTo>
                    <a:pt x="47" y="47"/>
                  </a:lnTo>
                  <a:lnTo>
                    <a:pt x="47" y="47"/>
                  </a:lnTo>
                  <a:lnTo>
                    <a:pt x="43" y="51"/>
                  </a:lnTo>
                  <a:lnTo>
                    <a:pt x="40" y="57"/>
                  </a:lnTo>
                  <a:lnTo>
                    <a:pt x="39" y="62"/>
                  </a:lnTo>
                  <a:lnTo>
                    <a:pt x="38" y="69"/>
                  </a:lnTo>
                  <a:lnTo>
                    <a:pt x="38" y="69"/>
                  </a:lnTo>
                  <a:lnTo>
                    <a:pt x="39" y="77"/>
                  </a:lnTo>
                  <a:lnTo>
                    <a:pt x="42" y="84"/>
                  </a:lnTo>
                  <a:lnTo>
                    <a:pt x="47" y="89"/>
                  </a:lnTo>
                  <a:lnTo>
                    <a:pt x="53" y="95"/>
                  </a:lnTo>
                  <a:lnTo>
                    <a:pt x="53" y="95"/>
                  </a:lnTo>
                  <a:lnTo>
                    <a:pt x="53" y="95"/>
                  </a:lnTo>
                  <a:lnTo>
                    <a:pt x="54" y="96"/>
                  </a:lnTo>
                  <a:lnTo>
                    <a:pt x="55" y="98"/>
                  </a:lnTo>
                  <a:lnTo>
                    <a:pt x="55" y="115"/>
                  </a:lnTo>
                  <a:lnTo>
                    <a:pt x="69" y="115"/>
                  </a:lnTo>
                  <a:lnTo>
                    <a:pt x="69" y="149"/>
                  </a:lnTo>
                  <a:lnTo>
                    <a:pt x="69" y="149"/>
                  </a:lnTo>
                  <a:close/>
                  <a:moveTo>
                    <a:pt x="69" y="0"/>
                  </a:moveTo>
                  <a:lnTo>
                    <a:pt x="69" y="24"/>
                  </a:lnTo>
                  <a:lnTo>
                    <a:pt x="68" y="24"/>
                  </a:lnTo>
                  <a:lnTo>
                    <a:pt x="68" y="24"/>
                  </a:lnTo>
                  <a:lnTo>
                    <a:pt x="68" y="24"/>
                  </a:lnTo>
                  <a:lnTo>
                    <a:pt x="66" y="23"/>
                  </a:lnTo>
                  <a:lnTo>
                    <a:pt x="65" y="20"/>
                  </a:lnTo>
                  <a:lnTo>
                    <a:pt x="65" y="4"/>
                  </a:lnTo>
                  <a:lnTo>
                    <a:pt x="65" y="4"/>
                  </a:lnTo>
                  <a:lnTo>
                    <a:pt x="66" y="1"/>
                  </a:lnTo>
                  <a:lnTo>
                    <a:pt x="68" y="0"/>
                  </a:lnTo>
                  <a:lnTo>
                    <a:pt x="69" y="0"/>
                  </a:lnTo>
                  <a:lnTo>
                    <a:pt x="69" y="0"/>
                  </a:lnTo>
                  <a:close/>
                  <a:moveTo>
                    <a:pt x="34" y="107"/>
                  </a:moveTo>
                  <a:lnTo>
                    <a:pt x="36" y="106"/>
                  </a:lnTo>
                  <a:lnTo>
                    <a:pt x="36" y="106"/>
                  </a:lnTo>
                  <a:lnTo>
                    <a:pt x="38" y="103"/>
                  </a:lnTo>
                  <a:lnTo>
                    <a:pt x="36" y="100"/>
                  </a:lnTo>
                  <a:lnTo>
                    <a:pt x="36" y="100"/>
                  </a:lnTo>
                  <a:lnTo>
                    <a:pt x="34" y="99"/>
                  </a:lnTo>
                  <a:lnTo>
                    <a:pt x="34" y="107"/>
                  </a:lnTo>
                  <a:lnTo>
                    <a:pt x="34" y="107"/>
                  </a:lnTo>
                  <a:close/>
                  <a:moveTo>
                    <a:pt x="34" y="38"/>
                  </a:moveTo>
                  <a:lnTo>
                    <a:pt x="34" y="38"/>
                  </a:lnTo>
                  <a:lnTo>
                    <a:pt x="36" y="38"/>
                  </a:lnTo>
                  <a:lnTo>
                    <a:pt x="36" y="38"/>
                  </a:lnTo>
                  <a:lnTo>
                    <a:pt x="38" y="35"/>
                  </a:lnTo>
                  <a:lnTo>
                    <a:pt x="36" y="33"/>
                  </a:lnTo>
                  <a:lnTo>
                    <a:pt x="34" y="30"/>
                  </a:lnTo>
                  <a:lnTo>
                    <a:pt x="34" y="38"/>
                  </a:lnTo>
                  <a:close/>
                  <a:moveTo>
                    <a:pt x="34" y="85"/>
                  </a:moveTo>
                  <a:lnTo>
                    <a:pt x="34" y="85"/>
                  </a:lnTo>
                  <a:lnTo>
                    <a:pt x="31" y="77"/>
                  </a:lnTo>
                  <a:lnTo>
                    <a:pt x="31" y="69"/>
                  </a:lnTo>
                  <a:lnTo>
                    <a:pt x="31" y="69"/>
                  </a:lnTo>
                  <a:lnTo>
                    <a:pt x="31" y="61"/>
                  </a:lnTo>
                  <a:lnTo>
                    <a:pt x="34" y="53"/>
                  </a:lnTo>
                  <a:lnTo>
                    <a:pt x="34" y="85"/>
                  </a:lnTo>
                  <a:lnTo>
                    <a:pt x="34" y="85"/>
                  </a:lnTo>
                  <a:close/>
                  <a:moveTo>
                    <a:pt x="34" y="30"/>
                  </a:moveTo>
                  <a:lnTo>
                    <a:pt x="34" y="38"/>
                  </a:lnTo>
                  <a:lnTo>
                    <a:pt x="34" y="38"/>
                  </a:lnTo>
                  <a:lnTo>
                    <a:pt x="31" y="38"/>
                  </a:lnTo>
                  <a:lnTo>
                    <a:pt x="31" y="38"/>
                  </a:lnTo>
                  <a:lnTo>
                    <a:pt x="20" y="26"/>
                  </a:lnTo>
                  <a:lnTo>
                    <a:pt x="20" y="26"/>
                  </a:lnTo>
                  <a:lnTo>
                    <a:pt x="19" y="23"/>
                  </a:lnTo>
                  <a:lnTo>
                    <a:pt x="20" y="20"/>
                  </a:lnTo>
                  <a:lnTo>
                    <a:pt x="20" y="20"/>
                  </a:lnTo>
                  <a:lnTo>
                    <a:pt x="23" y="19"/>
                  </a:lnTo>
                  <a:lnTo>
                    <a:pt x="24" y="20"/>
                  </a:lnTo>
                  <a:lnTo>
                    <a:pt x="34" y="30"/>
                  </a:lnTo>
                  <a:lnTo>
                    <a:pt x="34" y="30"/>
                  </a:lnTo>
                  <a:close/>
                  <a:moveTo>
                    <a:pt x="34" y="99"/>
                  </a:moveTo>
                  <a:lnTo>
                    <a:pt x="34" y="107"/>
                  </a:lnTo>
                  <a:lnTo>
                    <a:pt x="24" y="116"/>
                  </a:lnTo>
                  <a:lnTo>
                    <a:pt x="24" y="116"/>
                  </a:lnTo>
                  <a:lnTo>
                    <a:pt x="23" y="118"/>
                  </a:lnTo>
                  <a:lnTo>
                    <a:pt x="20" y="116"/>
                  </a:lnTo>
                  <a:lnTo>
                    <a:pt x="20" y="116"/>
                  </a:lnTo>
                  <a:lnTo>
                    <a:pt x="19" y="115"/>
                  </a:lnTo>
                  <a:lnTo>
                    <a:pt x="20" y="112"/>
                  </a:lnTo>
                  <a:lnTo>
                    <a:pt x="31" y="100"/>
                  </a:lnTo>
                  <a:lnTo>
                    <a:pt x="31" y="100"/>
                  </a:lnTo>
                  <a:lnTo>
                    <a:pt x="31" y="100"/>
                  </a:lnTo>
                  <a:lnTo>
                    <a:pt x="34" y="99"/>
                  </a:lnTo>
                  <a:lnTo>
                    <a:pt x="34" y="99"/>
                  </a:lnTo>
                  <a:close/>
                  <a:moveTo>
                    <a:pt x="4" y="65"/>
                  </a:moveTo>
                  <a:lnTo>
                    <a:pt x="4" y="65"/>
                  </a:lnTo>
                  <a:lnTo>
                    <a:pt x="20" y="65"/>
                  </a:lnTo>
                  <a:lnTo>
                    <a:pt x="20" y="65"/>
                  </a:lnTo>
                  <a:lnTo>
                    <a:pt x="23" y="66"/>
                  </a:lnTo>
                  <a:lnTo>
                    <a:pt x="24" y="69"/>
                  </a:lnTo>
                  <a:lnTo>
                    <a:pt x="24" y="69"/>
                  </a:lnTo>
                  <a:lnTo>
                    <a:pt x="23" y="72"/>
                  </a:lnTo>
                  <a:lnTo>
                    <a:pt x="20" y="72"/>
                  </a:lnTo>
                  <a:lnTo>
                    <a:pt x="4" y="72"/>
                  </a:lnTo>
                  <a:lnTo>
                    <a:pt x="4" y="72"/>
                  </a:lnTo>
                  <a:lnTo>
                    <a:pt x="1" y="72"/>
                  </a:lnTo>
                  <a:lnTo>
                    <a:pt x="0" y="69"/>
                  </a:lnTo>
                  <a:lnTo>
                    <a:pt x="0" y="69"/>
                  </a:lnTo>
                  <a:lnTo>
                    <a:pt x="1" y="66"/>
                  </a:lnTo>
                  <a:lnTo>
                    <a:pt x="4" y="65"/>
                  </a:lnTo>
                  <a:lnTo>
                    <a:pt x="4" y="65"/>
                  </a:lnTo>
                  <a:close/>
                </a:path>
              </a:pathLst>
            </a:custGeom>
            <a:solidFill>
              <a:schemeClr val="accent6"/>
            </a:solidFill>
            <a:ln>
              <a:noFill/>
            </a:ln>
          </p:spPr>
          <p:txBody>
            <a:bodyPr vert="horz" wrap="square" lIns="68580" tIns="34290" rIns="68580" bIns="34290" numCol="1" anchor="t" anchorCtr="0" compatLnSpc="1"/>
            <a:lstStyle/>
            <a:p>
              <a:endParaRPr lang="zh-CN" altLang="en-US"/>
            </a:p>
          </p:txBody>
        </p:sp>
      </p:grpSp>
    </p:spTree>
    <p:custDataLst>
      <p:tags r:id="rId1"/>
    </p:custDataLst>
    <p:extLst>
      <p:ext uri="{BB962C8B-B14F-4D97-AF65-F5344CB8AC3E}">
        <p14:creationId xmlns:p14="http://schemas.microsoft.com/office/powerpoint/2010/main" val="26510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为什么选择展誉</a:t>
            </a:r>
            <a:endParaRPr lang="zh-CN" altLang="en-US"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3" name="任意多边形: 形状 3">
            <a:extLst>
              <a:ext uri="{FF2B5EF4-FFF2-40B4-BE49-F238E27FC236}">
                <a16:creationId xmlns="" xmlns:a16="http://schemas.microsoft.com/office/drawing/2014/main" id="{EBA0EF66-A527-4E6E-BE31-EB6932445DFB}"/>
              </a:ext>
            </a:extLst>
          </p:cNvPr>
          <p:cNvSpPr/>
          <p:nvPr>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67" name="组合 66">
            <a:extLst>
              <a:ext uri="{FF2B5EF4-FFF2-40B4-BE49-F238E27FC236}">
                <a16:creationId xmlns="" xmlns:a16="http://schemas.microsoft.com/office/drawing/2014/main" id="{5D70470F-F5DE-4ECD-AEE0-2E329B7A10C9}"/>
              </a:ext>
            </a:extLst>
          </p:cNvPr>
          <p:cNvGrpSpPr/>
          <p:nvPr/>
        </p:nvGrpSpPr>
        <p:grpSpPr>
          <a:xfrm>
            <a:off x="5181600" y="92446"/>
            <a:ext cx="7010400" cy="480164"/>
            <a:chOff x="5167600" y="113199"/>
            <a:chExt cx="7010400" cy="480164"/>
          </a:xfrm>
          <a:solidFill>
            <a:srgbClr val="005D61"/>
          </a:solidFill>
        </p:grpSpPr>
        <p:sp>
          <p:nvSpPr>
            <p:cNvPr id="68" name="矩形 67">
              <a:extLst>
                <a:ext uri="{FF2B5EF4-FFF2-40B4-BE49-F238E27FC236}">
                  <a16:creationId xmlns="" xmlns:a16="http://schemas.microsoft.com/office/drawing/2014/main" id="{AB0FE9DF-225A-4844-AE5F-4B1248DADF26}"/>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68">
              <a:extLst>
                <a:ext uri="{FF2B5EF4-FFF2-40B4-BE49-F238E27FC236}">
                  <a16:creationId xmlns="" xmlns:a16="http://schemas.microsoft.com/office/drawing/2014/main" id="{BD5EDA1F-29AA-4D01-9360-0DB9B0D3F212}"/>
                </a:ext>
              </a:extLst>
            </p:cNvPr>
            <p:cNvSpPr/>
            <p:nvPr/>
          </p:nvSpPr>
          <p:spPr>
            <a:xfrm>
              <a:off x="7515051" y="158901"/>
              <a:ext cx="2311851"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十年磨剑 专业品质</a:t>
              </a:r>
            </a:p>
          </p:txBody>
        </p:sp>
      </p:grpSp>
      <p:sp>
        <p:nvSpPr>
          <p:cNvPr id="88" name="TextBox 150">
            <a:extLst>
              <a:ext uri="{FF2B5EF4-FFF2-40B4-BE49-F238E27FC236}">
                <a16:creationId xmlns="" xmlns:a16="http://schemas.microsoft.com/office/drawing/2014/main" id="{E77BCD87-2181-42B6-B514-24C950B42213}"/>
              </a:ext>
            </a:extLst>
          </p:cNvPr>
          <p:cNvSpPr txBox="1"/>
          <p:nvPr/>
        </p:nvSpPr>
        <p:spPr>
          <a:xfrm>
            <a:off x="1369060" y="1203588"/>
            <a:ext cx="6955750" cy="2308324"/>
          </a:xfrm>
          <a:prstGeom prst="rect">
            <a:avLst/>
          </a:prstGeom>
          <a:noFill/>
        </p:spPr>
        <p:txBody>
          <a:bodyPr wrap="none" rtlCol="0">
            <a:spAutoFit/>
          </a:bodyPr>
          <a:lstStyle/>
          <a:p>
            <a:r>
              <a:rPr lang="zh-CN" altLang="en-US" sz="2400" b="1" dirty="0">
                <a:solidFill>
                  <a:srgbClr val="FF0000"/>
                </a:solidFill>
                <a:latin typeface="微软雅黑" panose="020B0503020204020204" pitchFamily="34" charset="-122"/>
                <a:ea typeface="微软雅黑" panose="020B0503020204020204" pitchFamily="34" charset="-122"/>
              </a:rPr>
              <a:t>服务愿景：</a:t>
            </a:r>
            <a:endParaRPr lang="en-US" altLang="zh-CN" sz="2400" b="1" dirty="0">
              <a:solidFill>
                <a:srgbClr val="FF0000"/>
              </a:solidFill>
              <a:latin typeface="微软雅黑" panose="020B0503020204020204" pitchFamily="34" charset="-122"/>
              <a:ea typeface="微软雅黑" panose="020B0503020204020204" pitchFamily="34" charset="-122"/>
            </a:endParaRPr>
          </a:p>
          <a:p>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solidFill>
                  <a:srgbClr val="FF0000"/>
                </a:solidFill>
                <a:latin typeface="微软雅黑" panose="020B0503020204020204" pitchFamily="34" charset="-122"/>
                <a:ea typeface="微软雅黑" panose="020B0503020204020204" pitchFamily="34" charset="-122"/>
              </a:rPr>
              <a:t>在共同成长中实现共同发展</a:t>
            </a:r>
            <a:endParaRPr lang="en-US" altLang="zh-CN" sz="2400" b="1" dirty="0">
              <a:solidFill>
                <a:srgbClr val="FF0000"/>
              </a:solidFill>
              <a:latin typeface="微软雅黑" panose="020B0503020204020204" pitchFamily="34" charset="-122"/>
              <a:ea typeface="微软雅黑" panose="020B0503020204020204" pitchFamily="34" charset="-122"/>
            </a:endParaRPr>
          </a:p>
          <a:p>
            <a:endParaRPr lang="en-US" altLang="zh-CN" sz="2400" b="1" dirty="0">
              <a:solidFill>
                <a:srgbClr val="FF0000"/>
              </a:solidFill>
              <a:latin typeface="微软雅黑" panose="020B0503020204020204" pitchFamily="34" charset="-122"/>
              <a:ea typeface="微软雅黑" panose="020B0503020204020204" pitchFamily="34" charset="-122"/>
            </a:endParaRPr>
          </a:p>
          <a:p>
            <a:r>
              <a:rPr lang="zh-CN" altLang="en-US" sz="2400" b="1" dirty="0">
                <a:solidFill>
                  <a:srgbClr val="FF0000"/>
                </a:solidFill>
                <a:latin typeface="微软雅黑" panose="020B0503020204020204" pitchFamily="34" charset="-122"/>
                <a:ea typeface="微软雅黑" panose="020B0503020204020204" pitchFamily="34" charset="-122"/>
              </a:rPr>
              <a:t>提供及时、专业、真诚的服务，做用户的可靠朋友</a:t>
            </a:r>
            <a:endParaRPr lang="en-US" altLang="zh-CN" sz="2400" b="1" dirty="0">
              <a:solidFill>
                <a:srgbClr val="FF0000"/>
              </a:solidFill>
              <a:latin typeface="微软雅黑" panose="020B0503020204020204" pitchFamily="34" charset="-122"/>
              <a:ea typeface="微软雅黑" panose="020B0503020204020204" pitchFamily="34" charset="-122"/>
            </a:endParaRPr>
          </a:p>
          <a:p>
            <a:endParaRPr lang="en-US" altLang="zh-CN" sz="2400" dirty="0">
              <a:solidFill>
                <a:srgbClr val="FF0000"/>
              </a:solidFill>
            </a:endParaRPr>
          </a:p>
        </p:txBody>
      </p:sp>
      <p:grpSp>
        <p:nvGrpSpPr>
          <p:cNvPr id="64" name="组合 63">
            <a:extLst>
              <a:ext uri="{FF2B5EF4-FFF2-40B4-BE49-F238E27FC236}">
                <a16:creationId xmlns="" xmlns:a16="http://schemas.microsoft.com/office/drawing/2014/main" id="{FECF714D-B565-4866-B2BD-8527A23FBAFE}"/>
              </a:ext>
            </a:extLst>
          </p:cNvPr>
          <p:cNvGrpSpPr/>
          <p:nvPr/>
        </p:nvGrpSpPr>
        <p:grpSpPr>
          <a:xfrm>
            <a:off x="0" y="6148705"/>
            <a:ext cx="12192000" cy="720091"/>
            <a:chOff x="0" y="6148705"/>
            <a:chExt cx="12192000" cy="720091"/>
          </a:xfrm>
        </p:grpSpPr>
        <p:sp>
          <p:nvSpPr>
            <p:cNvPr id="65" name="任意多边形: 形状 4">
              <a:extLst>
                <a:ext uri="{FF2B5EF4-FFF2-40B4-BE49-F238E27FC236}">
                  <a16:creationId xmlns="" xmlns:a16="http://schemas.microsoft.com/office/drawing/2014/main" id="{5C15EF11-38C8-4972-8718-325F1200D6FA}"/>
                </a:ext>
              </a:extLst>
            </p:cNvPr>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66" name="任意多边形: 形状 7">
              <a:extLst>
                <a:ext uri="{FF2B5EF4-FFF2-40B4-BE49-F238E27FC236}">
                  <a16:creationId xmlns="" xmlns:a16="http://schemas.microsoft.com/office/drawing/2014/main" id="{7785A670-5311-4AE1-9E72-05734AF08299}"/>
                </a:ext>
              </a:extLst>
            </p:cNvPr>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grpSp>
        <p:nvGrpSpPr>
          <p:cNvPr id="4" name="组合 3">
            <a:extLst>
              <a:ext uri="{FF2B5EF4-FFF2-40B4-BE49-F238E27FC236}">
                <a16:creationId xmlns="" xmlns:a16="http://schemas.microsoft.com/office/drawing/2014/main" id="{CF37FFD8-B553-425D-82B9-98C8F3C11657}"/>
              </a:ext>
            </a:extLst>
          </p:cNvPr>
          <p:cNvGrpSpPr/>
          <p:nvPr/>
        </p:nvGrpSpPr>
        <p:grpSpPr>
          <a:xfrm>
            <a:off x="1412240" y="3229609"/>
            <a:ext cx="9515516" cy="2964182"/>
            <a:chOff x="374821" y="1445953"/>
            <a:chExt cx="12159892" cy="4309552"/>
          </a:xfrm>
        </p:grpSpPr>
        <p:sp>
          <p:nvSpPr>
            <p:cNvPr id="15" name="Rectangle 4">
              <a:extLst>
                <a:ext uri="{FF2B5EF4-FFF2-40B4-BE49-F238E27FC236}">
                  <a16:creationId xmlns="" xmlns:a16="http://schemas.microsoft.com/office/drawing/2014/main" id="{8457F582-D6A1-4787-A0F0-6B3FC3B54013}"/>
                </a:ext>
              </a:extLst>
            </p:cNvPr>
            <p:cNvSpPr/>
            <p:nvPr/>
          </p:nvSpPr>
          <p:spPr>
            <a:xfrm>
              <a:off x="374821" y="1445953"/>
              <a:ext cx="4011895" cy="2450259"/>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78"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Rectangle 5">
              <a:extLst>
                <a:ext uri="{FF2B5EF4-FFF2-40B4-BE49-F238E27FC236}">
                  <a16:creationId xmlns="" xmlns:a16="http://schemas.microsoft.com/office/drawing/2014/main" id="{CBA99400-1A97-4B04-A7F0-55509E6D5DB7}"/>
                </a:ext>
              </a:extLst>
            </p:cNvPr>
            <p:cNvSpPr/>
            <p:nvPr/>
          </p:nvSpPr>
          <p:spPr>
            <a:xfrm>
              <a:off x="374821" y="3946416"/>
              <a:ext cx="4011895" cy="18090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78"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4">
              <a:extLst>
                <a:ext uri="{FF2B5EF4-FFF2-40B4-BE49-F238E27FC236}">
                  <a16:creationId xmlns="" xmlns:a16="http://schemas.microsoft.com/office/drawing/2014/main" id="{52FEB4B0-F1AF-4E3C-A9BA-4CAA037827DF}"/>
                </a:ext>
              </a:extLst>
            </p:cNvPr>
            <p:cNvSpPr txBox="1"/>
            <p:nvPr/>
          </p:nvSpPr>
          <p:spPr>
            <a:xfrm>
              <a:off x="741690" y="4369405"/>
              <a:ext cx="3273278" cy="901557"/>
            </a:xfrm>
            <a:prstGeom prst="rect">
              <a:avLst/>
            </a:prstGeom>
            <a:noFill/>
          </p:spPr>
          <p:txBody>
            <a:bodyPr wrap="square" lIns="0" tIns="0" rIns="0" bIns="0" numCol="1" spcCol="360000">
              <a:spAutoFit/>
            </a:bodyPr>
            <a:lstStyle/>
            <a:p>
              <a:pPr algn="just"/>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共同面对</a:t>
              </a:r>
            </a:p>
            <a:p>
              <a:pPr algn="just">
                <a:lnSpc>
                  <a:spcPct val="150000"/>
                </a:lnSpc>
              </a:pPr>
              <a:r>
                <a:rPr lang="en-US" altLang="zh-CN" sz="2000" spc="300" dirty="0">
                  <a:solidFill>
                    <a:schemeClr val="bg1"/>
                  </a:solidFill>
                  <a:latin typeface="Arial" panose="020B0604020202020204" pitchFamily="34" charset="0"/>
                  <a:ea typeface="微软雅黑" panose="020B0503020204020204" pitchFamily="34" charset="-122"/>
                  <a:sym typeface="Arial" panose="020B0604020202020204" pitchFamily="34" charset="0"/>
                </a:rPr>
                <a:t>Face together</a:t>
              </a:r>
              <a:endParaRPr lang="zh-CN" altLang="en-US" sz="2000"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Rectangle 16">
              <a:extLst>
                <a:ext uri="{FF2B5EF4-FFF2-40B4-BE49-F238E27FC236}">
                  <a16:creationId xmlns="" xmlns:a16="http://schemas.microsoft.com/office/drawing/2014/main" id="{3B098B2A-CECB-47A9-B7D4-DF2988E02B33}"/>
                </a:ext>
              </a:extLst>
            </p:cNvPr>
            <p:cNvSpPr/>
            <p:nvPr/>
          </p:nvSpPr>
          <p:spPr>
            <a:xfrm>
              <a:off x="4448819" y="1445953"/>
              <a:ext cx="4011895" cy="2450259"/>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78"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Rectangle 17">
              <a:extLst>
                <a:ext uri="{FF2B5EF4-FFF2-40B4-BE49-F238E27FC236}">
                  <a16:creationId xmlns="" xmlns:a16="http://schemas.microsoft.com/office/drawing/2014/main" id="{BE50A68E-BAC6-4FF2-A8E6-1A96677DEEFD}"/>
                </a:ext>
              </a:extLst>
            </p:cNvPr>
            <p:cNvSpPr/>
            <p:nvPr/>
          </p:nvSpPr>
          <p:spPr>
            <a:xfrm>
              <a:off x="4448819" y="3946416"/>
              <a:ext cx="4011895" cy="18090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78"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8">
              <a:extLst>
                <a:ext uri="{FF2B5EF4-FFF2-40B4-BE49-F238E27FC236}">
                  <a16:creationId xmlns="" xmlns:a16="http://schemas.microsoft.com/office/drawing/2014/main" id="{07BE8D96-F195-4E3C-9879-BC3A1CA90C6B}"/>
                </a:ext>
              </a:extLst>
            </p:cNvPr>
            <p:cNvSpPr txBox="1"/>
            <p:nvPr/>
          </p:nvSpPr>
          <p:spPr>
            <a:xfrm>
              <a:off x="4815693" y="4406339"/>
              <a:ext cx="3273278" cy="901557"/>
            </a:xfrm>
            <a:prstGeom prst="rect">
              <a:avLst/>
            </a:prstGeom>
            <a:noFill/>
          </p:spPr>
          <p:txBody>
            <a:bodyPr wrap="square" lIns="0" tIns="0" rIns="0" bIns="0" numCol="1" spcCol="360000">
              <a:spAutoFit/>
            </a:bodyPr>
            <a:lstStyle/>
            <a:p>
              <a:pPr algn="just"/>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高质量可持续发展</a:t>
              </a:r>
            </a:p>
            <a:p>
              <a:pPr algn="just">
                <a:lnSpc>
                  <a:spcPct val="150000"/>
                </a:lnSpc>
              </a:pPr>
              <a:r>
                <a:rPr lang="en-US" altLang="zh-CN" sz="2000" spc="300" dirty="0">
                  <a:solidFill>
                    <a:schemeClr val="bg1"/>
                  </a:solidFill>
                  <a:latin typeface="Arial" panose="020B0604020202020204" pitchFamily="34" charset="0"/>
                  <a:ea typeface="微软雅黑" panose="020B0503020204020204" pitchFamily="34" charset="-122"/>
                  <a:sym typeface="Arial" panose="020B0604020202020204" pitchFamily="34" charset="0"/>
                </a:rPr>
                <a:t>Develop together</a:t>
              </a:r>
              <a:endParaRPr lang="zh-CN" altLang="en-US" sz="2000"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Rectangle 20">
              <a:extLst>
                <a:ext uri="{FF2B5EF4-FFF2-40B4-BE49-F238E27FC236}">
                  <a16:creationId xmlns="" xmlns:a16="http://schemas.microsoft.com/office/drawing/2014/main" id="{E03BCF38-8EC2-4CBA-9FE2-A878086774B6}"/>
                </a:ext>
              </a:extLst>
            </p:cNvPr>
            <p:cNvSpPr/>
            <p:nvPr/>
          </p:nvSpPr>
          <p:spPr>
            <a:xfrm>
              <a:off x="8522818" y="3946416"/>
              <a:ext cx="4011895" cy="18090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78"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21">
              <a:extLst>
                <a:ext uri="{FF2B5EF4-FFF2-40B4-BE49-F238E27FC236}">
                  <a16:creationId xmlns="" xmlns:a16="http://schemas.microsoft.com/office/drawing/2014/main" id="{F1EF3632-D28C-4D3E-BEFC-1C22C2F63891}"/>
                </a:ext>
              </a:extLst>
            </p:cNvPr>
            <p:cNvSpPr txBox="1"/>
            <p:nvPr/>
          </p:nvSpPr>
          <p:spPr>
            <a:xfrm>
              <a:off x="8889692" y="4406339"/>
              <a:ext cx="3273278" cy="901557"/>
            </a:xfrm>
            <a:prstGeom prst="rect">
              <a:avLst/>
            </a:prstGeom>
            <a:noFill/>
          </p:spPr>
          <p:txBody>
            <a:bodyPr wrap="square" lIns="0" tIns="0" rIns="0" bIns="0" numCol="1" spcCol="360000">
              <a:spAutoFit/>
            </a:bodyPr>
            <a:lstStyle/>
            <a:p>
              <a:pPr algn="just"/>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一起努力</a:t>
              </a:r>
            </a:p>
            <a:p>
              <a:pPr algn="just">
                <a:lnSpc>
                  <a:spcPct val="150000"/>
                </a:lnSpc>
              </a:pPr>
              <a:r>
                <a:rPr lang="en-US" altLang="zh-CN" sz="2000" spc="300" dirty="0">
                  <a:solidFill>
                    <a:schemeClr val="bg1"/>
                  </a:solidFill>
                  <a:latin typeface="Arial" panose="020B0604020202020204" pitchFamily="34" charset="0"/>
                  <a:ea typeface="微软雅黑" panose="020B0503020204020204" pitchFamily="34" charset="-122"/>
                  <a:sym typeface="Arial" panose="020B0604020202020204" pitchFamily="34" charset="0"/>
                </a:rPr>
                <a:t>Work together</a:t>
              </a:r>
              <a:endParaRPr lang="zh-CN" altLang="en-US" sz="2000" spc="3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a:extLst>
                <a:ext uri="{FF2B5EF4-FFF2-40B4-BE49-F238E27FC236}">
                  <a16:creationId xmlns="" xmlns:a16="http://schemas.microsoft.com/office/drawing/2014/main" id="{023F123D-03E3-49C5-B2FB-30384F8A3538}"/>
                </a:ext>
              </a:extLst>
            </p:cNvPr>
            <p:cNvSpPr/>
            <p:nvPr/>
          </p:nvSpPr>
          <p:spPr>
            <a:xfrm>
              <a:off x="8535965" y="1445954"/>
              <a:ext cx="3998748" cy="2438236"/>
            </a:xfrm>
            <a:prstGeom prst="rect">
              <a:avLst/>
            </a:prstGeom>
            <a:blipFill dpi="0" rotWithShape="1">
              <a:blip r:embed="rId11" cstate="print">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1"/>
    </p:custDataLst>
    <p:extLst>
      <p:ext uri="{BB962C8B-B14F-4D97-AF65-F5344CB8AC3E}">
        <p14:creationId xmlns:p14="http://schemas.microsoft.com/office/powerpoint/2010/main" val="3312646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2A00A26D-F296-4EA0-B9C9-9CAB9741CC7D}"/>
              </a:ext>
            </a:extLst>
          </p:cNvPr>
          <p:cNvGrpSpPr/>
          <p:nvPr/>
        </p:nvGrpSpPr>
        <p:grpSpPr>
          <a:xfrm>
            <a:off x="0" y="5646"/>
            <a:ext cx="12192000" cy="6851720"/>
            <a:chOff x="0" y="5645"/>
            <a:chExt cx="12192000" cy="6852355"/>
          </a:xfrm>
        </p:grpSpPr>
        <p:sp>
          <p:nvSpPr>
            <p:cNvPr id="9" name="矩形 8">
              <a:extLst>
                <a:ext uri="{FF2B5EF4-FFF2-40B4-BE49-F238E27FC236}">
                  <a16:creationId xmlns="" xmlns:a16="http://schemas.microsoft.com/office/drawing/2014/main" id="{6E6E4CA4-A856-438E-B050-8363FBD5E70A}"/>
                </a:ext>
              </a:extLst>
            </p:cNvPr>
            <p:cNvSpPr/>
            <p:nvPr/>
          </p:nvSpPr>
          <p:spPr>
            <a:xfrm flipH="1">
              <a:off x="0" y="5645"/>
              <a:ext cx="2438400" cy="6852355"/>
            </a:xfrm>
            <a:prstGeom prst="rect">
              <a:avLst/>
            </a:prstGeom>
            <a:solidFill>
              <a:schemeClr val="accent2">
                <a:lumMod val="75000"/>
              </a:schemeClr>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 xmlns:a16="http://schemas.microsoft.com/office/drawing/2014/main" id="{05593DFA-72E4-454C-A82D-78C609353534}"/>
                </a:ext>
              </a:extLst>
            </p:cNvPr>
            <p:cNvSpPr/>
            <p:nvPr/>
          </p:nvSpPr>
          <p:spPr>
            <a:xfrm flipH="1">
              <a:off x="2438400" y="5645"/>
              <a:ext cx="2438400" cy="6852355"/>
            </a:xfrm>
            <a:prstGeom prst="rect">
              <a:avLst/>
            </a:prstGeom>
            <a:solidFill>
              <a:srgbClr val="0070C0"/>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 xmlns:a16="http://schemas.microsoft.com/office/drawing/2014/main" id="{B34236AB-7F42-4142-A6BD-5FE12AEFF1F9}"/>
                </a:ext>
              </a:extLst>
            </p:cNvPr>
            <p:cNvSpPr/>
            <p:nvPr/>
          </p:nvSpPr>
          <p:spPr>
            <a:xfrm flipH="1">
              <a:off x="4876800" y="5645"/>
              <a:ext cx="2438400" cy="6852355"/>
            </a:xfrm>
            <a:prstGeom prst="rect">
              <a:avLst/>
            </a:prstGeom>
            <a:solidFill>
              <a:srgbClr val="EFA32E"/>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1E5F08E1-F634-49BD-8B13-70247346DD42}"/>
                </a:ext>
              </a:extLst>
            </p:cNvPr>
            <p:cNvSpPr/>
            <p:nvPr/>
          </p:nvSpPr>
          <p:spPr>
            <a:xfrm flipH="1">
              <a:off x="7315200" y="5645"/>
              <a:ext cx="2438400" cy="6852355"/>
            </a:xfrm>
            <a:prstGeom prst="rect">
              <a:avLst/>
            </a:prstGeom>
            <a:solidFill>
              <a:schemeClr val="accent6">
                <a:lumMod val="40000"/>
                <a:lumOff val="60000"/>
              </a:schemeClr>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 xmlns:a16="http://schemas.microsoft.com/office/drawing/2014/main" id="{8A51A4F9-B2A2-415F-A9BE-184D289AD6C4}"/>
                </a:ext>
              </a:extLst>
            </p:cNvPr>
            <p:cNvSpPr/>
            <p:nvPr/>
          </p:nvSpPr>
          <p:spPr>
            <a:xfrm flipH="1">
              <a:off x="9753600" y="5645"/>
              <a:ext cx="2438400" cy="6852355"/>
            </a:xfrm>
            <a:prstGeom prst="rect">
              <a:avLst/>
            </a:prstGeom>
            <a:solidFill>
              <a:schemeClr val="accent1">
                <a:lumMod val="40000"/>
                <a:lumOff val="60000"/>
              </a:schemeClr>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a:extLst>
              <a:ext uri="{FF2B5EF4-FFF2-40B4-BE49-F238E27FC236}">
                <a16:creationId xmlns="" xmlns:a16="http://schemas.microsoft.com/office/drawing/2014/main" id="{BF6F58BE-B850-43F1-89F1-1946763F168F}"/>
              </a:ext>
            </a:extLst>
          </p:cNvPr>
          <p:cNvSpPr/>
          <p:nvPr/>
        </p:nvSpPr>
        <p:spPr>
          <a:xfrm>
            <a:off x="-1" y="204910"/>
            <a:ext cx="12192001" cy="3048000"/>
          </a:xfrm>
          <a:prstGeom prst="rect">
            <a:avLst/>
          </a:prstGeom>
          <a:solidFill>
            <a:schemeClr val="bg1"/>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25">
            <a:extLst>
              <a:ext uri="{FF2B5EF4-FFF2-40B4-BE49-F238E27FC236}">
                <a16:creationId xmlns="" xmlns:a16="http://schemas.microsoft.com/office/drawing/2014/main" id="{118CFDDB-DC4F-4E82-ACB0-53B1FC120060}"/>
              </a:ext>
            </a:extLst>
          </p:cNvPr>
          <p:cNvSpPr txBox="1"/>
          <p:nvPr/>
        </p:nvSpPr>
        <p:spPr>
          <a:xfrm>
            <a:off x="1500343" y="654135"/>
            <a:ext cx="8966723" cy="1569660"/>
          </a:xfrm>
          <a:prstGeom prst="rect">
            <a:avLst/>
          </a:prstGeom>
          <a:noFill/>
        </p:spPr>
        <p:txBody>
          <a:bodyPr wrap="square" rtlCol="0">
            <a:spAutoFit/>
          </a:bodyPr>
          <a:lstStyle/>
          <a:p>
            <a:pPr algn="ctr" defTabSz="1219170"/>
            <a:r>
              <a:rPr lang="en-US" altLang="zh-CN" sz="9600" dirty="0">
                <a:solidFill>
                  <a:srgbClr val="0070C0"/>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T</a:t>
            </a:r>
            <a:r>
              <a:rPr lang="en-US" altLang="zh-CN" sz="9600" dirty="0">
                <a:solidFill>
                  <a:srgbClr val="E45448"/>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H</a:t>
            </a:r>
            <a:r>
              <a:rPr lang="en-US" altLang="zh-CN" sz="9600" dirty="0">
                <a:solidFill>
                  <a:srgbClr val="EFA32E"/>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A</a:t>
            </a:r>
            <a:r>
              <a:rPr lang="en-US" altLang="zh-CN" sz="9600" dirty="0">
                <a:solidFill>
                  <a:srgbClr val="4E3F52"/>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N</a:t>
            </a:r>
            <a:r>
              <a:rPr lang="en-US" altLang="zh-CN" sz="9600" dirty="0">
                <a:solidFill>
                  <a:srgbClr val="7FBDAE"/>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K </a:t>
            </a:r>
            <a:r>
              <a:rPr lang="en-US" altLang="zh-CN" sz="9600" dirty="0">
                <a:solidFill>
                  <a:schemeClr val="tx1">
                    <a:lumMod val="85000"/>
                    <a:lumOff val="15000"/>
                  </a:schemeClr>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 </a:t>
            </a:r>
            <a:r>
              <a:rPr lang="en-US" altLang="zh-CN" sz="9600" dirty="0">
                <a:solidFill>
                  <a:srgbClr val="0070C0"/>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Y</a:t>
            </a:r>
            <a:r>
              <a:rPr lang="en-US" altLang="zh-CN" sz="9600" dirty="0">
                <a:solidFill>
                  <a:srgbClr val="FF0000"/>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O</a:t>
            </a:r>
            <a:r>
              <a:rPr lang="en-US" altLang="zh-CN" sz="9600" dirty="0">
                <a:solidFill>
                  <a:srgbClr val="FFC000"/>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rPr>
              <a:t>U</a:t>
            </a:r>
            <a:endParaRPr lang="zh-CN" altLang="en-US" sz="9600" dirty="0">
              <a:solidFill>
                <a:srgbClr val="FFC000"/>
              </a:solidFill>
              <a:effectLst>
                <a:outerShdw blurRad="25400" dist="25400" dir="2700000" algn="tl">
                  <a:srgbClr val="000000">
                    <a:alpha val="25000"/>
                  </a:srgbClr>
                </a:outerShdw>
              </a:effectLst>
              <a:latin typeface="字魂105号-简雅黑" panose="00000500000000000000" pitchFamily="2" charset="-122"/>
              <a:ea typeface="字魂105号-简雅黑" panose="00000500000000000000" pitchFamily="2" charset="-122"/>
            </a:endParaRPr>
          </a:p>
        </p:txBody>
      </p:sp>
      <p:sp>
        <p:nvSpPr>
          <p:cNvPr id="16" name="PA_文本框 62">
            <a:extLst>
              <a:ext uri="{FF2B5EF4-FFF2-40B4-BE49-F238E27FC236}">
                <a16:creationId xmlns="" xmlns:a16="http://schemas.microsoft.com/office/drawing/2014/main" id="{11001F40-5DBD-4DE3-8F45-E8CEEC44819A}"/>
              </a:ext>
            </a:extLst>
          </p:cNvPr>
          <p:cNvSpPr txBox="1"/>
          <p:nvPr>
            <p:custDataLst>
              <p:tags r:id="rId1"/>
            </p:custDataLst>
          </p:nvPr>
        </p:nvSpPr>
        <p:spPr>
          <a:xfrm>
            <a:off x="2098910" y="2287963"/>
            <a:ext cx="8026261" cy="662554"/>
          </a:xfrm>
          <a:prstGeom prst="rect">
            <a:avLst/>
          </a:prstGeom>
          <a:noFill/>
          <a:effectLst/>
        </p:spPr>
        <p:txBody>
          <a:bodyPr wrap="square" rtlCol="0">
            <a:spAutoFit/>
          </a:bodyPr>
          <a:lstStyle/>
          <a:p>
            <a:pPr algn="ctr">
              <a:lnSpc>
                <a:spcPct val="150000"/>
              </a:lnSpc>
            </a:pPr>
            <a:r>
              <a:rPr lang="zh-CN" altLang="en-US" sz="2800" spc="600" dirty="0">
                <a:solidFill>
                  <a:schemeClr val="tx1">
                    <a:lumMod val="50000"/>
                    <a:lumOff val="50000"/>
                  </a:schemeClr>
                </a:solidFill>
                <a:latin typeface="字魂105号-简雅黑" panose="00000500000000000000" pitchFamily="2" charset="-122"/>
                <a:ea typeface="字魂105号-简雅黑" panose="00000500000000000000" pitchFamily="2" charset="-122"/>
              </a:rPr>
              <a:t>感谢聆听 愿一路相随 共同成长</a:t>
            </a:r>
            <a:endParaRPr lang="en-US" altLang="zh-CN" sz="1100" spc="6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sp>
        <p:nvSpPr>
          <p:cNvPr id="17" name="矩形 16">
            <a:extLst>
              <a:ext uri="{FF2B5EF4-FFF2-40B4-BE49-F238E27FC236}">
                <a16:creationId xmlns="" xmlns:a16="http://schemas.microsoft.com/office/drawing/2014/main" id="{8DA60AFF-6D8C-43C7-871B-BA8A9126973E}"/>
              </a:ext>
            </a:extLst>
          </p:cNvPr>
          <p:cNvSpPr/>
          <p:nvPr/>
        </p:nvSpPr>
        <p:spPr>
          <a:xfrm>
            <a:off x="12718" y="3321010"/>
            <a:ext cx="12192001" cy="3048000"/>
          </a:xfrm>
          <a:prstGeom prst="rect">
            <a:avLst/>
          </a:prstGeom>
          <a:solidFill>
            <a:schemeClr val="bg1"/>
          </a:solidFill>
          <a:ln>
            <a:noFill/>
          </a:ln>
          <a:effectLst>
            <a:outerShdw blurRad="381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18" name="PA_文本框 62">
            <a:extLst>
              <a:ext uri="{FF2B5EF4-FFF2-40B4-BE49-F238E27FC236}">
                <a16:creationId xmlns="" xmlns:a16="http://schemas.microsoft.com/office/drawing/2014/main" id="{DE0561BB-351E-42D5-A069-4CF37CB8FCD9}"/>
              </a:ext>
            </a:extLst>
          </p:cNvPr>
          <p:cNvSpPr txBox="1"/>
          <p:nvPr>
            <p:custDataLst>
              <p:tags r:id="rId2"/>
            </p:custDataLst>
          </p:nvPr>
        </p:nvSpPr>
        <p:spPr>
          <a:xfrm>
            <a:off x="5249918" y="3660716"/>
            <a:ext cx="4798957" cy="1938992"/>
          </a:xfrm>
          <a:prstGeom prst="rect">
            <a:avLst/>
          </a:prstGeom>
          <a:noFill/>
          <a:effectLst/>
        </p:spPr>
        <p:txBody>
          <a:bodyPr wrap="square" rtlCol="0">
            <a:spAutoFit/>
          </a:bodyPr>
          <a:lstStyle/>
          <a:p>
            <a:pPr>
              <a:lnSpc>
                <a:spcPct val="150000"/>
              </a:lnSpc>
            </a:pPr>
            <a:r>
              <a:rPr lang="zh-CN" altLang="en-US"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陈欣</a:t>
            </a:r>
            <a:endPar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nSpc>
                <a:spcPct val="150000"/>
              </a:lnSpc>
            </a:pPr>
            <a:r>
              <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13820091776</a:t>
            </a:r>
            <a:r>
              <a:rPr lang="zh-CN" altLang="en-US"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（微信同号</a:t>
            </a:r>
            <a:r>
              <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a:t>
            </a:r>
          </a:p>
          <a:p>
            <a:pPr>
              <a:lnSpc>
                <a:spcPct val="150000"/>
              </a:lnSpc>
            </a:pPr>
            <a:r>
              <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hlinkClick r:id="rId4"/>
              </a:rPr>
              <a:t>chenxin@helloznl.com</a:t>
            </a:r>
            <a:endPar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a:p>
            <a:pPr>
              <a:lnSpc>
                <a:spcPct val="150000"/>
              </a:lnSpc>
            </a:pPr>
            <a:r>
              <a:rPr lang="zh-CN" altLang="en-US"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天津 华苑高新区海泰信息广场</a:t>
            </a:r>
            <a:r>
              <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H</a:t>
            </a:r>
            <a:r>
              <a:rPr lang="zh-CN" altLang="en-US"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座</a:t>
            </a:r>
            <a:r>
              <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301</a:t>
            </a:r>
            <a:r>
              <a:rPr lang="zh-CN" altLang="en-US" sz="2000" dirty="0">
                <a:solidFill>
                  <a:schemeClr val="tx1">
                    <a:lumMod val="50000"/>
                    <a:lumOff val="50000"/>
                  </a:schemeClr>
                </a:solidFill>
                <a:latin typeface="字魂105号-简雅黑" panose="00000500000000000000" pitchFamily="2" charset="-122"/>
                <a:ea typeface="字魂105号-简雅黑" panose="00000500000000000000" pitchFamily="2" charset="-122"/>
              </a:rPr>
              <a:t>室</a:t>
            </a:r>
            <a:endParaRPr lang="en-US" altLang="zh-CN" sz="2000" dirty="0">
              <a:solidFill>
                <a:schemeClr val="tx1">
                  <a:lumMod val="50000"/>
                  <a:lumOff val="50000"/>
                </a:schemeClr>
              </a:solidFill>
              <a:latin typeface="字魂105号-简雅黑" panose="00000500000000000000" pitchFamily="2" charset="-122"/>
              <a:ea typeface="字魂105号-简雅黑" panose="00000500000000000000" pitchFamily="2" charset="-122"/>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9081" y="3746845"/>
            <a:ext cx="1920221" cy="192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1478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1412240" y="101600"/>
            <a:ext cx="4074160" cy="46164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发展沿革</a:t>
            </a:r>
            <a:endParaRPr lang="zh-CN" altLang="en-US" sz="2400" dirty="0">
              <a:latin typeface="微软雅黑" panose="020B0503020204020204" pitchFamily="34" charset="-122"/>
              <a:ea typeface="微软雅黑" panose="020B0503020204020204" pitchFamily="34" charset="-122"/>
            </a:endParaRPr>
          </a:p>
        </p:txBody>
      </p:sp>
      <p:sp>
        <p:nvSpPr>
          <p:cNvPr id="33" name="平行四边形 32"/>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18" name="矩形 17"/>
          <p:cNvSpPr/>
          <p:nvPr/>
        </p:nvSpPr>
        <p:spPr>
          <a:xfrm>
            <a:off x="11291305" y="2301465"/>
            <a:ext cx="366074" cy="3516347"/>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lvl="0" algn="ct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笃行</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lvl="0" algn="ct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稳健</a:t>
            </a:r>
            <a:endPar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lvl="0" algn="ct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 致远</a:t>
            </a:r>
          </a:p>
        </p:txBody>
      </p:sp>
      <p:sp>
        <p:nvSpPr>
          <p:cNvPr id="21" name="矩形 20"/>
          <p:cNvSpPr/>
          <p:nvPr/>
        </p:nvSpPr>
        <p:spPr>
          <a:xfrm>
            <a:off x="3734435" y="4585970"/>
            <a:ext cx="2422525" cy="955646"/>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nSpc>
                <a:spcPct val="120000"/>
              </a:lnSpc>
            </a:pPr>
            <a:r>
              <a:rPr lang="en-US" altLang="zh-CN" sz="1600" b="1" dirty="0">
                <a:solidFill>
                  <a:schemeClr val="tx1"/>
                </a:solidFill>
                <a:latin typeface="微软雅黑 Light" panose="020B0502040204020203" pitchFamily="34" charset="-122"/>
                <a:ea typeface="微软雅黑 Light" panose="020B0502040204020203" pitchFamily="34" charset="-122"/>
                <a:sym typeface="+mn-ea"/>
              </a:rPr>
              <a:t>2018</a:t>
            </a: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年将咨询业务深度融合，形成展誉专利咨询白皮书</a:t>
            </a:r>
            <a:endParaRPr lang="zh-CN" altLang="en-US" sz="1600" b="1" dirty="0">
              <a:solidFill>
                <a:schemeClr val="tx1"/>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 name="矩形 22"/>
          <p:cNvSpPr/>
          <p:nvPr/>
        </p:nvSpPr>
        <p:spPr>
          <a:xfrm>
            <a:off x="402590" y="4503420"/>
            <a:ext cx="2346960" cy="1349600"/>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l" eaLnBrk="1" hangingPunct="1"/>
            <a:r>
              <a:rPr lang="zh-CN" altLang="en-US" sz="1600" b="1" dirty="0">
                <a:latin typeface="微软雅黑" panose="020B0503020204020204" pitchFamily="34" charset="-122"/>
                <a:ea typeface="微软雅黑" panose="020B0503020204020204" pitchFamily="34" charset="-122"/>
                <a:sym typeface="+mn-ea"/>
              </a:rPr>
              <a:t>事务所筹办</a:t>
            </a:r>
            <a:endParaRPr lang="zh-CN" altLang="en-US" sz="1600" b="1" dirty="0">
              <a:solidFill>
                <a:schemeClr val="tx1"/>
              </a:solidFill>
              <a:latin typeface="微软雅黑" panose="020B0503020204020204" pitchFamily="34" charset="-122"/>
              <a:ea typeface="微软雅黑" panose="020B0503020204020204" pitchFamily="34" charset="-122"/>
            </a:endParaRPr>
          </a:p>
          <a:p>
            <a:pPr algn="l" eaLnBrk="1" hangingPunct="1"/>
            <a:endParaRPr lang="zh-CN" altLang="en-US" sz="1600" dirty="0">
              <a:solidFill>
                <a:schemeClr val="tx1"/>
              </a:solidFill>
              <a:latin typeface="微软雅黑 Light" panose="020B0502040204020203" pitchFamily="34" charset="-122"/>
              <a:ea typeface="微软雅黑 Light" panose="020B0502040204020203" pitchFamily="34" charset="-122"/>
              <a:sym typeface="+mn-ea"/>
            </a:endParaRPr>
          </a:p>
          <a:p>
            <a:pPr algn="l" eaLnBrk="1" hangingPunct="1"/>
            <a:r>
              <a:rPr lang="zh-CN" altLang="en-US" sz="1600" dirty="0">
                <a:solidFill>
                  <a:schemeClr val="tx1"/>
                </a:solidFill>
                <a:latin typeface="微软雅黑 Light" panose="020B0502040204020203" pitchFamily="34" charset="-122"/>
                <a:ea typeface="微软雅黑 Light" panose="020B0502040204020203" pitchFamily="34" charset="-122"/>
                <a:sym typeface="+mn-ea"/>
              </a:rPr>
              <a:t>广揽各领域优秀代理人才。</a:t>
            </a:r>
            <a:endParaRPr lang="zh-CN" altLang="en-US" sz="1600" dirty="0">
              <a:solidFill>
                <a:schemeClr val="tx1"/>
              </a:solidFill>
              <a:latin typeface="微软雅黑 Light" panose="020B0502040204020203" pitchFamily="34" charset="-122"/>
              <a:ea typeface="微软雅黑 Light" panose="020B0502040204020203" pitchFamily="34" charset="-122"/>
            </a:endParaRPr>
          </a:p>
          <a:p>
            <a:pPr>
              <a:lnSpc>
                <a:spcPct val="120000"/>
              </a:lnSpc>
            </a:pPr>
            <a:endParaRPr lang="zh-CN" altLang="en-US" sz="1600" dirty="0">
              <a:solidFill>
                <a:schemeClr val="tx1"/>
              </a:solidFill>
              <a:latin typeface="微软雅黑 Light" panose="020B0502040204020203" pitchFamily="34" charset="-122"/>
              <a:ea typeface="微软雅黑 Light" panose="020B0502040204020203" pitchFamily="34" charset="-122"/>
              <a:cs typeface="+mn-ea"/>
              <a:sym typeface="微软雅黑" panose="020B0503020204020204" pitchFamily="34" charset="-122"/>
            </a:endParaRPr>
          </a:p>
        </p:txBody>
      </p:sp>
      <p:sp>
        <p:nvSpPr>
          <p:cNvPr id="25" name="矩形 24"/>
          <p:cNvSpPr/>
          <p:nvPr/>
        </p:nvSpPr>
        <p:spPr>
          <a:xfrm>
            <a:off x="2137611" y="2615565"/>
            <a:ext cx="2288974" cy="955646"/>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nSpc>
                <a:spcPct val="120000"/>
              </a:lnSpc>
            </a:pPr>
            <a:r>
              <a:rPr lang="zh-CN" altLang="en-US" sz="1600" b="1" dirty="0">
                <a:latin typeface="微软雅黑 Light" panose="020B0502040204020203" pitchFamily="34" charset="-122"/>
                <a:ea typeface="微软雅黑 Light" panose="020B0502040204020203" pitchFamily="34" charset="-122"/>
                <a:sym typeface="+mn-ea"/>
              </a:rPr>
              <a:t>天津展誉专利代理有限公司成立</a:t>
            </a:r>
            <a:endParaRPr lang="en-US" altLang="zh-CN" sz="1600" b="1" dirty="0">
              <a:latin typeface="微软雅黑 Light" panose="020B0502040204020203" pitchFamily="34" charset="-122"/>
              <a:ea typeface="微软雅黑 Light" panose="020B0502040204020203" pitchFamily="34" charset="-122"/>
              <a:sym typeface="+mn-ea"/>
            </a:endParaRPr>
          </a:p>
          <a:p>
            <a:pPr>
              <a:lnSpc>
                <a:spcPct val="120000"/>
              </a:lnSpc>
            </a:pPr>
            <a:r>
              <a:rPr lang="zh-CN" altLang="en-US" sz="1600" dirty="0">
                <a:latin typeface="微软雅黑 Light" panose="020B0502040204020203" pitchFamily="34" charset="-122"/>
                <a:ea typeface="微软雅黑 Light" panose="020B0502040204020203" pitchFamily="34" charset="-122"/>
                <a:sym typeface="微软雅黑" panose="020B0503020204020204" pitchFamily="34" charset="-122"/>
              </a:rPr>
              <a:t>当年案件量突破</a:t>
            </a:r>
            <a:r>
              <a:rPr lang="en-US" altLang="zh-CN" sz="1600" dirty="0">
                <a:latin typeface="微软雅黑 Light" panose="020B0502040204020203" pitchFamily="34" charset="-122"/>
                <a:ea typeface="微软雅黑 Light" panose="020B0502040204020203" pitchFamily="34" charset="-122"/>
                <a:sym typeface="微软雅黑" panose="020B0503020204020204" pitchFamily="34" charset="-122"/>
              </a:rPr>
              <a:t>2000</a:t>
            </a:r>
            <a:r>
              <a:rPr lang="zh-CN" altLang="en-US" sz="1600" dirty="0">
                <a:latin typeface="微软雅黑 Light" panose="020B0502040204020203" pitchFamily="34" charset="-122"/>
                <a:ea typeface="微软雅黑 Light" panose="020B0502040204020203" pitchFamily="34" charset="-122"/>
                <a:sym typeface="微软雅黑" panose="020B0503020204020204" pitchFamily="34" charset="-122"/>
              </a:rPr>
              <a:t>件</a:t>
            </a:r>
          </a:p>
        </p:txBody>
      </p:sp>
      <p:sp>
        <p:nvSpPr>
          <p:cNvPr id="27" name="矩形 26"/>
          <p:cNvSpPr/>
          <p:nvPr/>
        </p:nvSpPr>
        <p:spPr>
          <a:xfrm>
            <a:off x="8810625" y="2833370"/>
            <a:ext cx="2430145" cy="110172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nSpc>
                <a:spcPct val="100000"/>
              </a:lnSpc>
            </a:pP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通过持续努力，再用十年磨剑，在2030年之前跻身于中国一线事务所行列</a:t>
            </a:r>
            <a:endParaRPr lang="zh-CN" altLang="en-US" sz="1600" b="1" dirty="0">
              <a:solidFill>
                <a:schemeClr val="tx1"/>
              </a:solidFill>
              <a:latin typeface="微软雅黑 Light" panose="020B0502040204020203" pitchFamily="34" charset="-122"/>
              <a:ea typeface="微软雅黑 Light" panose="020B0502040204020203" pitchFamily="34" charset="-122"/>
            </a:endParaRPr>
          </a:p>
          <a:p>
            <a:pPr>
              <a:lnSpc>
                <a:spcPct val="120000"/>
              </a:lnSpc>
            </a:pPr>
            <a:endParaRPr lang="zh-CN" altLang="en-US" sz="1600" b="1" dirty="0">
              <a:solidFill>
                <a:schemeClr val="tx1"/>
              </a:solidFill>
              <a:latin typeface="微软雅黑 Light" panose="020B0502040204020203" pitchFamily="34" charset="-122"/>
              <a:ea typeface="微软雅黑 Light" panose="020B0502040204020203" pitchFamily="34" charset="-122"/>
              <a:cs typeface="+mn-ea"/>
              <a:sym typeface="微软雅黑" panose="020B0503020204020204" pitchFamily="34" charset="-122"/>
            </a:endParaRPr>
          </a:p>
        </p:txBody>
      </p:sp>
      <p:sp>
        <p:nvSpPr>
          <p:cNvPr id="29" name="矩形 28"/>
          <p:cNvSpPr/>
          <p:nvPr/>
        </p:nvSpPr>
        <p:spPr>
          <a:xfrm>
            <a:off x="5487035" y="1710055"/>
            <a:ext cx="2560320" cy="2132965"/>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nSpc>
                <a:spcPct val="120000"/>
              </a:lnSpc>
            </a:pPr>
            <a:r>
              <a:rPr lang="en-US" altLang="zh-CN" sz="1600" b="1" dirty="0">
                <a:solidFill>
                  <a:schemeClr val="tx1"/>
                </a:solidFill>
                <a:latin typeface="微软雅黑 Light" panose="020B0502040204020203" pitchFamily="34" charset="-122"/>
                <a:ea typeface="微软雅黑 Light" panose="020B0502040204020203" pitchFamily="34" charset="-122"/>
                <a:sym typeface="+mn-ea"/>
              </a:rPr>
              <a:t>2019</a:t>
            </a: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年，为提高交付质量和客户满意度，设立一级管理部门——交付成功部，该部统一管理专利、商标、涉外业务的相关流程，统一跟踪、管理所有客户服务</a:t>
            </a:r>
            <a:endParaRPr lang="zh-CN" altLang="en-US" sz="1600" b="1" dirty="0">
              <a:solidFill>
                <a:schemeClr val="tx1"/>
              </a:solidFill>
              <a:latin typeface="微软雅黑 Light" panose="020B0502040204020203" pitchFamily="34" charset="-122"/>
              <a:ea typeface="微软雅黑 Light" panose="020B0502040204020203" pitchFamily="34" charset="-122"/>
              <a:cs typeface="+mn-ea"/>
              <a:sym typeface="+mn-ea"/>
            </a:endParaRPr>
          </a:p>
        </p:txBody>
      </p:sp>
      <p:sp>
        <p:nvSpPr>
          <p:cNvPr id="31" name="矩形 30"/>
          <p:cNvSpPr/>
          <p:nvPr/>
        </p:nvSpPr>
        <p:spPr>
          <a:xfrm>
            <a:off x="7215060" y="4621530"/>
            <a:ext cx="2384619" cy="1818639"/>
          </a:xfrm>
          <a:prstGeom prst="rect">
            <a:avLst/>
          </a:prstGeom>
        </p:spPr>
        <p:txBody>
          <a:bodyPr wrap="square" lIns="68580" tIns="34290" rIns="68580" bIns="34290">
            <a:spAutoFit/>
          </a:bodyPr>
          <a:ls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nSpc>
                <a:spcPct val="120000"/>
              </a:lnSpc>
            </a:pPr>
            <a:r>
              <a:rPr lang="en-US" altLang="zh-CN" sz="1600" b="1" dirty="0">
                <a:solidFill>
                  <a:schemeClr val="tx1"/>
                </a:solidFill>
                <a:latin typeface="微软雅黑 Light" panose="020B0502040204020203" pitchFamily="34" charset="-122"/>
                <a:ea typeface="微软雅黑 Light" panose="020B0502040204020203" pitchFamily="34" charset="-122"/>
                <a:sym typeface="+mn-ea"/>
              </a:rPr>
              <a:t>2022</a:t>
            </a: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年</a:t>
            </a:r>
          </a:p>
          <a:p>
            <a:pPr>
              <a:lnSpc>
                <a:spcPct val="120000"/>
              </a:lnSpc>
            </a:pPr>
            <a:r>
              <a:rPr lang="zh-CN" altLang="en-US" sz="1600" b="1" dirty="0">
                <a:solidFill>
                  <a:schemeClr val="tx1"/>
                </a:solidFill>
                <a:latin typeface="微软雅黑 Light" panose="020B0502040204020203" pitchFamily="34" charset="-122"/>
                <a:ea typeface="微软雅黑 Light" panose="020B0502040204020203" pitchFamily="34" charset="-122"/>
                <a:sym typeface="+mn-ea"/>
              </a:rPr>
              <a:t>事务所已跻身天津前列。我们提出“笃行 稳健 致远”的治所方针，成立客户“大服务中台”，全面提高客户服务水准。</a:t>
            </a:r>
            <a:endParaRPr lang="zh-CN" altLang="en-US" sz="1600" b="1" dirty="0">
              <a:solidFill>
                <a:schemeClr val="tx1"/>
              </a:solidFill>
              <a:latin typeface="微软雅黑 Light" panose="020B0502040204020203" pitchFamily="34" charset="-122"/>
              <a:ea typeface="微软雅黑 Light" panose="020B0502040204020203" pitchFamily="34" charset="-122"/>
              <a:cs typeface="+mn-ea"/>
              <a:sym typeface="+mn-ea"/>
            </a:endParaRPr>
          </a:p>
        </p:txBody>
      </p:sp>
      <p:sp>
        <p:nvSpPr>
          <p:cNvPr id="136" name="ïŝlïḑe"/>
          <p:cNvSpPr/>
          <p:nvPr/>
        </p:nvSpPr>
        <p:spPr>
          <a:xfrm>
            <a:off x="641189" y="3833564"/>
            <a:ext cx="1758833" cy="355904"/>
          </a:xfrm>
          <a:prstGeom prst="chevron">
            <a:avLst/>
          </a:prstGeom>
          <a:solidFill>
            <a:srgbClr val="005D6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dirty="0">
                <a:solidFill>
                  <a:schemeClr val="bg1"/>
                </a:solidFill>
                <a:latin typeface="微软雅黑" panose="020B0503020204020204" pitchFamily="34" charset="-122"/>
                <a:ea typeface="微软雅黑" panose="020B0503020204020204" pitchFamily="34" charset="-122"/>
              </a:rPr>
              <a:t>2015</a:t>
            </a:r>
          </a:p>
        </p:txBody>
      </p:sp>
      <p:sp>
        <p:nvSpPr>
          <p:cNvPr id="137" name="îṥḻiḑê"/>
          <p:cNvSpPr/>
          <p:nvPr/>
        </p:nvSpPr>
        <p:spPr>
          <a:xfrm>
            <a:off x="981075" y="1921510"/>
            <a:ext cx="1043940" cy="1043940"/>
          </a:xfrm>
          <a:prstGeom prst="ellipse">
            <a:avLst/>
          </a:prstGeom>
          <a:solidFill>
            <a:srgbClr val="005D6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cxnSp>
        <p:nvCxnSpPr>
          <p:cNvPr id="139" name="直接连接符 138"/>
          <p:cNvCxnSpPr/>
          <p:nvPr/>
        </p:nvCxnSpPr>
        <p:spPr>
          <a:xfrm flipV="1">
            <a:off x="1520605" y="3055486"/>
            <a:ext cx="0" cy="727191"/>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40" name="ïṡļíḑe"/>
          <p:cNvSpPr/>
          <p:nvPr/>
        </p:nvSpPr>
        <p:spPr>
          <a:xfrm>
            <a:off x="4084368" y="3847534"/>
            <a:ext cx="1758833" cy="355904"/>
          </a:xfrm>
          <a:prstGeom prst="chevron">
            <a:avLst/>
          </a:prstGeom>
          <a:solidFill>
            <a:srgbClr val="005D6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dirty="0">
                <a:solidFill>
                  <a:schemeClr val="bg1"/>
                </a:solidFill>
                <a:latin typeface="微软雅黑" panose="020B0503020204020204" pitchFamily="34" charset="-122"/>
                <a:ea typeface="微软雅黑" panose="020B0503020204020204" pitchFamily="34" charset="-122"/>
              </a:rPr>
              <a:t>2018</a:t>
            </a:r>
          </a:p>
        </p:txBody>
      </p:sp>
      <p:cxnSp>
        <p:nvCxnSpPr>
          <p:cNvPr id="142" name="直接连接符 141"/>
          <p:cNvCxnSpPr/>
          <p:nvPr/>
        </p:nvCxnSpPr>
        <p:spPr>
          <a:xfrm flipV="1">
            <a:off x="4963784" y="3055485"/>
            <a:ext cx="1" cy="727194"/>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41" name="îṩlîde"/>
          <p:cNvSpPr/>
          <p:nvPr/>
        </p:nvSpPr>
        <p:spPr>
          <a:xfrm>
            <a:off x="4406900" y="1921510"/>
            <a:ext cx="1043940" cy="1043940"/>
          </a:xfrm>
          <a:prstGeom prst="ellipse">
            <a:avLst/>
          </a:prstGeom>
          <a:solidFill>
            <a:srgbClr val="005D61"/>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143" name="íṧľîḋê"/>
          <p:cNvSpPr/>
          <p:nvPr/>
        </p:nvSpPr>
        <p:spPr bwMode="auto">
          <a:xfrm>
            <a:off x="4702175" y="2241550"/>
            <a:ext cx="429260" cy="400050"/>
          </a:xfrm>
          <a:custGeom>
            <a:avLst/>
            <a:gdLst>
              <a:gd name="T0" fmla="*/ 3958 w 4630"/>
              <a:gd name="T1" fmla="*/ 1193 h 4324"/>
              <a:gd name="T2" fmla="*/ 3772 w 4630"/>
              <a:gd name="T3" fmla="*/ 1223 h 4324"/>
              <a:gd name="T4" fmla="*/ 3358 w 4630"/>
              <a:gd name="T5" fmla="*/ 1778 h 4324"/>
              <a:gd name="T6" fmla="*/ 3055 w 4630"/>
              <a:gd name="T7" fmla="*/ 1876 h 4324"/>
              <a:gd name="T8" fmla="*/ 2515 w 4630"/>
              <a:gd name="T9" fmla="*/ 1484 h 4324"/>
              <a:gd name="T10" fmla="*/ 2515 w 4630"/>
              <a:gd name="T11" fmla="*/ 1166 h 4324"/>
              <a:gd name="T12" fmla="*/ 2915 w 4630"/>
              <a:gd name="T13" fmla="*/ 600 h 4324"/>
              <a:gd name="T14" fmla="*/ 2315 w 4630"/>
              <a:gd name="T15" fmla="*/ 0 h 4324"/>
              <a:gd name="T16" fmla="*/ 1715 w 4630"/>
              <a:gd name="T17" fmla="*/ 600 h 4324"/>
              <a:gd name="T18" fmla="*/ 2115 w 4630"/>
              <a:gd name="T19" fmla="*/ 1166 h 4324"/>
              <a:gd name="T20" fmla="*/ 2115 w 4630"/>
              <a:gd name="T21" fmla="*/ 1484 h 4324"/>
              <a:gd name="T22" fmla="*/ 1575 w 4630"/>
              <a:gd name="T23" fmla="*/ 1877 h 4324"/>
              <a:gd name="T24" fmla="*/ 1273 w 4630"/>
              <a:gd name="T25" fmla="*/ 1778 h 4324"/>
              <a:gd name="T26" fmla="*/ 858 w 4630"/>
              <a:gd name="T27" fmla="*/ 1223 h 4324"/>
              <a:gd name="T28" fmla="*/ 673 w 4630"/>
              <a:gd name="T29" fmla="*/ 1193 h 4324"/>
              <a:gd name="T30" fmla="*/ 102 w 4630"/>
              <a:gd name="T31" fmla="*/ 1608 h 4324"/>
              <a:gd name="T32" fmla="*/ 488 w 4630"/>
              <a:gd name="T33" fmla="*/ 2364 h 4324"/>
              <a:gd name="T34" fmla="*/ 673 w 4630"/>
              <a:gd name="T35" fmla="*/ 2394 h 4324"/>
              <a:gd name="T36" fmla="*/ 1149 w 4630"/>
              <a:gd name="T37" fmla="*/ 2159 h 4324"/>
              <a:gd name="T38" fmla="*/ 1452 w 4630"/>
              <a:gd name="T39" fmla="*/ 2258 h 4324"/>
              <a:gd name="T40" fmla="*/ 1449 w 4630"/>
              <a:gd name="T41" fmla="*/ 2327 h 4324"/>
              <a:gd name="T42" fmla="*/ 1658 w 4630"/>
              <a:gd name="T43" fmla="*/ 2891 h 4324"/>
              <a:gd name="T44" fmla="*/ 1471 w 4630"/>
              <a:gd name="T45" fmla="*/ 3149 h 4324"/>
              <a:gd name="T46" fmla="*/ 1301 w 4630"/>
              <a:gd name="T47" fmla="*/ 3124 h 4324"/>
              <a:gd name="T48" fmla="*/ 815 w 4630"/>
              <a:gd name="T49" fmla="*/ 3371 h 4324"/>
              <a:gd name="T50" fmla="*/ 948 w 4630"/>
              <a:gd name="T51" fmla="*/ 4209 h 4324"/>
              <a:gd name="T52" fmla="*/ 1300 w 4630"/>
              <a:gd name="T53" fmla="*/ 4324 h 4324"/>
              <a:gd name="T54" fmla="*/ 1786 w 4630"/>
              <a:gd name="T55" fmla="*/ 4077 h 4324"/>
              <a:gd name="T56" fmla="*/ 1795 w 4630"/>
              <a:gd name="T57" fmla="*/ 3384 h 4324"/>
              <a:gd name="T58" fmla="*/ 1981 w 4630"/>
              <a:gd name="T59" fmla="*/ 3127 h 4324"/>
              <a:gd name="T60" fmla="*/ 2315 w 4630"/>
              <a:gd name="T61" fmla="*/ 3194 h 4324"/>
              <a:gd name="T62" fmla="*/ 2647 w 4630"/>
              <a:gd name="T63" fmla="*/ 3127 h 4324"/>
              <a:gd name="T64" fmla="*/ 2836 w 4630"/>
              <a:gd name="T65" fmla="*/ 3385 h 4324"/>
              <a:gd name="T66" fmla="*/ 2845 w 4630"/>
              <a:gd name="T67" fmla="*/ 4077 h 4324"/>
              <a:gd name="T68" fmla="*/ 3331 w 4630"/>
              <a:gd name="T69" fmla="*/ 4324 h 4324"/>
              <a:gd name="T70" fmla="*/ 3331 w 4630"/>
              <a:gd name="T71" fmla="*/ 4324 h 4324"/>
              <a:gd name="T72" fmla="*/ 3683 w 4630"/>
              <a:gd name="T73" fmla="*/ 4209 h 4324"/>
              <a:gd name="T74" fmla="*/ 3816 w 4630"/>
              <a:gd name="T75" fmla="*/ 3371 h 4324"/>
              <a:gd name="T76" fmla="*/ 3330 w 4630"/>
              <a:gd name="T77" fmla="*/ 3124 h 4324"/>
              <a:gd name="T78" fmla="*/ 3159 w 4630"/>
              <a:gd name="T79" fmla="*/ 3149 h 4324"/>
              <a:gd name="T80" fmla="*/ 2971 w 4630"/>
              <a:gd name="T81" fmla="*/ 2893 h 4324"/>
              <a:gd name="T82" fmla="*/ 3182 w 4630"/>
              <a:gd name="T83" fmla="*/ 2327 h 4324"/>
              <a:gd name="T84" fmla="*/ 3179 w 4630"/>
              <a:gd name="T85" fmla="*/ 2257 h 4324"/>
              <a:gd name="T86" fmla="*/ 3481 w 4630"/>
              <a:gd name="T87" fmla="*/ 2159 h 4324"/>
              <a:gd name="T88" fmla="*/ 3957 w 4630"/>
              <a:gd name="T89" fmla="*/ 2394 h 4324"/>
              <a:gd name="T90" fmla="*/ 3957 w 4630"/>
              <a:gd name="T91" fmla="*/ 2394 h 4324"/>
              <a:gd name="T92" fmla="*/ 4143 w 4630"/>
              <a:gd name="T93" fmla="*/ 2364 h 4324"/>
              <a:gd name="T94" fmla="*/ 4528 w 4630"/>
              <a:gd name="T95" fmla="*/ 1608 h 4324"/>
              <a:gd name="T96" fmla="*/ 3958 w 4630"/>
              <a:gd name="T97" fmla="*/ 1193 h 4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0" h="4324">
                <a:moveTo>
                  <a:pt x="3958" y="1193"/>
                </a:moveTo>
                <a:cubicBezTo>
                  <a:pt x="3895" y="1193"/>
                  <a:pt x="3832" y="1203"/>
                  <a:pt x="3772" y="1223"/>
                </a:cubicBezTo>
                <a:cubicBezTo>
                  <a:pt x="3524" y="1304"/>
                  <a:pt x="3364" y="1531"/>
                  <a:pt x="3358" y="1778"/>
                </a:cubicBezTo>
                <a:lnTo>
                  <a:pt x="3055" y="1876"/>
                </a:lnTo>
                <a:cubicBezTo>
                  <a:pt x="2936" y="1682"/>
                  <a:pt x="2743" y="1538"/>
                  <a:pt x="2515" y="1484"/>
                </a:cubicBezTo>
                <a:lnTo>
                  <a:pt x="2515" y="1166"/>
                </a:lnTo>
                <a:cubicBezTo>
                  <a:pt x="2748" y="1083"/>
                  <a:pt x="2915" y="861"/>
                  <a:pt x="2915" y="600"/>
                </a:cubicBezTo>
                <a:cubicBezTo>
                  <a:pt x="2915" y="270"/>
                  <a:pt x="2646" y="0"/>
                  <a:pt x="2315" y="0"/>
                </a:cubicBezTo>
                <a:cubicBezTo>
                  <a:pt x="1984" y="0"/>
                  <a:pt x="1715" y="270"/>
                  <a:pt x="1715" y="600"/>
                </a:cubicBezTo>
                <a:cubicBezTo>
                  <a:pt x="1715" y="861"/>
                  <a:pt x="1882" y="1083"/>
                  <a:pt x="2115" y="1166"/>
                </a:cubicBezTo>
                <a:lnTo>
                  <a:pt x="2115" y="1484"/>
                </a:lnTo>
                <a:cubicBezTo>
                  <a:pt x="1887" y="1538"/>
                  <a:pt x="1694" y="1682"/>
                  <a:pt x="1575" y="1877"/>
                </a:cubicBezTo>
                <a:lnTo>
                  <a:pt x="1273" y="1778"/>
                </a:lnTo>
                <a:cubicBezTo>
                  <a:pt x="1266" y="1531"/>
                  <a:pt x="1107" y="1304"/>
                  <a:pt x="858" y="1223"/>
                </a:cubicBezTo>
                <a:cubicBezTo>
                  <a:pt x="798" y="1203"/>
                  <a:pt x="736" y="1193"/>
                  <a:pt x="673" y="1193"/>
                </a:cubicBezTo>
                <a:cubicBezTo>
                  <a:pt x="412" y="1193"/>
                  <a:pt x="183" y="1360"/>
                  <a:pt x="102" y="1608"/>
                </a:cubicBezTo>
                <a:cubicBezTo>
                  <a:pt x="0" y="1923"/>
                  <a:pt x="173" y="2262"/>
                  <a:pt x="488" y="2364"/>
                </a:cubicBezTo>
                <a:cubicBezTo>
                  <a:pt x="548" y="2384"/>
                  <a:pt x="610" y="2394"/>
                  <a:pt x="673" y="2394"/>
                </a:cubicBezTo>
                <a:cubicBezTo>
                  <a:pt x="864" y="2394"/>
                  <a:pt x="1038" y="2304"/>
                  <a:pt x="1149" y="2159"/>
                </a:cubicBezTo>
                <a:lnTo>
                  <a:pt x="1452" y="2258"/>
                </a:lnTo>
                <a:cubicBezTo>
                  <a:pt x="1450" y="2281"/>
                  <a:pt x="1449" y="2304"/>
                  <a:pt x="1449" y="2327"/>
                </a:cubicBezTo>
                <a:cubicBezTo>
                  <a:pt x="1449" y="2542"/>
                  <a:pt x="1528" y="2740"/>
                  <a:pt x="1658" y="2891"/>
                </a:cubicBezTo>
                <a:lnTo>
                  <a:pt x="1471" y="3149"/>
                </a:lnTo>
                <a:cubicBezTo>
                  <a:pt x="1416" y="3132"/>
                  <a:pt x="1359" y="3124"/>
                  <a:pt x="1301" y="3124"/>
                </a:cubicBezTo>
                <a:cubicBezTo>
                  <a:pt x="1109" y="3124"/>
                  <a:pt x="927" y="3216"/>
                  <a:pt x="815" y="3371"/>
                </a:cubicBezTo>
                <a:cubicBezTo>
                  <a:pt x="620" y="3639"/>
                  <a:pt x="680" y="4015"/>
                  <a:pt x="948" y="4209"/>
                </a:cubicBezTo>
                <a:cubicBezTo>
                  <a:pt x="1051" y="4284"/>
                  <a:pt x="1173" y="4324"/>
                  <a:pt x="1300" y="4324"/>
                </a:cubicBezTo>
                <a:cubicBezTo>
                  <a:pt x="1492" y="4324"/>
                  <a:pt x="1673" y="4232"/>
                  <a:pt x="1786" y="4077"/>
                </a:cubicBezTo>
                <a:cubicBezTo>
                  <a:pt x="1939" y="3866"/>
                  <a:pt x="1934" y="3588"/>
                  <a:pt x="1795" y="3384"/>
                </a:cubicBezTo>
                <a:lnTo>
                  <a:pt x="1981" y="3127"/>
                </a:lnTo>
                <a:cubicBezTo>
                  <a:pt x="2084" y="3170"/>
                  <a:pt x="2197" y="3194"/>
                  <a:pt x="2315" y="3194"/>
                </a:cubicBezTo>
                <a:cubicBezTo>
                  <a:pt x="2433" y="3194"/>
                  <a:pt x="2545" y="3170"/>
                  <a:pt x="2647" y="3127"/>
                </a:cubicBezTo>
                <a:lnTo>
                  <a:pt x="2836" y="3385"/>
                </a:lnTo>
                <a:cubicBezTo>
                  <a:pt x="2696" y="3588"/>
                  <a:pt x="2692" y="3866"/>
                  <a:pt x="2845" y="4077"/>
                </a:cubicBezTo>
                <a:cubicBezTo>
                  <a:pt x="2957" y="4232"/>
                  <a:pt x="3139" y="4324"/>
                  <a:pt x="3331" y="4324"/>
                </a:cubicBezTo>
                <a:lnTo>
                  <a:pt x="3331" y="4324"/>
                </a:lnTo>
                <a:cubicBezTo>
                  <a:pt x="3458" y="4324"/>
                  <a:pt x="3580" y="4284"/>
                  <a:pt x="3683" y="4209"/>
                </a:cubicBezTo>
                <a:cubicBezTo>
                  <a:pt x="3951" y="4015"/>
                  <a:pt x="4010" y="3639"/>
                  <a:pt x="3816" y="3371"/>
                </a:cubicBezTo>
                <a:cubicBezTo>
                  <a:pt x="3703" y="3216"/>
                  <a:pt x="3522" y="3124"/>
                  <a:pt x="3330" y="3124"/>
                </a:cubicBezTo>
                <a:cubicBezTo>
                  <a:pt x="3271" y="3124"/>
                  <a:pt x="3214" y="3133"/>
                  <a:pt x="3159" y="3149"/>
                </a:cubicBezTo>
                <a:lnTo>
                  <a:pt x="2971" y="2893"/>
                </a:lnTo>
                <a:cubicBezTo>
                  <a:pt x="3102" y="2741"/>
                  <a:pt x="3182" y="2543"/>
                  <a:pt x="3182" y="2327"/>
                </a:cubicBezTo>
                <a:cubicBezTo>
                  <a:pt x="3182" y="2303"/>
                  <a:pt x="3181" y="2280"/>
                  <a:pt x="3179" y="2257"/>
                </a:cubicBezTo>
                <a:lnTo>
                  <a:pt x="3481" y="2159"/>
                </a:lnTo>
                <a:cubicBezTo>
                  <a:pt x="3592" y="2304"/>
                  <a:pt x="3766" y="2394"/>
                  <a:pt x="3957" y="2394"/>
                </a:cubicBezTo>
                <a:lnTo>
                  <a:pt x="3957" y="2394"/>
                </a:lnTo>
                <a:cubicBezTo>
                  <a:pt x="4020" y="2394"/>
                  <a:pt x="4083" y="2384"/>
                  <a:pt x="4143" y="2364"/>
                </a:cubicBezTo>
                <a:cubicBezTo>
                  <a:pt x="4458" y="2262"/>
                  <a:pt x="4630" y="1923"/>
                  <a:pt x="4528" y="1608"/>
                </a:cubicBezTo>
                <a:cubicBezTo>
                  <a:pt x="4447" y="1360"/>
                  <a:pt x="4218" y="1193"/>
                  <a:pt x="3958" y="1193"/>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cxnSp>
        <p:nvCxnSpPr>
          <p:cNvPr id="144" name="直接连接符 143"/>
          <p:cNvCxnSpPr/>
          <p:nvPr/>
        </p:nvCxnSpPr>
        <p:spPr>
          <a:xfrm>
            <a:off x="3242194" y="4220827"/>
            <a:ext cx="0" cy="689092"/>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45" name="ísḷïḋé"/>
          <p:cNvSpPr/>
          <p:nvPr/>
        </p:nvSpPr>
        <p:spPr>
          <a:xfrm>
            <a:off x="2362778" y="3847534"/>
            <a:ext cx="1758833" cy="355904"/>
          </a:xfrm>
          <a:prstGeom prst="chevr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dirty="0">
                <a:solidFill>
                  <a:schemeClr val="bg1"/>
                </a:solidFill>
                <a:latin typeface="微软雅黑" panose="020B0503020204020204" pitchFamily="34" charset="-122"/>
                <a:ea typeface="微软雅黑" panose="020B0503020204020204" pitchFamily="34" charset="-122"/>
              </a:rPr>
              <a:t>2016</a:t>
            </a:r>
          </a:p>
        </p:txBody>
      </p:sp>
      <p:grpSp>
        <p:nvGrpSpPr>
          <p:cNvPr id="11" name="组合 10"/>
          <p:cNvGrpSpPr/>
          <p:nvPr/>
        </p:nvGrpSpPr>
        <p:grpSpPr>
          <a:xfrm>
            <a:off x="2685149" y="4909919"/>
            <a:ext cx="1044000" cy="1044000"/>
            <a:chOff x="2685149" y="4909919"/>
            <a:chExt cx="1044000" cy="1044000"/>
          </a:xfrm>
        </p:grpSpPr>
        <p:sp>
          <p:nvSpPr>
            <p:cNvPr id="146" name="íşḻiḓe"/>
            <p:cNvSpPr/>
            <p:nvPr/>
          </p:nvSpPr>
          <p:spPr>
            <a:xfrm>
              <a:off x="2685149" y="4909919"/>
              <a:ext cx="1044000" cy="1044000"/>
            </a:xfrm>
            <a:prstGeom prst="ellipse">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147" name="îṣ1iḓé"/>
            <p:cNvSpPr/>
            <p:nvPr/>
          </p:nvSpPr>
          <p:spPr bwMode="auto">
            <a:xfrm>
              <a:off x="3029550" y="5248637"/>
              <a:ext cx="393756" cy="393161"/>
            </a:xfrm>
            <a:custGeom>
              <a:avLst/>
              <a:gdLst>
                <a:gd name="T0" fmla="*/ 1422 w 6827"/>
                <a:gd name="T1" fmla="*/ 0 h 6827"/>
                <a:gd name="T2" fmla="*/ 569 w 6827"/>
                <a:gd name="T3" fmla="*/ 5120 h 6827"/>
                <a:gd name="T4" fmla="*/ 0 w 6827"/>
                <a:gd name="T5" fmla="*/ 5404 h 6827"/>
                <a:gd name="T6" fmla="*/ 1138 w 6827"/>
                <a:gd name="T7" fmla="*/ 6827 h 6827"/>
                <a:gd name="T8" fmla="*/ 5120 w 6827"/>
                <a:gd name="T9" fmla="*/ 5689 h 6827"/>
                <a:gd name="T10" fmla="*/ 5120 w 6827"/>
                <a:gd name="T11" fmla="*/ 2844 h 6827"/>
                <a:gd name="T12" fmla="*/ 6827 w 6827"/>
                <a:gd name="T13" fmla="*/ 2560 h 6827"/>
                <a:gd name="T14" fmla="*/ 5689 w 6827"/>
                <a:gd name="T15" fmla="*/ 0 h 6827"/>
                <a:gd name="T16" fmla="*/ 2560 w 6827"/>
                <a:gd name="T17" fmla="*/ 1422 h 6827"/>
                <a:gd name="T18" fmla="*/ 2560 w 6827"/>
                <a:gd name="T19" fmla="*/ 1991 h 6827"/>
                <a:gd name="T20" fmla="*/ 1707 w 6827"/>
                <a:gd name="T21" fmla="*/ 1707 h 6827"/>
                <a:gd name="T22" fmla="*/ 1991 w 6827"/>
                <a:gd name="T23" fmla="*/ 2560 h 6827"/>
                <a:gd name="T24" fmla="*/ 1991 w 6827"/>
                <a:gd name="T25" fmla="*/ 3129 h 6827"/>
                <a:gd name="T26" fmla="*/ 1991 w 6827"/>
                <a:gd name="T27" fmla="*/ 2560 h 6827"/>
                <a:gd name="T28" fmla="*/ 2560 w 6827"/>
                <a:gd name="T29" fmla="*/ 3698 h 6827"/>
                <a:gd name="T30" fmla="*/ 2560 w 6827"/>
                <a:gd name="T31" fmla="*/ 4267 h 6827"/>
                <a:gd name="T32" fmla="*/ 1707 w 6827"/>
                <a:gd name="T33" fmla="*/ 3982 h 6827"/>
                <a:gd name="T34" fmla="*/ 1138 w 6827"/>
                <a:gd name="T35" fmla="*/ 6258 h 6827"/>
                <a:gd name="T36" fmla="*/ 2844 w 6827"/>
                <a:gd name="T37" fmla="*/ 5689 h 6827"/>
                <a:gd name="T38" fmla="*/ 2875 w 6827"/>
                <a:gd name="T39" fmla="*/ 5941 h 6827"/>
                <a:gd name="T40" fmla="*/ 2938 w 6827"/>
                <a:gd name="T41" fmla="*/ 6139 h 6827"/>
                <a:gd name="T42" fmla="*/ 1138 w 6827"/>
                <a:gd name="T43" fmla="*/ 6258 h 6827"/>
                <a:gd name="T44" fmla="*/ 3413 w 6827"/>
                <a:gd name="T45" fmla="*/ 4267 h 6827"/>
                <a:gd name="T46" fmla="*/ 3413 w 6827"/>
                <a:gd name="T47" fmla="*/ 3698 h 6827"/>
                <a:gd name="T48" fmla="*/ 3982 w 6827"/>
                <a:gd name="T49" fmla="*/ 3982 h 6827"/>
                <a:gd name="T50" fmla="*/ 3698 w 6827"/>
                <a:gd name="T51" fmla="*/ 3129 h 6827"/>
                <a:gd name="T52" fmla="*/ 2844 w 6827"/>
                <a:gd name="T53" fmla="*/ 2844 h 6827"/>
                <a:gd name="T54" fmla="*/ 3698 w 6827"/>
                <a:gd name="T55" fmla="*/ 2560 h 6827"/>
                <a:gd name="T56" fmla="*/ 3698 w 6827"/>
                <a:gd name="T57" fmla="*/ 3129 h 6827"/>
                <a:gd name="T58" fmla="*/ 3413 w 6827"/>
                <a:gd name="T59" fmla="*/ 1991 h 6827"/>
                <a:gd name="T60" fmla="*/ 3413 w 6827"/>
                <a:gd name="T61" fmla="*/ 1422 h 6827"/>
                <a:gd name="T62" fmla="*/ 3982 w 6827"/>
                <a:gd name="T63" fmla="*/ 1707 h 6827"/>
                <a:gd name="T64" fmla="*/ 6258 w 6827"/>
                <a:gd name="T65" fmla="*/ 2276 h 6827"/>
                <a:gd name="T66" fmla="*/ 5120 w 6827"/>
                <a:gd name="T67" fmla="*/ 1138 h 6827"/>
                <a:gd name="T68" fmla="*/ 6258 w 6827"/>
                <a:gd name="T69" fmla="*/ 113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27" h="6827">
                  <a:moveTo>
                    <a:pt x="5689" y="0"/>
                  </a:moveTo>
                  <a:lnTo>
                    <a:pt x="1422" y="0"/>
                  </a:lnTo>
                  <a:cubicBezTo>
                    <a:pt x="952" y="0"/>
                    <a:pt x="569" y="383"/>
                    <a:pt x="569" y="853"/>
                  </a:cubicBezTo>
                  <a:lnTo>
                    <a:pt x="569" y="5120"/>
                  </a:lnTo>
                  <a:lnTo>
                    <a:pt x="284" y="5120"/>
                  </a:lnTo>
                  <a:cubicBezTo>
                    <a:pt x="127" y="5120"/>
                    <a:pt x="0" y="5247"/>
                    <a:pt x="0" y="5404"/>
                  </a:cubicBezTo>
                  <a:lnTo>
                    <a:pt x="0" y="5689"/>
                  </a:lnTo>
                  <a:cubicBezTo>
                    <a:pt x="0" y="6316"/>
                    <a:pt x="510" y="6827"/>
                    <a:pt x="1138" y="6827"/>
                  </a:cubicBezTo>
                  <a:lnTo>
                    <a:pt x="3982" y="6827"/>
                  </a:lnTo>
                  <a:cubicBezTo>
                    <a:pt x="4610" y="6827"/>
                    <a:pt x="5120" y="6316"/>
                    <a:pt x="5120" y="5689"/>
                  </a:cubicBezTo>
                  <a:lnTo>
                    <a:pt x="5120" y="5404"/>
                  </a:lnTo>
                  <a:lnTo>
                    <a:pt x="5120" y="2844"/>
                  </a:lnTo>
                  <a:lnTo>
                    <a:pt x="6542" y="2844"/>
                  </a:lnTo>
                  <a:cubicBezTo>
                    <a:pt x="6700" y="2844"/>
                    <a:pt x="6827" y="2717"/>
                    <a:pt x="6827" y="2560"/>
                  </a:cubicBezTo>
                  <a:lnTo>
                    <a:pt x="6827" y="1138"/>
                  </a:lnTo>
                  <a:cubicBezTo>
                    <a:pt x="6827" y="510"/>
                    <a:pt x="6316" y="0"/>
                    <a:pt x="5689" y="0"/>
                  </a:cubicBezTo>
                  <a:close/>
                  <a:moveTo>
                    <a:pt x="1991" y="1422"/>
                  </a:moveTo>
                  <a:lnTo>
                    <a:pt x="2560" y="1422"/>
                  </a:lnTo>
                  <a:cubicBezTo>
                    <a:pt x="2717" y="1422"/>
                    <a:pt x="2844" y="1550"/>
                    <a:pt x="2844" y="1707"/>
                  </a:cubicBezTo>
                  <a:cubicBezTo>
                    <a:pt x="2844" y="1864"/>
                    <a:pt x="2717" y="1991"/>
                    <a:pt x="2560" y="1991"/>
                  </a:cubicBezTo>
                  <a:lnTo>
                    <a:pt x="1991" y="1991"/>
                  </a:lnTo>
                  <a:cubicBezTo>
                    <a:pt x="1834" y="1991"/>
                    <a:pt x="1707" y="1864"/>
                    <a:pt x="1707" y="1707"/>
                  </a:cubicBezTo>
                  <a:cubicBezTo>
                    <a:pt x="1707" y="1550"/>
                    <a:pt x="1834" y="1422"/>
                    <a:pt x="1991" y="1422"/>
                  </a:cubicBezTo>
                  <a:close/>
                  <a:moveTo>
                    <a:pt x="1991" y="2560"/>
                  </a:moveTo>
                  <a:cubicBezTo>
                    <a:pt x="2148" y="2560"/>
                    <a:pt x="2276" y="2687"/>
                    <a:pt x="2276" y="2844"/>
                  </a:cubicBezTo>
                  <a:cubicBezTo>
                    <a:pt x="2276" y="3001"/>
                    <a:pt x="2148" y="3129"/>
                    <a:pt x="1991" y="3129"/>
                  </a:cubicBezTo>
                  <a:cubicBezTo>
                    <a:pt x="1834" y="3129"/>
                    <a:pt x="1707" y="3001"/>
                    <a:pt x="1707" y="2844"/>
                  </a:cubicBezTo>
                  <a:cubicBezTo>
                    <a:pt x="1707" y="2687"/>
                    <a:pt x="1834" y="2560"/>
                    <a:pt x="1991" y="2560"/>
                  </a:cubicBezTo>
                  <a:close/>
                  <a:moveTo>
                    <a:pt x="1991" y="3698"/>
                  </a:moveTo>
                  <a:lnTo>
                    <a:pt x="2560" y="3698"/>
                  </a:lnTo>
                  <a:cubicBezTo>
                    <a:pt x="2717" y="3698"/>
                    <a:pt x="2844" y="3825"/>
                    <a:pt x="2844" y="3982"/>
                  </a:cubicBezTo>
                  <a:cubicBezTo>
                    <a:pt x="2844" y="4139"/>
                    <a:pt x="2717" y="4267"/>
                    <a:pt x="2560" y="4267"/>
                  </a:cubicBezTo>
                  <a:lnTo>
                    <a:pt x="1991" y="4267"/>
                  </a:lnTo>
                  <a:cubicBezTo>
                    <a:pt x="1834" y="4267"/>
                    <a:pt x="1707" y="4139"/>
                    <a:pt x="1707" y="3982"/>
                  </a:cubicBezTo>
                  <a:cubicBezTo>
                    <a:pt x="1707" y="3825"/>
                    <a:pt x="1834" y="3698"/>
                    <a:pt x="1991" y="3698"/>
                  </a:cubicBezTo>
                  <a:close/>
                  <a:moveTo>
                    <a:pt x="1138" y="6258"/>
                  </a:moveTo>
                  <a:cubicBezTo>
                    <a:pt x="824" y="6258"/>
                    <a:pt x="569" y="6003"/>
                    <a:pt x="569" y="5689"/>
                  </a:cubicBezTo>
                  <a:lnTo>
                    <a:pt x="2844" y="5689"/>
                  </a:lnTo>
                  <a:cubicBezTo>
                    <a:pt x="2844" y="5759"/>
                    <a:pt x="2853" y="5827"/>
                    <a:pt x="2865" y="5893"/>
                  </a:cubicBezTo>
                  <a:cubicBezTo>
                    <a:pt x="2868" y="5909"/>
                    <a:pt x="2871" y="5925"/>
                    <a:pt x="2875" y="5941"/>
                  </a:cubicBezTo>
                  <a:cubicBezTo>
                    <a:pt x="2890" y="6006"/>
                    <a:pt x="2908" y="6069"/>
                    <a:pt x="2933" y="6129"/>
                  </a:cubicBezTo>
                  <a:cubicBezTo>
                    <a:pt x="2935" y="6133"/>
                    <a:pt x="2937" y="6136"/>
                    <a:pt x="2938" y="6139"/>
                  </a:cubicBezTo>
                  <a:cubicBezTo>
                    <a:pt x="2956" y="6180"/>
                    <a:pt x="2975" y="6220"/>
                    <a:pt x="2997" y="6258"/>
                  </a:cubicBezTo>
                  <a:lnTo>
                    <a:pt x="1138" y="6258"/>
                  </a:lnTo>
                  <a:close/>
                  <a:moveTo>
                    <a:pt x="3698" y="4267"/>
                  </a:moveTo>
                  <a:lnTo>
                    <a:pt x="3413" y="4267"/>
                  </a:lnTo>
                  <a:cubicBezTo>
                    <a:pt x="3256" y="4267"/>
                    <a:pt x="3129" y="4139"/>
                    <a:pt x="3129" y="3982"/>
                  </a:cubicBezTo>
                  <a:cubicBezTo>
                    <a:pt x="3129" y="3825"/>
                    <a:pt x="3256" y="3698"/>
                    <a:pt x="3413" y="3698"/>
                  </a:cubicBezTo>
                  <a:lnTo>
                    <a:pt x="3698" y="3698"/>
                  </a:lnTo>
                  <a:cubicBezTo>
                    <a:pt x="3855" y="3698"/>
                    <a:pt x="3982" y="3825"/>
                    <a:pt x="3982" y="3982"/>
                  </a:cubicBezTo>
                  <a:cubicBezTo>
                    <a:pt x="3982" y="4139"/>
                    <a:pt x="3855" y="4267"/>
                    <a:pt x="3698" y="4267"/>
                  </a:cubicBezTo>
                  <a:close/>
                  <a:moveTo>
                    <a:pt x="3698" y="3129"/>
                  </a:moveTo>
                  <a:lnTo>
                    <a:pt x="3129" y="3129"/>
                  </a:lnTo>
                  <a:cubicBezTo>
                    <a:pt x="2972" y="3129"/>
                    <a:pt x="2844" y="3001"/>
                    <a:pt x="2844" y="2844"/>
                  </a:cubicBezTo>
                  <a:cubicBezTo>
                    <a:pt x="2844" y="2687"/>
                    <a:pt x="2972" y="2560"/>
                    <a:pt x="3129" y="2560"/>
                  </a:cubicBezTo>
                  <a:lnTo>
                    <a:pt x="3698" y="2560"/>
                  </a:lnTo>
                  <a:cubicBezTo>
                    <a:pt x="3855" y="2560"/>
                    <a:pt x="3982" y="2687"/>
                    <a:pt x="3982" y="2844"/>
                  </a:cubicBezTo>
                  <a:cubicBezTo>
                    <a:pt x="3982" y="3001"/>
                    <a:pt x="3855" y="3129"/>
                    <a:pt x="3698" y="3129"/>
                  </a:cubicBezTo>
                  <a:close/>
                  <a:moveTo>
                    <a:pt x="3698" y="1991"/>
                  </a:moveTo>
                  <a:lnTo>
                    <a:pt x="3413" y="1991"/>
                  </a:lnTo>
                  <a:cubicBezTo>
                    <a:pt x="3256" y="1991"/>
                    <a:pt x="3129" y="1864"/>
                    <a:pt x="3129" y="1707"/>
                  </a:cubicBezTo>
                  <a:cubicBezTo>
                    <a:pt x="3129" y="1550"/>
                    <a:pt x="3256" y="1422"/>
                    <a:pt x="3413" y="1422"/>
                  </a:cubicBezTo>
                  <a:lnTo>
                    <a:pt x="3698" y="1422"/>
                  </a:lnTo>
                  <a:cubicBezTo>
                    <a:pt x="3855" y="1422"/>
                    <a:pt x="3982" y="1550"/>
                    <a:pt x="3982" y="1707"/>
                  </a:cubicBezTo>
                  <a:cubicBezTo>
                    <a:pt x="3982" y="1864"/>
                    <a:pt x="3855" y="1991"/>
                    <a:pt x="3698" y="1991"/>
                  </a:cubicBezTo>
                  <a:close/>
                  <a:moveTo>
                    <a:pt x="6258" y="2276"/>
                  </a:moveTo>
                  <a:lnTo>
                    <a:pt x="5120" y="2276"/>
                  </a:lnTo>
                  <a:lnTo>
                    <a:pt x="5120" y="1138"/>
                  </a:lnTo>
                  <a:cubicBezTo>
                    <a:pt x="5120" y="824"/>
                    <a:pt x="5375" y="569"/>
                    <a:pt x="5689" y="569"/>
                  </a:cubicBezTo>
                  <a:cubicBezTo>
                    <a:pt x="6003" y="569"/>
                    <a:pt x="6258" y="824"/>
                    <a:pt x="6258" y="1138"/>
                  </a:cubicBezTo>
                  <a:lnTo>
                    <a:pt x="6258" y="2276"/>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148" name="ïsḷîḑê"/>
          <p:cNvSpPr/>
          <p:nvPr/>
        </p:nvSpPr>
        <p:spPr>
          <a:xfrm>
            <a:off x="7527547" y="3847534"/>
            <a:ext cx="1758833" cy="355904"/>
          </a:xfrm>
          <a:prstGeom prst="chevron">
            <a:avLst/>
          </a:prstGeom>
          <a:solidFill>
            <a:srgbClr val="ED7D3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dirty="0">
                <a:solidFill>
                  <a:schemeClr val="bg1"/>
                </a:solidFill>
                <a:latin typeface="微软雅黑" panose="020B0503020204020204" pitchFamily="34" charset="-122"/>
                <a:ea typeface="微软雅黑" panose="020B0503020204020204" pitchFamily="34" charset="-122"/>
              </a:rPr>
              <a:t>2022</a:t>
            </a:r>
          </a:p>
        </p:txBody>
      </p:sp>
      <p:cxnSp>
        <p:nvCxnSpPr>
          <p:cNvPr id="150" name="直接连接符 149"/>
          <p:cNvCxnSpPr/>
          <p:nvPr/>
        </p:nvCxnSpPr>
        <p:spPr>
          <a:xfrm flipV="1">
            <a:off x="8406963" y="3055485"/>
            <a:ext cx="1" cy="727194"/>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grpSp>
        <p:nvGrpSpPr>
          <p:cNvPr id="7" name="组合 6"/>
          <p:cNvGrpSpPr/>
          <p:nvPr/>
        </p:nvGrpSpPr>
        <p:grpSpPr>
          <a:xfrm>
            <a:off x="7849918" y="1921823"/>
            <a:ext cx="1044000" cy="1044000"/>
            <a:chOff x="7849918" y="1921823"/>
            <a:chExt cx="1044000" cy="1044000"/>
          </a:xfrm>
        </p:grpSpPr>
        <p:sp>
          <p:nvSpPr>
            <p:cNvPr id="149" name="îś1ïďé"/>
            <p:cNvSpPr/>
            <p:nvPr/>
          </p:nvSpPr>
          <p:spPr>
            <a:xfrm>
              <a:off x="7849918" y="1921823"/>
              <a:ext cx="1044000" cy="1044000"/>
            </a:xfrm>
            <a:prstGeom prst="ellipse">
              <a:avLst/>
            </a:prstGeom>
            <a:solidFill>
              <a:srgbClr val="ED7D31"/>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151" name="iṧlíḑê"/>
            <p:cNvSpPr/>
            <p:nvPr/>
          </p:nvSpPr>
          <p:spPr bwMode="auto">
            <a:xfrm>
              <a:off x="8178583" y="2294774"/>
              <a:ext cx="393696" cy="293163"/>
            </a:xfrm>
            <a:custGeom>
              <a:avLst/>
              <a:gdLst>
                <a:gd name="T0" fmla="*/ 209 w 464"/>
                <a:gd name="T1" fmla="*/ 291 h 346"/>
                <a:gd name="T2" fmla="*/ 281 w 464"/>
                <a:gd name="T3" fmla="*/ 291 h 346"/>
                <a:gd name="T4" fmla="*/ 209 w 464"/>
                <a:gd name="T5" fmla="*/ 346 h 346"/>
                <a:gd name="T6" fmla="*/ 209 w 464"/>
                <a:gd name="T7" fmla="*/ 304 h 346"/>
                <a:gd name="T8" fmla="*/ 0 w 464"/>
                <a:gd name="T9" fmla="*/ 304 h 346"/>
                <a:gd name="T10" fmla="*/ 0 w 464"/>
                <a:gd name="T11" fmla="*/ 175 h 346"/>
                <a:gd name="T12" fmla="*/ 13 w 464"/>
                <a:gd name="T13" fmla="*/ 175 h 346"/>
                <a:gd name="T14" fmla="*/ 13 w 464"/>
                <a:gd name="T15" fmla="*/ 291 h 346"/>
                <a:gd name="T16" fmla="*/ 209 w 464"/>
                <a:gd name="T17" fmla="*/ 291 h 346"/>
                <a:gd name="T18" fmla="*/ 209 w 464"/>
                <a:gd name="T19" fmla="*/ 291 h 346"/>
                <a:gd name="T20" fmla="*/ 464 w 464"/>
                <a:gd name="T21" fmla="*/ 42 h 346"/>
                <a:gd name="T22" fmla="*/ 281 w 464"/>
                <a:gd name="T23" fmla="*/ 42 h 346"/>
                <a:gd name="T24" fmla="*/ 281 w 464"/>
                <a:gd name="T25" fmla="*/ 0 h 346"/>
                <a:gd name="T26" fmla="*/ 209 w 464"/>
                <a:gd name="T27" fmla="*/ 55 h 346"/>
                <a:gd name="T28" fmla="*/ 232 w 464"/>
                <a:gd name="T29" fmla="*/ 55 h 346"/>
                <a:gd name="T30" fmla="*/ 232 w 464"/>
                <a:gd name="T31" fmla="*/ 55 h 346"/>
                <a:gd name="T32" fmla="*/ 263 w 464"/>
                <a:gd name="T33" fmla="*/ 55 h 346"/>
                <a:gd name="T34" fmla="*/ 280 w 464"/>
                <a:gd name="T35" fmla="*/ 55 h 346"/>
                <a:gd name="T36" fmla="*/ 280 w 464"/>
                <a:gd name="T37" fmla="*/ 55 h 346"/>
                <a:gd name="T38" fmla="*/ 451 w 464"/>
                <a:gd name="T39" fmla="*/ 55 h 346"/>
                <a:gd name="T40" fmla="*/ 451 w 464"/>
                <a:gd name="T41" fmla="*/ 167 h 346"/>
                <a:gd name="T42" fmla="*/ 464 w 464"/>
                <a:gd name="T43" fmla="*/ 167 h 346"/>
                <a:gd name="T44" fmla="*/ 464 w 464"/>
                <a:gd name="T45" fmla="*/ 42 h 346"/>
                <a:gd name="T46" fmla="*/ 431 w 464"/>
                <a:gd name="T47" fmla="*/ 75 h 346"/>
                <a:gd name="T48" fmla="*/ 431 w 464"/>
                <a:gd name="T49" fmla="*/ 271 h 346"/>
                <a:gd name="T50" fmla="*/ 33 w 464"/>
                <a:gd name="T51" fmla="*/ 271 h 346"/>
                <a:gd name="T52" fmla="*/ 33 w 464"/>
                <a:gd name="T53" fmla="*/ 75 h 346"/>
                <a:gd name="T54" fmla="*/ 431 w 464"/>
                <a:gd name="T55" fmla="*/ 75 h 346"/>
                <a:gd name="T56" fmla="*/ 299 w 464"/>
                <a:gd name="T57" fmla="*/ 173 h 346"/>
                <a:gd name="T58" fmla="*/ 232 w 464"/>
                <a:gd name="T59" fmla="*/ 106 h 346"/>
                <a:gd name="T60" fmla="*/ 165 w 464"/>
                <a:gd name="T61" fmla="*/ 173 h 346"/>
                <a:gd name="T62" fmla="*/ 232 w 464"/>
                <a:gd name="T63" fmla="*/ 240 h 346"/>
                <a:gd name="T64" fmla="*/ 299 w 464"/>
                <a:gd name="T65" fmla="*/ 173 h 346"/>
                <a:gd name="T66" fmla="*/ 268 w 464"/>
                <a:gd name="T67" fmla="*/ 135 h 346"/>
                <a:gd name="T68" fmla="*/ 249 w 464"/>
                <a:gd name="T69" fmla="*/ 135 h 346"/>
                <a:gd name="T70" fmla="*/ 229 w 464"/>
                <a:gd name="T71" fmla="*/ 172 h 346"/>
                <a:gd name="T72" fmla="*/ 229 w 464"/>
                <a:gd name="T73" fmla="*/ 172 h 346"/>
                <a:gd name="T74" fmla="*/ 210 w 464"/>
                <a:gd name="T75" fmla="*/ 135 h 346"/>
                <a:gd name="T76" fmla="*/ 191 w 464"/>
                <a:gd name="T77" fmla="*/ 135 h 346"/>
                <a:gd name="T78" fmla="*/ 205 w 464"/>
                <a:gd name="T79" fmla="*/ 160 h 346"/>
                <a:gd name="T80" fmla="*/ 194 w 464"/>
                <a:gd name="T81" fmla="*/ 160 h 346"/>
                <a:gd name="T82" fmla="*/ 194 w 464"/>
                <a:gd name="T83" fmla="*/ 172 h 346"/>
                <a:gd name="T84" fmla="*/ 212 w 464"/>
                <a:gd name="T85" fmla="*/ 172 h 346"/>
                <a:gd name="T86" fmla="*/ 218 w 464"/>
                <a:gd name="T87" fmla="*/ 183 h 346"/>
                <a:gd name="T88" fmla="*/ 194 w 464"/>
                <a:gd name="T89" fmla="*/ 183 h 346"/>
                <a:gd name="T90" fmla="*/ 194 w 464"/>
                <a:gd name="T91" fmla="*/ 195 h 346"/>
                <a:gd name="T92" fmla="*/ 221 w 464"/>
                <a:gd name="T93" fmla="*/ 195 h 346"/>
                <a:gd name="T94" fmla="*/ 221 w 464"/>
                <a:gd name="T95" fmla="*/ 223 h 346"/>
                <a:gd name="T96" fmla="*/ 237 w 464"/>
                <a:gd name="T97" fmla="*/ 223 h 346"/>
                <a:gd name="T98" fmla="*/ 237 w 464"/>
                <a:gd name="T99" fmla="*/ 195 h 346"/>
                <a:gd name="T100" fmla="*/ 265 w 464"/>
                <a:gd name="T101" fmla="*/ 195 h 346"/>
                <a:gd name="T102" fmla="*/ 265 w 464"/>
                <a:gd name="T103" fmla="*/ 183 h 346"/>
                <a:gd name="T104" fmla="*/ 240 w 464"/>
                <a:gd name="T105" fmla="*/ 183 h 346"/>
                <a:gd name="T106" fmla="*/ 247 w 464"/>
                <a:gd name="T107" fmla="*/ 172 h 346"/>
                <a:gd name="T108" fmla="*/ 265 w 464"/>
                <a:gd name="T109" fmla="*/ 172 h 346"/>
                <a:gd name="T110" fmla="*/ 265 w 464"/>
                <a:gd name="T111" fmla="*/ 160 h 346"/>
                <a:gd name="T112" fmla="*/ 254 w 464"/>
                <a:gd name="T113" fmla="*/ 160 h 346"/>
                <a:gd name="T114" fmla="*/ 268 w 464"/>
                <a:gd name="T115" fmla="*/ 135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4" h="346">
                  <a:moveTo>
                    <a:pt x="209" y="291"/>
                  </a:moveTo>
                  <a:lnTo>
                    <a:pt x="281" y="291"/>
                  </a:lnTo>
                  <a:lnTo>
                    <a:pt x="209" y="346"/>
                  </a:lnTo>
                  <a:lnTo>
                    <a:pt x="209" y="304"/>
                  </a:lnTo>
                  <a:lnTo>
                    <a:pt x="0" y="304"/>
                  </a:lnTo>
                  <a:lnTo>
                    <a:pt x="0" y="175"/>
                  </a:lnTo>
                  <a:lnTo>
                    <a:pt x="13" y="175"/>
                  </a:lnTo>
                  <a:lnTo>
                    <a:pt x="13" y="291"/>
                  </a:lnTo>
                  <a:lnTo>
                    <a:pt x="209" y="291"/>
                  </a:lnTo>
                  <a:lnTo>
                    <a:pt x="209" y="291"/>
                  </a:lnTo>
                  <a:close/>
                  <a:moveTo>
                    <a:pt x="464" y="42"/>
                  </a:moveTo>
                  <a:lnTo>
                    <a:pt x="281" y="42"/>
                  </a:lnTo>
                  <a:lnTo>
                    <a:pt x="281" y="0"/>
                  </a:lnTo>
                  <a:lnTo>
                    <a:pt x="209" y="55"/>
                  </a:lnTo>
                  <a:lnTo>
                    <a:pt x="232" y="55"/>
                  </a:lnTo>
                  <a:lnTo>
                    <a:pt x="232" y="55"/>
                  </a:lnTo>
                  <a:lnTo>
                    <a:pt x="263" y="55"/>
                  </a:lnTo>
                  <a:lnTo>
                    <a:pt x="280" y="55"/>
                  </a:lnTo>
                  <a:lnTo>
                    <a:pt x="280" y="55"/>
                  </a:lnTo>
                  <a:lnTo>
                    <a:pt x="451" y="55"/>
                  </a:lnTo>
                  <a:lnTo>
                    <a:pt x="451" y="167"/>
                  </a:lnTo>
                  <a:lnTo>
                    <a:pt x="464" y="167"/>
                  </a:lnTo>
                  <a:lnTo>
                    <a:pt x="464" y="42"/>
                  </a:lnTo>
                  <a:close/>
                  <a:moveTo>
                    <a:pt x="431" y="75"/>
                  </a:moveTo>
                  <a:lnTo>
                    <a:pt x="431" y="271"/>
                  </a:lnTo>
                  <a:lnTo>
                    <a:pt x="33" y="271"/>
                  </a:lnTo>
                  <a:lnTo>
                    <a:pt x="33" y="75"/>
                  </a:lnTo>
                  <a:lnTo>
                    <a:pt x="431" y="75"/>
                  </a:lnTo>
                  <a:close/>
                  <a:moveTo>
                    <a:pt x="299" y="173"/>
                  </a:moveTo>
                  <a:cubicBezTo>
                    <a:pt x="299" y="136"/>
                    <a:pt x="269" y="106"/>
                    <a:pt x="232" y="106"/>
                  </a:cubicBezTo>
                  <a:cubicBezTo>
                    <a:pt x="195" y="106"/>
                    <a:pt x="165" y="136"/>
                    <a:pt x="165" y="173"/>
                  </a:cubicBezTo>
                  <a:cubicBezTo>
                    <a:pt x="165" y="210"/>
                    <a:pt x="195" y="240"/>
                    <a:pt x="232" y="240"/>
                  </a:cubicBezTo>
                  <a:cubicBezTo>
                    <a:pt x="269" y="240"/>
                    <a:pt x="299" y="210"/>
                    <a:pt x="299" y="173"/>
                  </a:cubicBezTo>
                  <a:close/>
                  <a:moveTo>
                    <a:pt x="268" y="135"/>
                  </a:moveTo>
                  <a:lnTo>
                    <a:pt x="249" y="135"/>
                  </a:lnTo>
                  <a:lnTo>
                    <a:pt x="229" y="172"/>
                  </a:lnTo>
                  <a:lnTo>
                    <a:pt x="229" y="172"/>
                  </a:lnTo>
                  <a:lnTo>
                    <a:pt x="210" y="135"/>
                  </a:lnTo>
                  <a:lnTo>
                    <a:pt x="191" y="135"/>
                  </a:lnTo>
                  <a:lnTo>
                    <a:pt x="205" y="160"/>
                  </a:lnTo>
                  <a:lnTo>
                    <a:pt x="194" y="160"/>
                  </a:lnTo>
                  <a:lnTo>
                    <a:pt x="194" y="172"/>
                  </a:lnTo>
                  <a:lnTo>
                    <a:pt x="212" y="172"/>
                  </a:lnTo>
                  <a:lnTo>
                    <a:pt x="218" y="183"/>
                  </a:lnTo>
                  <a:lnTo>
                    <a:pt x="194" y="183"/>
                  </a:lnTo>
                  <a:lnTo>
                    <a:pt x="194" y="195"/>
                  </a:lnTo>
                  <a:lnTo>
                    <a:pt x="221" y="195"/>
                  </a:lnTo>
                  <a:lnTo>
                    <a:pt x="221" y="223"/>
                  </a:lnTo>
                  <a:lnTo>
                    <a:pt x="237" y="223"/>
                  </a:lnTo>
                  <a:lnTo>
                    <a:pt x="237" y="195"/>
                  </a:lnTo>
                  <a:lnTo>
                    <a:pt x="265" y="195"/>
                  </a:lnTo>
                  <a:lnTo>
                    <a:pt x="265" y="183"/>
                  </a:lnTo>
                  <a:lnTo>
                    <a:pt x="240" y="183"/>
                  </a:lnTo>
                  <a:lnTo>
                    <a:pt x="247" y="172"/>
                  </a:lnTo>
                  <a:lnTo>
                    <a:pt x="265" y="172"/>
                  </a:lnTo>
                  <a:lnTo>
                    <a:pt x="265" y="160"/>
                  </a:lnTo>
                  <a:lnTo>
                    <a:pt x="254" y="160"/>
                  </a:lnTo>
                  <a:lnTo>
                    <a:pt x="268" y="135"/>
                  </a:ln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grpSp>
      <p:sp>
        <p:nvSpPr>
          <p:cNvPr id="152" name="îṩľíďé"/>
          <p:cNvSpPr/>
          <p:nvPr/>
        </p:nvSpPr>
        <p:spPr>
          <a:xfrm>
            <a:off x="5805957" y="3847534"/>
            <a:ext cx="1758833" cy="355904"/>
          </a:xfrm>
          <a:prstGeom prst="chevron">
            <a:avLst/>
          </a:prstGeom>
          <a:solidFill>
            <a:srgbClr val="005D6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i="1" dirty="0">
                <a:solidFill>
                  <a:schemeClr val="bg1"/>
                </a:solidFill>
                <a:latin typeface="微软雅黑" panose="020B0503020204020204" pitchFamily="34" charset="-122"/>
                <a:ea typeface="微软雅黑" panose="020B0503020204020204" pitchFamily="34" charset="-122"/>
              </a:rPr>
              <a:t>2019</a:t>
            </a:r>
          </a:p>
        </p:txBody>
      </p:sp>
      <p:cxnSp>
        <p:nvCxnSpPr>
          <p:cNvPr id="154" name="直接连接符 153"/>
          <p:cNvCxnSpPr/>
          <p:nvPr/>
        </p:nvCxnSpPr>
        <p:spPr>
          <a:xfrm>
            <a:off x="6685373" y="4220827"/>
            <a:ext cx="1" cy="689092"/>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53" name="îṡlide"/>
          <p:cNvSpPr/>
          <p:nvPr/>
        </p:nvSpPr>
        <p:spPr>
          <a:xfrm>
            <a:off x="6128385" y="4909820"/>
            <a:ext cx="1043940" cy="1043940"/>
          </a:xfrm>
          <a:prstGeom prst="ellipse">
            <a:avLst/>
          </a:prstGeom>
          <a:solidFill>
            <a:srgbClr val="005D61"/>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155" name="išļíḍé"/>
          <p:cNvSpPr/>
          <p:nvPr/>
        </p:nvSpPr>
        <p:spPr bwMode="auto">
          <a:xfrm>
            <a:off x="6490970" y="5276215"/>
            <a:ext cx="294640" cy="369570"/>
          </a:xfrm>
          <a:custGeom>
            <a:avLst/>
            <a:gdLst>
              <a:gd name="connsiteX0" fmla="*/ 253338 w 483514"/>
              <a:gd name="connsiteY0" fmla="*/ 416124 h 606439"/>
              <a:gd name="connsiteX1" fmla="*/ 396788 w 483514"/>
              <a:gd name="connsiteY1" fmla="*/ 416124 h 606439"/>
              <a:gd name="connsiteX2" fmla="*/ 436657 w 483514"/>
              <a:gd name="connsiteY2" fmla="*/ 455944 h 606439"/>
              <a:gd name="connsiteX3" fmla="*/ 436657 w 483514"/>
              <a:gd name="connsiteY3" fmla="*/ 529284 h 606439"/>
              <a:gd name="connsiteX4" fmla="*/ 462697 w 483514"/>
              <a:gd name="connsiteY4" fmla="*/ 566619 h 606439"/>
              <a:gd name="connsiteX5" fmla="*/ 422769 w 483514"/>
              <a:gd name="connsiteY5" fmla="*/ 606439 h 606439"/>
              <a:gd name="connsiteX6" fmla="*/ 161736 w 483514"/>
              <a:gd name="connsiteY6" fmla="*/ 606439 h 606439"/>
              <a:gd name="connsiteX7" fmla="*/ 121866 w 483514"/>
              <a:gd name="connsiteY7" fmla="*/ 566619 h 606439"/>
              <a:gd name="connsiteX8" fmla="*/ 161736 w 483514"/>
              <a:gd name="connsiteY8" fmla="*/ 526799 h 606439"/>
              <a:gd name="connsiteX9" fmla="*/ 213468 w 483514"/>
              <a:gd name="connsiteY9" fmla="*/ 526799 h 606439"/>
              <a:gd name="connsiteX10" fmla="*/ 213468 w 483514"/>
              <a:gd name="connsiteY10" fmla="*/ 455944 h 606439"/>
              <a:gd name="connsiteX11" fmla="*/ 253338 w 483514"/>
              <a:gd name="connsiteY11" fmla="*/ 416124 h 606439"/>
              <a:gd name="connsiteX12" fmla="*/ 10995 w 483514"/>
              <a:gd name="connsiteY12" fmla="*/ 381265 h 606439"/>
              <a:gd name="connsiteX13" fmla="*/ 170134 w 483514"/>
              <a:gd name="connsiteY13" fmla="*/ 381265 h 606439"/>
              <a:gd name="connsiteX14" fmla="*/ 181071 w 483514"/>
              <a:gd name="connsiteY14" fmla="*/ 392188 h 606439"/>
              <a:gd name="connsiteX15" fmla="*/ 181071 w 483514"/>
              <a:gd name="connsiteY15" fmla="*/ 513502 h 606439"/>
              <a:gd name="connsiteX16" fmla="*/ 161743 w 483514"/>
              <a:gd name="connsiteY16" fmla="*/ 513502 h 606439"/>
              <a:gd name="connsiteX17" fmla="*/ 160354 w 483514"/>
              <a:gd name="connsiteY17" fmla="*/ 513560 h 606439"/>
              <a:gd name="connsiteX18" fmla="*/ 160354 w 483514"/>
              <a:gd name="connsiteY18" fmla="*/ 405308 h 606439"/>
              <a:gd name="connsiteX19" fmla="*/ 20775 w 483514"/>
              <a:gd name="connsiteY19" fmla="*/ 405308 h 606439"/>
              <a:gd name="connsiteX20" fmla="*/ 20775 w 483514"/>
              <a:gd name="connsiteY20" fmla="*/ 548064 h 606439"/>
              <a:gd name="connsiteX21" fmla="*/ 111976 w 483514"/>
              <a:gd name="connsiteY21" fmla="*/ 548064 h 606439"/>
              <a:gd name="connsiteX22" fmla="*/ 108619 w 483514"/>
              <a:gd name="connsiteY22" fmla="*/ 566616 h 606439"/>
              <a:gd name="connsiteX23" fmla="*/ 111339 w 483514"/>
              <a:gd name="connsiteY23" fmla="*/ 583435 h 606439"/>
              <a:gd name="connsiteX24" fmla="*/ 10995 w 483514"/>
              <a:gd name="connsiteY24" fmla="*/ 583435 h 606439"/>
              <a:gd name="connsiteX25" fmla="*/ 0 w 483514"/>
              <a:gd name="connsiteY25" fmla="*/ 572512 h 606439"/>
              <a:gd name="connsiteX26" fmla="*/ 0 w 483514"/>
              <a:gd name="connsiteY26" fmla="*/ 392188 h 606439"/>
              <a:gd name="connsiteX27" fmla="*/ 10995 w 483514"/>
              <a:gd name="connsiteY27" fmla="*/ 381265 h 606439"/>
              <a:gd name="connsiteX28" fmla="*/ 325060 w 483514"/>
              <a:gd name="connsiteY28" fmla="*/ 224892 h 606439"/>
              <a:gd name="connsiteX29" fmla="*/ 416831 w 483514"/>
              <a:gd name="connsiteY29" fmla="*/ 316521 h 606439"/>
              <a:gd name="connsiteX30" fmla="*/ 325060 w 483514"/>
              <a:gd name="connsiteY30" fmla="*/ 408150 h 606439"/>
              <a:gd name="connsiteX31" fmla="*/ 233289 w 483514"/>
              <a:gd name="connsiteY31" fmla="*/ 316521 h 606439"/>
              <a:gd name="connsiteX32" fmla="*/ 325060 w 483514"/>
              <a:gd name="connsiteY32" fmla="*/ 224892 h 606439"/>
              <a:gd name="connsiteX33" fmla="*/ 196031 w 483514"/>
              <a:gd name="connsiteY33" fmla="*/ 170204 h 606439"/>
              <a:gd name="connsiteX34" fmla="*/ 244015 w 483514"/>
              <a:gd name="connsiteY34" fmla="*/ 170204 h 606439"/>
              <a:gd name="connsiteX35" fmla="*/ 244015 w 483514"/>
              <a:gd name="connsiteY35" fmla="*/ 249703 h 606439"/>
              <a:gd name="connsiteX36" fmla="*/ 234812 w 483514"/>
              <a:gd name="connsiteY36" fmla="*/ 262645 h 606439"/>
              <a:gd name="connsiteX37" fmla="*/ 196031 w 483514"/>
              <a:gd name="connsiteY37" fmla="*/ 262645 h 606439"/>
              <a:gd name="connsiteX38" fmla="*/ 352897 w 483514"/>
              <a:gd name="connsiteY38" fmla="*/ 149316 h 606439"/>
              <a:gd name="connsiteX39" fmla="*/ 400881 w 483514"/>
              <a:gd name="connsiteY39" fmla="*/ 149316 h 606439"/>
              <a:gd name="connsiteX40" fmla="*/ 400881 w 483514"/>
              <a:gd name="connsiteY40" fmla="*/ 243944 h 606439"/>
              <a:gd name="connsiteX41" fmla="*/ 352897 w 483514"/>
              <a:gd name="connsiteY41" fmla="*/ 215348 h 606439"/>
              <a:gd name="connsiteX42" fmla="*/ 274429 w 483514"/>
              <a:gd name="connsiteY42" fmla="*/ 113469 h 606439"/>
              <a:gd name="connsiteX43" fmla="*/ 322413 w 483514"/>
              <a:gd name="connsiteY43" fmla="*/ 113469 h 606439"/>
              <a:gd name="connsiteX44" fmla="*/ 322413 w 483514"/>
              <a:gd name="connsiteY44" fmla="*/ 211675 h 606439"/>
              <a:gd name="connsiteX45" fmla="*/ 274429 w 483514"/>
              <a:gd name="connsiteY45" fmla="*/ 224680 h 606439"/>
              <a:gd name="connsiteX46" fmla="*/ 117632 w 483514"/>
              <a:gd name="connsiteY46" fmla="*/ 77692 h 606439"/>
              <a:gd name="connsiteX47" fmla="*/ 165616 w 483514"/>
              <a:gd name="connsiteY47" fmla="*/ 77692 h 606439"/>
              <a:gd name="connsiteX48" fmla="*/ 165616 w 483514"/>
              <a:gd name="connsiteY48" fmla="*/ 262644 h 606439"/>
              <a:gd name="connsiteX49" fmla="*/ 117632 w 483514"/>
              <a:gd name="connsiteY49" fmla="*/ 262644 h 606439"/>
              <a:gd name="connsiteX50" fmla="*/ 68875 w 483514"/>
              <a:gd name="connsiteY50" fmla="*/ 0 h 606439"/>
              <a:gd name="connsiteX51" fmla="*/ 443641 w 483514"/>
              <a:gd name="connsiteY51" fmla="*/ 0 h 606439"/>
              <a:gd name="connsiteX52" fmla="*/ 483514 w 483514"/>
              <a:gd name="connsiteY52" fmla="*/ 39813 h 606439"/>
              <a:gd name="connsiteX53" fmla="*/ 483514 w 483514"/>
              <a:gd name="connsiteY53" fmla="*/ 300594 h 606439"/>
              <a:gd name="connsiteX54" fmla="*/ 443641 w 483514"/>
              <a:gd name="connsiteY54" fmla="*/ 340407 h 606439"/>
              <a:gd name="connsiteX55" fmla="*/ 427322 w 483514"/>
              <a:gd name="connsiteY55" fmla="*/ 340407 h 606439"/>
              <a:gd name="connsiteX56" fmla="*/ 430100 w 483514"/>
              <a:gd name="connsiteY56" fmla="*/ 316542 h 606439"/>
              <a:gd name="connsiteX57" fmla="*/ 429405 w 483514"/>
              <a:gd name="connsiteY57" fmla="*/ 304581 h 606439"/>
              <a:gd name="connsiteX58" fmla="*/ 439706 w 483514"/>
              <a:gd name="connsiteY58" fmla="*/ 304581 h 606439"/>
              <a:gd name="connsiteX59" fmla="*/ 439706 w 483514"/>
              <a:gd name="connsiteY59" fmla="*/ 35826 h 606439"/>
              <a:gd name="connsiteX60" fmla="*/ 72810 w 483514"/>
              <a:gd name="connsiteY60" fmla="*/ 35826 h 606439"/>
              <a:gd name="connsiteX61" fmla="*/ 72810 w 483514"/>
              <a:gd name="connsiteY61" fmla="*/ 304581 h 606439"/>
              <a:gd name="connsiteX62" fmla="*/ 220668 w 483514"/>
              <a:gd name="connsiteY62" fmla="*/ 304581 h 606439"/>
              <a:gd name="connsiteX63" fmla="*/ 220031 w 483514"/>
              <a:gd name="connsiteY63" fmla="*/ 316542 h 606439"/>
              <a:gd name="connsiteX64" fmla="*/ 222751 w 483514"/>
              <a:gd name="connsiteY64" fmla="*/ 340407 h 606439"/>
              <a:gd name="connsiteX65" fmla="*/ 68875 w 483514"/>
              <a:gd name="connsiteY65" fmla="*/ 340407 h 606439"/>
              <a:gd name="connsiteX66" fmla="*/ 29002 w 483514"/>
              <a:gd name="connsiteY66" fmla="*/ 300594 h 606439"/>
              <a:gd name="connsiteX67" fmla="*/ 29002 w 483514"/>
              <a:gd name="connsiteY67" fmla="*/ 39813 h 606439"/>
              <a:gd name="connsiteX68" fmla="*/ 68875 w 483514"/>
              <a:gd name="connsiteY68" fmla="*/ 0 h 60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83514" h="606439">
                <a:moveTo>
                  <a:pt x="253338" y="416124"/>
                </a:moveTo>
                <a:lnTo>
                  <a:pt x="396788" y="416124"/>
                </a:lnTo>
                <a:cubicBezTo>
                  <a:pt x="418835" y="416124"/>
                  <a:pt x="436657" y="433982"/>
                  <a:pt x="436657" y="455944"/>
                </a:cubicBezTo>
                <a:lnTo>
                  <a:pt x="436657" y="529284"/>
                </a:lnTo>
                <a:cubicBezTo>
                  <a:pt x="451876" y="534890"/>
                  <a:pt x="462697" y="549512"/>
                  <a:pt x="462697" y="566619"/>
                </a:cubicBezTo>
                <a:cubicBezTo>
                  <a:pt x="462697" y="588639"/>
                  <a:pt x="444816" y="606439"/>
                  <a:pt x="422769" y="606439"/>
                </a:cubicBezTo>
                <a:lnTo>
                  <a:pt x="161736" y="606439"/>
                </a:lnTo>
                <a:cubicBezTo>
                  <a:pt x="139747" y="606439"/>
                  <a:pt x="121866" y="588639"/>
                  <a:pt x="121866" y="566619"/>
                </a:cubicBezTo>
                <a:cubicBezTo>
                  <a:pt x="121866" y="544657"/>
                  <a:pt x="139747" y="526799"/>
                  <a:pt x="161736" y="526799"/>
                </a:cubicBezTo>
                <a:lnTo>
                  <a:pt x="213468" y="526799"/>
                </a:lnTo>
                <a:lnTo>
                  <a:pt x="213468" y="455944"/>
                </a:lnTo>
                <a:cubicBezTo>
                  <a:pt x="213468" y="433982"/>
                  <a:pt x="231291" y="416124"/>
                  <a:pt x="253338" y="416124"/>
                </a:cubicBezTo>
                <a:close/>
                <a:moveTo>
                  <a:pt x="10995" y="381265"/>
                </a:moveTo>
                <a:lnTo>
                  <a:pt x="170134" y="381265"/>
                </a:lnTo>
                <a:cubicBezTo>
                  <a:pt x="176210" y="381265"/>
                  <a:pt x="181071" y="386120"/>
                  <a:pt x="181071" y="392188"/>
                </a:cubicBezTo>
                <a:lnTo>
                  <a:pt x="181071" y="513502"/>
                </a:lnTo>
                <a:lnTo>
                  <a:pt x="161743" y="513502"/>
                </a:lnTo>
                <a:cubicBezTo>
                  <a:pt x="161280" y="513502"/>
                  <a:pt x="160817" y="513560"/>
                  <a:pt x="160354" y="513560"/>
                </a:cubicBezTo>
                <a:lnTo>
                  <a:pt x="160354" y="405308"/>
                </a:lnTo>
                <a:lnTo>
                  <a:pt x="20775" y="405308"/>
                </a:lnTo>
                <a:lnTo>
                  <a:pt x="20775" y="548064"/>
                </a:lnTo>
                <a:lnTo>
                  <a:pt x="111976" y="548064"/>
                </a:lnTo>
                <a:cubicBezTo>
                  <a:pt x="109777" y="553843"/>
                  <a:pt x="108619" y="560085"/>
                  <a:pt x="108619" y="566616"/>
                </a:cubicBezTo>
                <a:cubicBezTo>
                  <a:pt x="108619" y="572512"/>
                  <a:pt x="109545" y="578176"/>
                  <a:pt x="111339" y="583435"/>
                </a:cubicBezTo>
                <a:lnTo>
                  <a:pt x="10995" y="583435"/>
                </a:lnTo>
                <a:cubicBezTo>
                  <a:pt x="4919" y="583435"/>
                  <a:pt x="0" y="578580"/>
                  <a:pt x="0" y="572512"/>
                </a:cubicBezTo>
                <a:lnTo>
                  <a:pt x="0" y="392188"/>
                </a:lnTo>
                <a:cubicBezTo>
                  <a:pt x="0" y="386120"/>
                  <a:pt x="4919" y="381265"/>
                  <a:pt x="10995" y="381265"/>
                </a:cubicBezTo>
                <a:close/>
                <a:moveTo>
                  <a:pt x="325060" y="224892"/>
                </a:moveTo>
                <a:cubicBezTo>
                  <a:pt x="375744" y="224892"/>
                  <a:pt x="416831" y="265916"/>
                  <a:pt x="416831" y="316521"/>
                </a:cubicBezTo>
                <a:cubicBezTo>
                  <a:pt x="416831" y="367126"/>
                  <a:pt x="375744" y="408150"/>
                  <a:pt x="325060" y="408150"/>
                </a:cubicBezTo>
                <a:cubicBezTo>
                  <a:pt x="274376" y="408150"/>
                  <a:pt x="233289" y="367126"/>
                  <a:pt x="233289" y="316521"/>
                </a:cubicBezTo>
                <a:cubicBezTo>
                  <a:pt x="233289" y="265916"/>
                  <a:pt x="274376" y="224892"/>
                  <a:pt x="325060" y="224892"/>
                </a:cubicBezTo>
                <a:close/>
                <a:moveTo>
                  <a:pt x="196031" y="170204"/>
                </a:moveTo>
                <a:lnTo>
                  <a:pt x="244015" y="170204"/>
                </a:lnTo>
                <a:lnTo>
                  <a:pt x="244015" y="249703"/>
                </a:lnTo>
                <a:cubicBezTo>
                  <a:pt x="240658" y="253748"/>
                  <a:pt x="237590" y="258081"/>
                  <a:pt x="234812" y="262645"/>
                </a:cubicBezTo>
                <a:lnTo>
                  <a:pt x="196031" y="262645"/>
                </a:lnTo>
                <a:close/>
                <a:moveTo>
                  <a:pt x="352897" y="149316"/>
                </a:moveTo>
                <a:lnTo>
                  <a:pt x="400881" y="149316"/>
                </a:lnTo>
                <a:lnTo>
                  <a:pt x="400881" y="243944"/>
                </a:lnTo>
                <a:cubicBezTo>
                  <a:pt x="387915" y="230483"/>
                  <a:pt x="371419" y="220431"/>
                  <a:pt x="352897" y="215348"/>
                </a:cubicBezTo>
                <a:close/>
                <a:moveTo>
                  <a:pt x="274429" y="113469"/>
                </a:moveTo>
                <a:lnTo>
                  <a:pt x="322413" y="113469"/>
                </a:lnTo>
                <a:lnTo>
                  <a:pt x="322413" y="211675"/>
                </a:lnTo>
                <a:cubicBezTo>
                  <a:pt x="305048" y="212137"/>
                  <a:pt x="288726" y="216761"/>
                  <a:pt x="274429" y="224680"/>
                </a:cubicBezTo>
                <a:close/>
                <a:moveTo>
                  <a:pt x="117632" y="77692"/>
                </a:moveTo>
                <a:lnTo>
                  <a:pt x="165616" y="77692"/>
                </a:lnTo>
                <a:lnTo>
                  <a:pt x="165616" y="262644"/>
                </a:lnTo>
                <a:lnTo>
                  <a:pt x="117632" y="262644"/>
                </a:lnTo>
                <a:close/>
                <a:moveTo>
                  <a:pt x="68875" y="0"/>
                </a:moveTo>
                <a:lnTo>
                  <a:pt x="443641" y="0"/>
                </a:lnTo>
                <a:cubicBezTo>
                  <a:pt x="465632" y="0"/>
                  <a:pt x="483514" y="17855"/>
                  <a:pt x="483514" y="39813"/>
                </a:cubicBezTo>
                <a:lnTo>
                  <a:pt x="483514" y="300594"/>
                </a:lnTo>
                <a:cubicBezTo>
                  <a:pt x="483514" y="322609"/>
                  <a:pt x="465632" y="340407"/>
                  <a:pt x="443641" y="340407"/>
                </a:cubicBezTo>
                <a:lnTo>
                  <a:pt x="427322" y="340407"/>
                </a:lnTo>
                <a:cubicBezTo>
                  <a:pt x="429116" y="332722"/>
                  <a:pt x="430100" y="324747"/>
                  <a:pt x="430100" y="316542"/>
                </a:cubicBezTo>
                <a:cubicBezTo>
                  <a:pt x="430100" y="312497"/>
                  <a:pt x="429868" y="308510"/>
                  <a:pt x="429405" y="304581"/>
                </a:cubicBezTo>
                <a:lnTo>
                  <a:pt x="439706" y="304581"/>
                </a:lnTo>
                <a:lnTo>
                  <a:pt x="439706" y="35826"/>
                </a:lnTo>
                <a:lnTo>
                  <a:pt x="72810" y="35826"/>
                </a:lnTo>
                <a:lnTo>
                  <a:pt x="72810" y="304581"/>
                </a:lnTo>
                <a:lnTo>
                  <a:pt x="220668" y="304581"/>
                </a:lnTo>
                <a:cubicBezTo>
                  <a:pt x="220263" y="308510"/>
                  <a:pt x="220031" y="312497"/>
                  <a:pt x="220031" y="316542"/>
                </a:cubicBezTo>
                <a:cubicBezTo>
                  <a:pt x="220031" y="324747"/>
                  <a:pt x="220957" y="332722"/>
                  <a:pt x="222751" y="340407"/>
                </a:cubicBezTo>
                <a:lnTo>
                  <a:pt x="68875" y="340407"/>
                </a:lnTo>
                <a:cubicBezTo>
                  <a:pt x="46826" y="340407"/>
                  <a:pt x="29002" y="322609"/>
                  <a:pt x="29002" y="300594"/>
                </a:cubicBezTo>
                <a:lnTo>
                  <a:pt x="29002" y="39813"/>
                </a:lnTo>
                <a:cubicBezTo>
                  <a:pt x="29002" y="17855"/>
                  <a:pt x="46826" y="0"/>
                  <a:pt x="68875"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sp>
        <p:nvSpPr>
          <p:cNvPr id="156" name="isļïďe"/>
          <p:cNvSpPr/>
          <p:nvPr/>
        </p:nvSpPr>
        <p:spPr>
          <a:xfrm>
            <a:off x="9248502" y="3832929"/>
            <a:ext cx="1758833" cy="355904"/>
          </a:xfrm>
          <a:prstGeom prst="chevron">
            <a:avLst/>
          </a:prstGeom>
          <a:solidFill>
            <a:srgbClr val="005D61"/>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000" b="1" i="1" dirty="0">
                <a:solidFill>
                  <a:schemeClr val="bg1"/>
                </a:solidFill>
                <a:latin typeface="微软雅黑" panose="020B0503020204020204" pitchFamily="34" charset="-122"/>
                <a:ea typeface="微软雅黑" panose="020B0503020204020204" pitchFamily="34" charset="-122"/>
              </a:rPr>
              <a:t>展望未来</a:t>
            </a:r>
          </a:p>
        </p:txBody>
      </p:sp>
      <p:cxnSp>
        <p:nvCxnSpPr>
          <p:cNvPr id="158" name="直接连接符 157"/>
          <p:cNvCxnSpPr/>
          <p:nvPr/>
        </p:nvCxnSpPr>
        <p:spPr>
          <a:xfrm flipH="1">
            <a:off x="10117015" y="4220827"/>
            <a:ext cx="0" cy="689092"/>
          </a:xfrm>
          <a:prstGeom prst="line">
            <a:avLst/>
          </a:prstGeom>
          <a:ln w="9525">
            <a:solidFill>
              <a:schemeClr val="bg1">
                <a:lumMod val="7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157" name="íṥļïde"/>
          <p:cNvSpPr/>
          <p:nvPr/>
        </p:nvSpPr>
        <p:spPr>
          <a:xfrm>
            <a:off x="9571355" y="4909820"/>
            <a:ext cx="1043940" cy="1043940"/>
          </a:xfrm>
          <a:prstGeom prst="ellipse">
            <a:avLst/>
          </a:prstGeom>
          <a:solidFill>
            <a:srgbClr val="005D61"/>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p>
        </p:txBody>
      </p:sp>
      <p:sp>
        <p:nvSpPr>
          <p:cNvPr id="159" name="iṩļiḑe"/>
          <p:cNvSpPr/>
          <p:nvPr/>
        </p:nvSpPr>
        <p:spPr bwMode="auto">
          <a:xfrm>
            <a:off x="9894570" y="5227955"/>
            <a:ext cx="342265" cy="371475"/>
          </a:xfrm>
          <a:custGeom>
            <a:avLst/>
            <a:gdLst>
              <a:gd name="T0" fmla="*/ 765 w 869"/>
              <a:gd name="T1" fmla="*/ 794 h 944"/>
              <a:gd name="T2" fmla="*/ 668 w 869"/>
              <a:gd name="T3" fmla="*/ 687 h 944"/>
              <a:gd name="T4" fmla="*/ 681 w 869"/>
              <a:gd name="T5" fmla="*/ 579 h 944"/>
              <a:gd name="T6" fmla="*/ 659 w 869"/>
              <a:gd name="T7" fmla="*/ 472 h 944"/>
              <a:gd name="T8" fmla="*/ 603 w 869"/>
              <a:gd name="T9" fmla="*/ 379 h 944"/>
              <a:gd name="T10" fmla="*/ 520 w 869"/>
              <a:gd name="T11" fmla="*/ 308 h 944"/>
              <a:gd name="T12" fmla="*/ 418 w 869"/>
              <a:gd name="T13" fmla="*/ 269 h 944"/>
              <a:gd name="T14" fmla="*/ 309 w 869"/>
              <a:gd name="T15" fmla="*/ 265 h 944"/>
              <a:gd name="T16" fmla="*/ 205 w 869"/>
              <a:gd name="T17" fmla="*/ 296 h 944"/>
              <a:gd name="T18" fmla="*/ 116 w 869"/>
              <a:gd name="T19" fmla="*/ 359 h 944"/>
              <a:gd name="T20" fmla="*/ 53 w 869"/>
              <a:gd name="T21" fmla="*/ 448 h 944"/>
              <a:gd name="T22" fmla="*/ 22 w 869"/>
              <a:gd name="T23" fmla="*/ 553 h 944"/>
              <a:gd name="T24" fmla="*/ 26 w 869"/>
              <a:gd name="T25" fmla="*/ 662 h 944"/>
              <a:gd name="T26" fmla="*/ 66 w 869"/>
              <a:gd name="T27" fmla="*/ 763 h 944"/>
              <a:gd name="T28" fmla="*/ 137 w 869"/>
              <a:gd name="T29" fmla="*/ 846 h 944"/>
              <a:gd name="T30" fmla="*/ 231 w 869"/>
              <a:gd name="T31" fmla="*/ 902 h 944"/>
              <a:gd name="T32" fmla="*/ 337 w 869"/>
              <a:gd name="T33" fmla="*/ 924 h 944"/>
              <a:gd name="T34" fmla="*/ 446 w 869"/>
              <a:gd name="T35" fmla="*/ 911 h 944"/>
              <a:gd name="T36" fmla="*/ 543 w 869"/>
              <a:gd name="T37" fmla="*/ 863 h 944"/>
              <a:gd name="T38" fmla="*/ 591 w 869"/>
              <a:gd name="T39" fmla="*/ 799 h 944"/>
              <a:gd name="T40" fmla="*/ 752 w 869"/>
              <a:gd name="T41" fmla="*/ 922 h 944"/>
              <a:gd name="T42" fmla="*/ 824 w 869"/>
              <a:gd name="T43" fmla="*/ 800 h 944"/>
              <a:gd name="T44" fmla="*/ 445 w 869"/>
              <a:gd name="T45" fmla="*/ 604 h 944"/>
              <a:gd name="T46" fmla="*/ 309 w 869"/>
              <a:gd name="T47" fmla="*/ 533 h 944"/>
              <a:gd name="T48" fmla="*/ 372 w 869"/>
              <a:gd name="T49" fmla="*/ 615 h 944"/>
              <a:gd name="T50" fmla="*/ 269 w 869"/>
              <a:gd name="T51" fmla="*/ 600 h 944"/>
              <a:gd name="T52" fmla="*/ 398 w 869"/>
              <a:gd name="T53" fmla="*/ 685 h 944"/>
              <a:gd name="T54" fmla="*/ 399 w 869"/>
              <a:gd name="T55" fmla="*/ 786 h 944"/>
              <a:gd name="T56" fmla="*/ 299 w 869"/>
              <a:gd name="T57" fmla="*/ 400 h 944"/>
              <a:gd name="T58" fmla="*/ 537 w 869"/>
              <a:gd name="T59" fmla="*/ 659 h 944"/>
              <a:gd name="T60" fmla="*/ 563 w 869"/>
              <a:gd name="T61" fmla="*/ 674 h 944"/>
              <a:gd name="T62" fmla="*/ 292 w 869"/>
              <a:gd name="T63" fmla="*/ 371 h 944"/>
              <a:gd name="T64" fmla="*/ 406 w 869"/>
              <a:gd name="T65" fmla="*/ 814 h 944"/>
              <a:gd name="T66" fmla="*/ 531 w 869"/>
              <a:gd name="T67" fmla="*/ 763 h 944"/>
              <a:gd name="T68" fmla="*/ 107 w 869"/>
              <a:gd name="T69" fmla="*/ 655 h 944"/>
              <a:gd name="T70" fmla="*/ 591 w 869"/>
              <a:gd name="T71" fmla="*/ 531 h 944"/>
              <a:gd name="T72" fmla="*/ 820 w 869"/>
              <a:gd name="T73" fmla="*/ 880 h 944"/>
              <a:gd name="T74" fmla="*/ 755 w 869"/>
              <a:gd name="T75" fmla="*/ 879 h 944"/>
              <a:gd name="T76" fmla="*/ 788 w 869"/>
              <a:gd name="T77" fmla="*/ 824 h 944"/>
              <a:gd name="T78" fmla="*/ 820 w 869"/>
              <a:gd name="T79" fmla="*/ 880 h 944"/>
              <a:gd name="T80" fmla="*/ 530 w 869"/>
              <a:gd name="T81" fmla="*/ 221 h 944"/>
              <a:gd name="T82" fmla="*/ 557 w 869"/>
              <a:gd name="T83" fmla="*/ 286 h 944"/>
              <a:gd name="T84" fmla="*/ 606 w 869"/>
              <a:gd name="T85" fmla="*/ 305 h 944"/>
              <a:gd name="T86" fmla="*/ 671 w 869"/>
              <a:gd name="T87" fmla="*/ 332 h 944"/>
              <a:gd name="T88" fmla="*/ 719 w 869"/>
              <a:gd name="T89" fmla="*/ 311 h 944"/>
              <a:gd name="T90" fmla="*/ 784 w 869"/>
              <a:gd name="T91" fmla="*/ 284 h 944"/>
              <a:gd name="T92" fmla="*/ 803 w 869"/>
              <a:gd name="T93" fmla="*/ 235 h 944"/>
              <a:gd name="T94" fmla="*/ 830 w 869"/>
              <a:gd name="T95" fmla="*/ 170 h 944"/>
              <a:gd name="T96" fmla="*/ 808 w 869"/>
              <a:gd name="T97" fmla="*/ 122 h 944"/>
              <a:gd name="T98" fmla="*/ 781 w 869"/>
              <a:gd name="T99" fmla="*/ 57 h 944"/>
              <a:gd name="T100" fmla="*/ 732 w 869"/>
              <a:gd name="T101" fmla="*/ 38 h 944"/>
              <a:gd name="T102" fmla="*/ 667 w 869"/>
              <a:gd name="T103" fmla="*/ 11 h 944"/>
              <a:gd name="T104" fmla="*/ 619 w 869"/>
              <a:gd name="T105" fmla="*/ 33 h 944"/>
              <a:gd name="T106" fmla="*/ 554 w 869"/>
              <a:gd name="T107" fmla="*/ 59 h 944"/>
              <a:gd name="T108" fmla="*/ 536 w 869"/>
              <a:gd name="T109" fmla="*/ 108 h 944"/>
              <a:gd name="T110" fmla="*/ 509 w 869"/>
              <a:gd name="T111" fmla="*/ 173 h 944"/>
              <a:gd name="T112" fmla="*/ 669 w 869"/>
              <a:gd name="T113" fmla="*/ 91 h 944"/>
              <a:gd name="T114" fmla="*/ 669 w 869"/>
              <a:gd name="T115" fmla="*/ 252 h 944"/>
              <a:gd name="T116" fmla="*/ 669 w 869"/>
              <a:gd name="T117"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9" h="944">
                <a:moveTo>
                  <a:pt x="824" y="800"/>
                </a:moveTo>
                <a:cubicBezTo>
                  <a:pt x="805" y="789"/>
                  <a:pt x="784" y="787"/>
                  <a:pt x="765" y="794"/>
                </a:cubicBezTo>
                <a:lnTo>
                  <a:pt x="642" y="721"/>
                </a:lnTo>
                <a:cubicBezTo>
                  <a:pt x="644" y="706"/>
                  <a:pt x="653" y="693"/>
                  <a:pt x="668" y="687"/>
                </a:cubicBezTo>
                <a:cubicBezTo>
                  <a:pt x="691" y="678"/>
                  <a:pt x="695" y="657"/>
                  <a:pt x="678" y="639"/>
                </a:cubicBezTo>
                <a:cubicBezTo>
                  <a:pt x="662" y="622"/>
                  <a:pt x="663" y="595"/>
                  <a:pt x="681" y="579"/>
                </a:cubicBezTo>
                <a:cubicBezTo>
                  <a:pt x="700" y="563"/>
                  <a:pt x="697" y="541"/>
                  <a:pt x="676" y="530"/>
                </a:cubicBezTo>
                <a:cubicBezTo>
                  <a:pt x="654" y="519"/>
                  <a:pt x="647" y="493"/>
                  <a:pt x="659" y="472"/>
                </a:cubicBezTo>
                <a:cubicBezTo>
                  <a:pt x="671" y="452"/>
                  <a:pt x="661" y="432"/>
                  <a:pt x="638" y="428"/>
                </a:cubicBezTo>
                <a:cubicBezTo>
                  <a:pt x="614" y="425"/>
                  <a:pt x="598" y="402"/>
                  <a:pt x="603" y="379"/>
                </a:cubicBezTo>
                <a:cubicBezTo>
                  <a:pt x="608" y="355"/>
                  <a:pt x="592" y="339"/>
                  <a:pt x="568" y="344"/>
                </a:cubicBezTo>
                <a:cubicBezTo>
                  <a:pt x="545" y="348"/>
                  <a:pt x="523" y="332"/>
                  <a:pt x="520" y="308"/>
                </a:cubicBezTo>
                <a:cubicBezTo>
                  <a:pt x="516" y="284"/>
                  <a:pt x="497" y="275"/>
                  <a:pt x="476" y="287"/>
                </a:cubicBezTo>
                <a:cubicBezTo>
                  <a:pt x="455" y="298"/>
                  <a:pt x="429" y="291"/>
                  <a:pt x="418" y="269"/>
                </a:cubicBezTo>
                <a:cubicBezTo>
                  <a:pt x="407" y="247"/>
                  <a:pt x="385" y="244"/>
                  <a:pt x="369" y="263"/>
                </a:cubicBezTo>
                <a:cubicBezTo>
                  <a:pt x="353" y="281"/>
                  <a:pt x="326" y="282"/>
                  <a:pt x="309" y="265"/>
                </a:cubicBezTo>
                <a:cubicBezTo>
                  <a:pt x="292" y="248"/>
                  <a:pt x="270" y="252"/>
                  <a:pt x="261" y="274"/>
                </a:cubicBezTo>
                <a:cubicBezTo>
                  <a:pt x="252" y="297"/>
                  <a:pt x="226" y="306"/>
                  <a:pt x="205" y="296"/>
                </a:cubicBezTo>
                <a:cubicBezTo>
                  <a:pt x="183" y="285"/>
                  <a:pt x="164" y="297"/>
                  <a:pt x="162" y="321"/>
                </a:cubicBezTo>
                <a:cubicBezTo>
                  <a:pt x="161" y="345"/>
                  <a:pt x="140" y="362"/>
                  <a:pt x="116" y="359"/>
                </a:cubicBezTo>
                <a:cubicBezTo>
                  <a:pt x="92" y="357"/>
                  <a:pt x="78" y="373"/>
                  <a:pt x="84" y="397"/>
                </a:cubicBezTo>
                <a:cubicBezTo>
                  <a:pt x="90" y="420"/>
                  <a:pt x="76" y="443"/>
                  <a:pt x="53" y="448"/>
                </a:cubicBezTo>
                <a:cubicBezTo>
                  <a:pt x="29" y="453"/>
                  <a:pt x="21" y="474"/>
                  <a:pt x="35" y="494"/>
                </a:cubicBezTo>
                <a:cubicBezTo>
                  <a:pt x="48" y="514"/>
                  <a:pt x="42" y="540"/>
                  <a:pt x="22" y="553"/>
                </a:cubicBezTo>
                <a:cubicBezTo>
                  <a:pt x="1" y="565"/>
                  <a:pt x="0" y="587"/>
                  <a:pt x="19" y="602"/>
                </a:cubicBezTo>
                <a:cubicBezTo>
                  <a:pt x="39" y="616"/>
                  <a:pt x="42" y="643"/>
                  <a:pt x="26" y="662"/>
                </a:cubicBezTo>
                <a:cubicBezTo>
                  <a:pt x="11" y="680"/>
                  <a:pt x="17" y="701"/>
                  <a:pt x="40" y="709"/>
                </a:cubicBezTo>
                <a:cubicBezTo>
                  <a:pt x="63" y="716"/>
                  <a:pt x="75" y="741"/>
                  <a:pt x="66" y="763"/>
                </a:cubicBezTo>
                <a:cubicBezTo>
                  <a:pt x="58" y="786"/>
                  <a:pt x="70" y="804"/>
                  <a:pt x="94" y="803"/>
                </a:cubicBezTo>
                <a:cubicBezTo>
                  <a:pt x="119" y="803"/>
                  <a:pt x="138" y="822"/>
                  <a:pt x="137" y="846"/>
                </a:cubicBezTo>
                <a:cubicBezTo>
                  <a:pt x="136" y="870"/>
                  <a:pt x="154" y="883"/>
                  <a:pt x="177" y="875"/>
                </a:cubicBezTo>
                <a:cubicBezTo>
                  <a:pt x="199" y="867"/>
                  <a:pt x="224" y="879"/>
                  <a:pt x="231" y="902"/>
                </a:cubicBezTo>
                <a:cubicBezTo>
                  <a:pt x="238" y="925"/>
                  <a:pt x="259" y="932"/>
                  <a:pt x="278" y="916"/>
                </a:cubicBezTo>
                <a:cubicBezTo>
                  <a:pt x="296" y="901"/>
                  <a:pt x="323" y="905"/>
                  <a:pt x="337" y="924"/>
                </a:cubicBezTo>
                <a:cubicBezTo>
                  <a:pt x="352" y="944"/>
                  <a:pt x="374" y="943"/>
                  <a:pt x="386" y="923"/>
                </a:cubicBezTo>
                <a:cubicBezTo>
                  <a:pt x="399" y="902"/>
                  <a:pt x="426" y="897"/>
                  <a:pt x="446" y="911"/>
                </a:cubicBezTo>
                <a:cubicBezTo>
                  <a:pt x="465" y="924"/>
                  <a:pt x="486" y="916"/>
                  <a:pt x="491" y="893"/>
                </a:cubicBezTo>
                <a:cubicBezTo>
                  <a:pt x="497" y="869"/>
                  <a:pt x="520" y="856"/>
                  <a:pt x="543" y="863"/>
                </a:cubicBezTo>
                <a:cubicBezTo>
                  <a:pt x="567" y="869"/>
                  <a:pt x="584" y="855"/>
                  <a:pt x="581" y="831"/>
                </a:cubicBezTo>
                <a:cubicBezTo>
                  <a:pt x="580" y="819"/>
                  <a:pt x="584" y="807"/>
                  <a:pt x="591" y="799"/>
                </a:cubicBezTo>
                <a:lnTo>
                  <a:pt x="718" y="874"/>
                </a:lnTo>
                <a:cubicBezTo>
                  <a:pt x="722" y="893"/>
                  <a:pt x="733" y="911"/>
                  <a:pt x="752" y="922"/>
                </a:cubicBezTo>
                <a:cubicBezTo>
                  <a:pt x="785" y="942"/>
                  <a:pt x="829" y="931"/>
                  <a:pt x="849" y="897"/>
                </a:cubicBezTo>
                <a:cubicBezTo>
                  <a:pt x="869" y="863"/>
                  <a:pt x="858" y="820"/>
                  <a:pt x="824" y="800"/>
                </a:cubicBezTo>
                <a:close/>
                <a:moveTo>
                  <a:pt x="537" y="659"/>
                </a:moveTo>
                <a:lnTo>
                  <a:pt x="445" y="604"/>
                </a:lnTo>
                <a:cubicBezTo>
                  <a:pt x="445" y="575"/>
                  <a:pt x="429" y="547"/>
                  <a:pt x="402" y="530"/>
                </a:cubicBezTo>
                <a:cubicBezTo>
                  <a:pt x="372" y="513"/>
                  <a:pt x="337" y="515"/>
                  <a:pt x="309" y="533"/>
                </a:cubicBezTo>
                <a:lnTo>
                  <a:pt x="360" y="563"/>
                </a:lnTo>
                <a:cubicBezTo>
                  <a:pt x="378" y="573"/>
                  <a:pt x="383" y="597"/>
                  <a:pt x="372" y="615"/>
                </a:cubicBezTo>
                <a:cubicBezTo>
                  <a:pt x="361" y="634"/>
                  <a:pt x="338" y="641"/>
                  <a:pt x="320" y="630"/>
                </a:cubicBezTo>
                <a:lnTo>
                  <a:pt x="269" y="600"/>
                </a:lnTo>
                <a:cubicBezTo>
                  <a:pt x="267" y="632"/>
                  <a:pt x="282" y="665"/>
                  <a:pt x="312" y="682"/>
                </a:cubicBezTo>
                <a:cubicBezTo>
                  <a:pt x="339" y="699"/>
                  <a:pt x="372" y="698"/>
                  <a:pt x="398" y="685"/>
                </a:cubicBezTo>
                <a:lnTo>
                  <a:pt x="486" y="737"/>
                </a:lnTo>
                <a:cubicBezTo>
                  <a:pt x="462" y="760"/>
                  <a:pt x="433" y="777"/>
                  <a:pt x="399" y="786"/>
                </a:cubicBezTo>
                <a:cubicBezTo>
                  <a:pt x="292" y="813"/>
                  <a:pt x="183" y="749"/>
                  <a:pt x="156" y="642"/>
                </a:cubicBezTo>
                <a:cubicBezTo>
                  <a:pt x="129" y="536"/>
                  <a:pt x="193" y="427"/>
                  <a:pt x="299" y="400"/>
                </a:cubicBezTo>
                <a:cubicBezTo>
                  <a:pt x="406" y="373"/>
                  <a:pt x="515" y="437"/>
                  <a:pt x="542" y="543"/>
                </a:cubicBezTo>
                <a:cubicBezTo>
                  <a:pt x="552" y="583"/>
                  <a:pt x="550" y="623"/>
                  <a:pt x="537" y="659"/>
                </a:cubicBezTo>
                <a:close/>
                <a:moveTo>
                  <a:pt x="581" y="685"/>
                </a:moveTo>
                <a:lnTo>
                  <a:pt x="563" y="674"/>
                </a:lnTo>
                <a:cubicBezTo>
                  <a:pt x="579" y="631"/>
                  <a:pt x="583" y="583"/>
                  <a:pt x="571" y="536"/>
                </a:cubicBezTo>
                <a:cubicBezTo>
                  <a:pt x="539" y="414"/>
                  <a:pt x="414" y="340"/>
                  <a:pt x="292" y="371"/>
                </a:cubicBezTo>
                <a:cubicBezTo>
                  <a:pt x="170" y="402"/>
                  <a:pt x="96" y="527"/>
                  <a:pt x="127" y="650"/>
                </a:cubicBezTo>
                <a:cubicBezTo>
                  <a:pt x="159" y="772"/>
                  <a:pt x="284" y="846"/>
                  <a:pt x="406" y="814"/>
                </a:cubicBezTo>
                <a:cubicBezTo>
                  <a:pt x="448" y="803"/>
                  <a:pt x="484" y="781"/>
                  <a:pt x="512" y="752"/>
                </a:cubicBezTo>
                <a:lnTo>
                  <a:pt x="531" y="763"/>
                </a:lnTo>
                <a:cubicBezTo>
                  <a:pt x="500" y="797"/>
                  <a:pt x="459" y="822"/>
                  <a:pt x="411" y="835"/>
                </a:cubicBezTo>
                <a:cubicBezTo>
                  <a:pt x="277" y="869"/>
                  <a:pt x="141" y="789"/>
                  <a:pt x="107" y="655"/>
                </a:cubicBezTo>
                <a:cubicBezTo>
                  <a:pt x="72" y="521"/>
                  <a:pt x="153" y="385"/>
                  <a:pt x="287" y="351"/>
                </a:cubicBezTo>
                <a:cubicBezTo>
                  <a:pt x="420" y="316"/>
                  <a:pt x="557" y="397"/>
                  <a:pt x="591" y="531"/>
                </a:cubicBezTo>
                <a:cubicBezTo>
                  <a:pt x="605" y="584"/>
                  <a:pt x="600" y="637"/>
                  <a:pt x="581" y="685"/>
                </a:cubicBezTo>
                <a:close/>
                <a:moveTo>
                  <a:pt x="820" y="880"/>
                </a:moveTo>
                <a:lnTo>
                  <a:pt x="787" y="898"/>
                </a:lnTo>
                <a:lnTo>
                  <a:pt x="755" y="879"/>
                </a:lnTo>
                <a:lnTo>
                  <a:pt x="755" y="842"/>
                </a:lnTo>
                <a:lnTo>
                  <a:pt x="788" y="824"/>
                </a:lnTo>
                <a:lnTo>
                  <a:pt x="820" y="842"/>
                </a:lnTo>
                <a:lnTo>
                  <a:pt x="820" y="880"/>
                </a:lnTo>
                <a:close/>
                <a:moveTo>
                  <a:pt x="514" y="211"/>
                </a:moveTo>
                <a:lnTo>
                  <a:pt x="530" y="221"/>
                </a:lnTo>
                <a:cubicBezTo>
                  <a:pt x="544" y="230"/>
                  <a:pt x="556" y="251"/>
                  <a:pt x="556" y="267"/>
                </a:cubicBezTo>
                <a:lnTo>
                  <a:pt x="557" y="286"/>
                </a:lnTo>
                <a:cubicBezTo>
                  <a:pt x="558" y="303"/>
                  <a:pt x="571" y="313"/>
                  <a:pt x="587" y="309"/>
                </a:cubicBezTo>
                <a:lnTo>
                  <a:pt x="606" y="305"/>
                </a:lnTo>
                <a:cubicBezTo>
                  <a:pt x="622" y="302"/>
                  <a:pt x="645" y="308"/>
                  <a:pt x="657" y="319"/>
                </a:cubicBezTo>
                <a:lnTo>
                  <a:pt x="671" y="332"/>
                </a:lnTo>
                <a:cubicBezTo>
                  <a:pt x="683" y="343"/>
                  <a:pt x="700" y="341"/>
                  <a:pt x="709" y="327"/>
                </a:cubicBezTo>
                <a:lnTo>
                  <a:pt x="719" y="311"/>
                </a:lnTo>
                <a:cubicBezTo>
                  <a:pt x="728" y="297"/>
                  <a:pt x="748" y="285"/>
                  <a:pt x="764" y="284"/>
                </a:cubicBezTo>
                <a:lnTo>
                  <a:pt x="784" y="284"/>
                </a:lnTo>
                <a:cubicBezTo>
                  <a:pt x="800" y="283"/>
                  <a:pt x="811" y="270"/>
                  <a:pt x="807" y="254"/>
                </a:cubicBezTo>
                <a:lnTo>
                  <a:pt x="803" y="235"/>
                </a:lnTo>
                <a:cubicBezTo>
                  <a:pt x="799" y="219"/>
                  <a:pt x="805" y="196"/>
                  <a:pt x="816" y="184"/>
                </a:cubicBezTo>
                <a:lnTo>
                  <a:pt x="830" y="170"/>
                </a:lnTo>
                <a:cubicBezTo>
                  <a:pt x="841" y="158"/>
                  <a:pt x="839" y="141"/>
                  <a:pt x="825" y="132"/>
                </a:cubicBezTo>
                <a:lnTo>
                  <a:pt x="808" y="122"/>
                </a:lnTo>
                <a:cubicBezTo>
                  <a:pt x="794" y="113"/>
                  <a:pt x="783" y="93"/>
                  <a:pt x="782" y="76"/>
                </a:cubicBezTo>
                <a:lnTo>
                  <a:pt x="781" y="57"/>
                </a:lnTo>
                <a:cubicBezTo>
                  <a:pt x="781" y="40"/>
                  <a:pt x="767" y="30"/>
                  <a:pt x="751" y="34"/>
                </a:cubicBezTo>
                <a:lnTo>
                  <a:pt x="732" y="38"/>
                </a:lnTo>
                <a:cubicBezTo>
                  <a:pt x="716" y="42"/>
                  <a:pt x="694" y="36"/>
                  <a:pt x="682" y="24"/>
                </a:cubicBezTo>
                <a:lnTo>
                  <a:pt x="667" y="11"/>
                </a:lnTo>
                <a:cubicBezTo>
                  <a:pt x="655" y="0"/>
                  <a:pt x="638" y="2"/>
                  <a:pt x="630" y="16"/>
                </a:cubicBezTo>
                <a:lnTo>
                  <a:pt x="619" y="33"/>
                </a:lnTo>
                <a:cubicBezTo>
                  <a:pt x="611" y="46"/>
                  <a:pt x="590" y="58"/>
                  <a:pt x="574" y="59"/>
                </a:cubicBezTo>
                <a:lnTo>
                  <a:pt x="554" y="59"/>
                </a:lnTo>
                <a:cubicBezTo>
                  <a:pt x="538" y="60"/>
                  <a:pt x="528" y="73"/>
                  <a:pt x="531" y="89"/>
                </a:cubicBezTo>
                <a:lnTo>
                  <a:pt x="536" y="108"/>
                </a:lnTo>
                <a:cubicBezTo>
                  <a:pt x="539" y="124"/>
                  <a:pt x="533" y="147"/>
                  <a:pt x="522" y="159"/>
                </a:cubicBezTo>
                <a:lnTo>
                  <a:pt x="509" y="173"/>
                </a:lnTo>
                <a:cubicBezTo>
                  <a:pt x="498" y="185"/>
                  <a:pt x="500" y="202"/>
                  <a:pt x="514" y="211"/>
                </a:cubicBezTo>
                <a:close/>
                <a:moveTo>
                  <a:pt x="669" y="91"/>
                </a:moveTo>
                <a:cubicBezTo>
                  <a:pt x="714" y="91"/>
                  <a:pt x="750" y="127"/>
                  <a:pt x="750" y="172"/>
                </a:cubicBezTo>
                <a:cubicBezTo>
                  <a:pt x="750" y="216"/>
                  <a:pt x="714" y="252"/>
                  <a:pt x="669" y="252"/>
                </a:cubicBezTo>
                <a:cubicBezTo>
                  <a:pt x="625" y="252"/>
                  <a:pt x="589" y="216"/>
                  <a:pt x="589" y="172"/>
                </a:cubicBezTo>
                <a:cubicBezTo>
                  <a:pt x="589" y="127"/>
                  <a:pt x="625" y="91"/>
                  <a:pt x="669" y="91"/>
                </a:cubicBezTo>
                <a:close/>
              </a:path>
            </a:pathLst>
          </a:custGeom>
          <a:solidFill>
            <a:schemeClr val="bg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p>
        </p:txBody>
      </p:sp>
      <p:pic>
        <p:nvPicPr>
          <p:cNvPr id="16" name="图片 15" descr="343538343131363b343538333938303bcafdd7d6d2bb"/>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50925" y="1986915"/>
            <a:ext cx="914400" cy="914400"/>
          </a:xfrm>
          <a:prstGeom prst="rect">
            <a:avLst/>
          </a:prstGeom>
        </p:spPr>
      </p:pic>
      <p:pic>
        <p:nvPicPr>
          <p:cNvPr id="17" name="图片 16" descr="343538343131363b343538333938313bcafdd7d6b6fe"/>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742565" y="4966970"/>
            <a:ext cx="914400" cy="914400"/>
          </a:xfrm>
          <a:prstGeom prst="rect">
            <a:avLst/>
          </a:prstGeom>
        </p:spPr>
      </p:pic>
      <p:pic>
        <p:nvPicPr>
          <p:cNvPr id="19" name="图片 18" descr="343538343131363b343538333938323bcafdd7d6c8fd"/>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499610" y="2032000"/>
            <a:ext cx="914400" cy="914400"/>
          </a:xfrm>
          <a:prstGeom prst="rect">
            <a:avLst/>
          </a:prstGeom>
        </p:spPr>
      </p:pic>
      <p:pic>
        <p:nvPicPr>
          <p:cNvPr id="20" name="图片 19" descr="343538343131363b343538333938333bcafdd7d6cbc4"/>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6173470" y="4959985"/>
            <a:ext cx="914400" cy="914400"/>
          </a:xfrm>
          <a:prstGeom prst="rect">
            <a:avLst/>
          </a:prstGeom>
        </p:spPr>
      </p:pic>
      <p:pic>
        <p:nvPicPr>
          <p:cNvPr id="22" name="图片 21" descr="343538343131363b343538333938363bcafdd7d6c1f9"/>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9632315" y="4980940"/>
            <a:ext cx="914400" cy="914400"/>
          </a:xfrm>
          <a:prstGeom prst="rect">
            <a:avLst/>
          </a:prstGeom>
        </p:spPr>
      </p:pic>
      <p:pic>
        <p:nvPicPr>
          <p:cNvPr id="24" name="图片 23" descr="343538343131363b343538333938353bcafdd7d6cee5"/>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 xmlns:asvg="http://schemas.microsoft.com/office/drawing/2016/SVG/main" r:embed="rId16"/>
              </a:ext>
            </a:extLst>
          </a:blip>
          <a:stretch>
            <a:fillRect/>
          </a:stretch>
        </p:blipFill>
        <p:spPr>
          <a:xfrm>
            <a:off x="8120380" y="2219960"/>
            <a:ext cx="537845" cy="537845"/>
          </a:xfrm>
          <a:prstGeom prst="rect">
            <a:avLst/>
          </a:prstGeom>
        </p:spPr>
      </p:pic>
      <p:grpSp>
        <p:nvGrpSpPr>
          <p:cNvPr id="48" name="组合 47">
            <a:extLst>
              <a:ext uri="{FF2B5EF4-FFF2-40B4-BE49-F238E27FC236}">
                <a16:creationId xmlns="" xmlns:a16="http://schemas.microsoft.com/office/drawing/2014/main" id="{CCDDA1D4-AD68-4DCA-A6B2-35922551705F}"/>
              </a:ext>
            </a:extLst>
          </p:cNvPr>
          <p:cNvGrpSpPr/>
          <p:nvPr/>
        </p:nvGrpSpPr>
        <p:grpSpPr>
          <a:xfrm>
            <a:off x="5181600" y="92446"/>
            <a:ext cx="7010400" cy="480164"/>
            <a:chOff x="5167600" y="113199"/>
            <a:chExt cx="7010400" cy="480164"/>
          </a:xfrm>
          <a:solidFill>
            <a:srgbClr val="005D61"/>
          </a:solidFill>
        </p:grpSpPr>
        <p:sp>
          <p:nvSpPr>
            <p:cNvPr id="49" name="矩形 48">
              <a:extLst>
                <a:ext uri="{FF2B5EF4-FFF2-40B4-BE49-F238E27FC236}">
                  <a16:creationId xmlns="" xmlns:a16="http://schemas.microsoft.com/office/drawing/2014/main" id="{97279174-AECF-4078-88EA-FB0C28A0918D}"/>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矩形 49">
              <a:extLst>
                <a:ext uri="{FF2B5EF4-FFF2-40B4-BE49-F238E27FC236}">
                  <a16:creationId xmlns="" xmlns:a16="http://schemas.microsoft.com/office/drawing/2014/main" id="{59ACE009-F387-43AD-B643-794B09738E0A}"/>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 xmlns:a16="http://schemas.microsoft.com/office/drawing/2014/main" id="{8CBDCC0D-461E-47BD-91B1-FBC81336B669}"/>
              </a:ext>
            </a:extLst>
          </p:cNvPr>
          <p:cNvSpPr/>
          <p:nvPr/>
        </p:nvSpPr>
        <p:spPr>
          <a:xfrm>
            <a:off x="1042776" y="4178476"/>
            <a:ext cx="2506980" cy="474980"/>
          </a:xfrm>
          <a:prstGeom prst="rect">
            <a:avLst/>
          </a:prstGeom>
          <a:solidFill>
            <a:srgbClr val="00B0F0"/>
          </a:solidFill>
          <a:ln>
            <a:noFill/>
          </a:ln>
        </p:spPr>
        <p:txBody>
          <a:bodyPr anchor="ctr"/>
          <a:lstStyle/>
          <a:p>
            <a:pPr algn="ctr"/>
            <a:endParaRPr sz="2400">
              <a:ea typeface="思源黑体旧字形 Normal" panose="020B0400000000000000" pitchFamily="34" charset="-128"/>
            </a:endParaRPr>
          </a:p>
        </p:txBody>
      </p:sp>
      <p:sp>
        <p:nvSpPr>
          <p:cNvPr id="15" name="矩形 14"/>
          <p:cNvSpPr/>
          <p:nvPr/>
        </p:nvSpPr>
        <p:spPr>
          <a:xfrm>
            <a:off x="1030076" y="4179473"/>
            <a:ext cx="456353" cy="474980"/>
          </a:xfrm>
          <a:prstGeom prst="rect">
            <a:avLst/>
          </a:prstGeom>
          <a:solidFill>
            <a:srgbClr val="DB1516"/>
          </a:solidFill>
          <a:ln>
            <a:noFill/>
          </a:ln>
        </p:spPr>
        <p:txBody>
          <a:bodyPr lIns="121900" tIns="60933" rIns="121900" bIns="60933" anchor="ctr" anchorCtr="0">
            <a:normAutofit lnSpcReduction="10000"/>
            <a:scene3d>
              <a:camera prst="orthographicFront"/>
              <a:lightRig rig="threePt" dir="t"/>
            </a:scene3d>
            <a:sp3d contourW="12700"/>
          </a:bodyPr>
          <a:lstStyle/>
          <a:p>
            <a:pPr marL="0" marR="0" lvl="0" indent="0" algn="ctr" rtl="0">
              <a:buNone/>
            </a:pPr>
            <a:r>
              <a:rPr lang="en-US" altLang="zh-CN" sz="2400" b="0" i="0" u="none" strike="noStrike" cap="none" baseline="0">
                <a:solidFill>
                  <a:schemeClr val="lt1"/>
                </a:solidFill>
                <a:ea typeface="思源黑体旧字形 Normal" panose="020B0400000000000000" pitchFamily="34" charset="-128"/>
              </a:rPr>
              <a:t>1</a:t>
            </a:r>
          </a:p>
        </p:txBody>
      </p:sp>
      <p:sp>
        <p:nvSpPr>
          <p:cNvPr id="16" name="矩形 15"/>
          <p:cNvSpPr/>
          <p:nvPr/>
        </p:nvSpPr>
        <p:spPr>
          <a:xfrm>
            <a:off x="3526050" y="3702799"/>
            <a:ext cx="2506980" cy="474980"/>
          </a:xfrm>
          <a:prstGeom prst="rect">
            <a:avLst/>
          </a:prstGeom>
          <a:solidFill>
            <a:srgbClr val="00B0F0"/>
          </a:solidFill>
          <a:ln>
            <a:noFill/>
          </a:ln>
        </p:spPr>
        <p:txBody>
          <a:bodyPr anchor="ctr"/>
          <a:lstStyle/>
          <a:p>
            <a:pPr algn="ctr"/>
            <a:endParaRPr sz="2400">
              <a:ea typeface="思源黑体旧字形 Normal" panose="020B0400000000000000" pitchFamily="34" charset="-128"/>
            </a:endParaRPr>
          </a:p>
        </p:txBody>
      </p:sp>
      <p:sp>
        <p:nvSpPr>
          <p:cNvPr id="17" name="矩形 16"/>
          <p:cNvSpPr/>
          <p:nvPr/>
        </p:nvSpPr>
        <p:spPr>
          <a:xfrm>
            <a:off x="3526050" y="3702799"/>
            <a:ext cx="456353" cy="474980"/>
          </a:xfrm>
          <a:prstGeom prst="rect">
            <a:avLst/>
          </a:prstGeom>
          <a:solidFill>
            <a:srgbClr val="404040"/>
          </a:solidFill>
          <a:ln>
            <a:noFill/>
          </a:ln>
        </p:spPr>
        <p:txBody>
          <a:bodyPr lIns="121900" tIns="60933" rIns="121900" bIns="60933" anchor="ctr" anchorCtr="0">
            <a:normAutofit lnSpcReduction="10000"/>
            <a:scene3d>
              <a:camera prst="orthographicFront"/>
              <a:lightRig rig="threePt" dir="t"/>
            </a:scene3d>
            <a:sp3d contourW="12700"/>
          </a:bodyPr>
          <a:lstStyle/>
          <a:p>
            <a:pPr marL="0" marR="0" lvl="0" indent="0" algn="ctr" rtl="0">
              <a:buNone/>
            </a:pPr>
            <a:r>
              <a:rPr lang="en-US" altLang="zh-CN" sz="2400" b="0" i="0" u="none" strike="noStrike" cap="none" baseline="0" dirty="0">
                <a:solidFill>
                  <a:schemeClr val="lt1"/>
                </a:solidFill>
                <a:ea typeface="思源黑体旧字形 Normal" panose="020B0400000000000000" pitchFamily="34" charset="-128"/>
              </a:rPr>
              <a:t>2</a:t>
            </a:r>
          </a:p>
        </p:txBody>
      </p:sp>
      <p:sp>
        <p:nvSpPr>
          <p:cNvPr id="18" name="矩形 17"/>
          <p:cNvSpPr/>
          <p:nvPr/>
        </p:nvSpPr>
        <p:spPr>
          <a:xfrm>
            <a:off x="6022023" y="3228666"/>
            <a:ext cx="2506980" cy="474980"/>
          </a:xfrm>
          <a:prstGeom prst="rect">
            <a:avLst/>
          </a:prstGeom>
          <a:solidFill>
            <a:srgbClr val="00B0F0"/>
          </a:solidFill>
          <a:ln>
            <a:noFill/>
          </a:ln>
        </p:spPr>
        <p:txBody>
          <a:bodyPr anchor="ctr"/>
          <a:lstStyle/>
          <a:p>
            <a:pPr algn="ctr"/>
            <a:endParaRPr sz="2400">
              <a:ea typeface="思源黑体旧字形 Normal" panose="020B0400000000000000" pitchFamily="34" charset="-128"/>
            </a:endParaRPr>
          </a:p>
        </p:txBody>
      </p:sp>
      <p:sp>
        <p:nvSpPr>
          <p:cNvPr id="19" name="矩形 18"/>
          <p:cNvSpPr/>
          <p:nvPr/>
        </p:nvSpPr>
        <p:spPr>
          <a:xfrm>
            <a:off x="6022023" y="3228666"/>
            <a:ext cx="456353" cy="474980"/>
          </a:xfrm>
          <a:prstGeom prst="rect">
            <a:avLst/>
          </a:prstGeom>
          <a:solidFill>
            <a:srgbClr val="DB1516"/>
          </a:solidFill>
          <a:ln>
            <a:noFill/>
          </a:ln>
        </p:spPr>
        <p:txBody>
          <a:bodyPr lIns="121900" tIns="60933" rIns="121900" bIns="60933" anchor="ctr" anchorCtr="0">
            <a:normAutofit lnSpcReduction="10000"/>
            <a:scene3d>
              <a:camera prst="orthographicFront"/>
              <a:lightRig rig="threePt" dir="t"/>
            </a:scene3d>
            <a:sp3d contourW="12700"/>
          </a:bodyPr>
          <a:lstStyle/>
          <a:p>
            <a:pPr marL="0" marR="0" lvl="0" indent="0" algn="ctr" rtl="0">
              <a:buNone/>
            </a:pPr>
            <a:r>
              <a:rPr lang="en-US" altLang="zh-CN" sz="2400" b="0" i="0" u="none" strike="noStrike" cap="none" baseline="0">
                <a:solidFill>
                  <a:schemeClr val="lt1"/>
                </a:solidFill>
                <a:ea typeface="思源黑体旧字形 Normal" panose="020B0400000000000000" pitchFamily="34" charset="-128"/>
              </a:rPr>
              <a:t>3</a:t>
            </a:r>
          </a:p>
        </p:txBody>
      </p:sp>
      <p:sp>
        <p:nvSpPr>
          <p:cNvPr id="20" name="矩形 19"/>
          <p:cNvSpPr/>
          <p:nvPr/>
        </p:nvSpPr>
        <p:spPr>
          <a:xfrm>
            <a:off x="8502756" y="2751993"/>
            <a:ext cx="2506980" cy="474980"/>
          </a:xfrm>
          <a:prstGeom prst="rect">
            <a:avLst/>
          </a:prstGeom>
          <a:solidFill>
            <a:srgbClr val="00B0F0"/>
          </a:solidFill>
          <a:ln>
            <a:noFill/>
          </a:ln>
        </p:spPr>
        <p:txBody>
          <a:bodyPr anchor="ctr"/>
          <a:lstStyle/>
          <a:p>
            <a:pPr algn="ctr"/>
            <a:endParaRPr sz="2400">
              <a:ea typeface="思源黑体旧字形 Normal" panose="020B0400000000000000" pitchFamily="34" charset="-128"/>
            </a:endParaRPr>
          </a:p>
        </p:txBody>
      </p:sp>
      <p:sp>
        <p:nvSpPr>
          <p:cNvPr id="21" name="矩形 20"/>
          <p:cNvSpPr/>
          <p:nvPr/>
        </p:nvSpPr>
        <p:spPr>
          <a:xfrm>
            <a:off x="8502756" y="2751993"/>
            <a:ext cx="456353" cy="474980"/>
          </a:xfrm>
          <a:prstGeom prst="rect">
            <a:avLst/>
          </a:prstGeom>
          <a:solidFill>
            <a:srgbClr val="404040"/>
          </a:solidFill>
          <a:ln>
            <a:noFill/>
          </a:ln>
        </p:spPr>
        <p:txBody>
          <a:bodyPr lIns="121900" tIns="60933" rIns="121900" bIns="60933" anchor="ctr" anchorCtr="0">
            <a:normAutofit lnSpcReduction="10000"/>
            <a:scene3d>
              <a:camera prst="orthographicFront"/>
              <a:lightRig rig="threePt" dir="t"/>
            </a:scene3d>
            <a:sp3d contourW="12700"/>
          </a:bodyPr>
          <a:lstStyle/>
          <a:p>
            <a:pPr marL="0" marR="0" lvl="0" indent="0" algn="ctr" rtl="0">
              <a:buNone/>
            </a:pPr>
            <a:r>
              <a:rPr lang="en-US" altLang="zh-CN" sz="2400" b="0" i="0" u="none" strike="noStrike" cap="none" baseline="0">
                <a:solidFill>
                  <a:schemeClr val="lt1"/>
                </a:solidFill>
                <a:ea typeface="思源黑体旧字形 Normal" panose="020B0400000000000000" pitchFamily="34" charset="-128"/>
              </a:rPr>
              <a:t>4</a:t>
            </a:r>
          </a:p>
        </p:txBody>
      </p:sp>
      <p:sp>
        <p:nvSpPr>
          <p:cNvPr id="24" name="任意多边形: 形状 22"/>
          <p:cNvSpPr/>
          <p:nvPr/>
        </p:nvSpPr>
        <p:spPr>
          <a:xfrm>
            <a:off x="2961323" y="2277859"/>
            <a:ext cx="869527" cy="1755987"/>
          </a:xfrm>
          <a:custGeom>
            <a:avLst/>
            <a:gdLst/>
            <a:ahLst/>
            <a:cxnLst/>
            <a:rect l="0" t="0" r="0" b="0"/>
            <a:pathLst>
              <a:path w="120000" h="120000" extrusionOk="0">
                <a:moveTo>
                  <a:pt x="57895" y="0"/>
                </a:moveTo>
                <a:cubicBezTo>
                  <a:pt x="48270" y="0"/>
                  <a:pt x="40468" y="4083"/>
                  <a:pt x="40468" y="9127"/>
                </a:cubicBezTo>
                <a:cubicBezTo>
                  <a:pt x="40468" y="14172"/>
                  <a:pt x="48270" y="18255"/>
                  <a:pt x="57895" y="18255"/>
                </a:cubicBezTo>
                <a:cubicBezTo>
                  <a:pt x="67520" y="18255"/>
                  <a:pt x="75317" y="14172"/>
                  <a:pt x="75317" y="9127"/>
                </a:cubicBezTo>
                <a:cubicBezTo>
                  <a:pt x="75317" y="4083"/>
                  <a:pt x="67520" y="0"/>
                  <a:pt x="57895" y="0"/>
                </a:cubicBezTo>
                <a:close/>
                <a:moveTo>
                  <a:pt x="54674" y="21872"/>
                </a:moveTo>
                <a:cubicBezTo>
                  <a:pt x="48631" y="21827"/>
                  <a:pt x="46939" y="22483"/>
                  <a:pt x="46939" y="22483"/>
                </a:cubicBezTo>
                <a:lnTo>
                  <a:pt x="11187" y="34944"/>
                </a:lnTo>
                <a:cubicBezTo>
                  <a:pt x="10205" y="35166"/>
                  <a:pt x="9325" y="35477"/>
                  <a:pt x="8558" y="35861"/>
                </a:cubicBezTo>
                <a:cubicBezTo>
                  <a:pt x="7249" y="36527"/>
                  <a:pt x="6307" y="37411"/>
                  <a:pt x="6008" y="38427"/>
                </a:cubicBezTo>
                <a:lnTo>
                  <a:pt x="107" y="58561"/>
                </a:lnTo>
                <a:cubicBezTo>
                  <a:pt x="-626" y="61044"/>
                  <a:pt x="2606" y="63361"/>
                  <a:pt x="7351" y="63744"/>
                </a:cubicBezTo>
                <a:cubicBezTo>
                  <a:pt x="12090" y="64127"/>
                  <a:pt x="16541" y="62438"/>
                  <a:pt x="17275" y="59950"/>
                </a:cubicBezTo>
                <a:lnTo>
                  <a:pt x="21472" y="41494"/>
                </a:lnTo>
                <a:lnTo>
                  <a:pt x="42301" y="34038"/>
                </a:lnTo>
                <a:lnTo>
                  <a:pt x="42301" y="59588"/>
                </a:lnTo>
                <a:cubicBezTo>
                  <a:pt x="42301" y="59588"/>
                  <a:pt x="42172" y="60272"/>
                  <a:pt x="43046" y="60777"/>
                </a:cubicBezTo>
                <a:cubicBezTo>
                  <a:pt x="43813" y="61216"/>
                  <a:pt x="45957" y="61638"/>
                  <a:pt x="45963" y="61638"/>
                </a:cubicBezTo>
                <a:lnTo>
                  <a:pt x="43227" y="115450"/>
                </a:lnTo>
                <a:cubicBezTo>
                  <a:pt x="43227" y="117961"/>
                  <a:pt x="47114" y="120000"/>
                  <a:pt x="51915" y="120000"/>
                </a:cubicBezTo>
                <a:cubicBezTo>
                  <a:pt x="56716" y="120000"/>
                  <a:pt x="60603" y="117961"/>
                  <a:pt x="60603" y="115450"/>
                </a:cubicBezTo>
                <a:lnTo>
                  <a:pt x="63153" y="65272"/>
                </a:lnTo>
                <a:lnTo>
                  <a:pt x="98775" y="72738"/>
                </a:lnTo>
                <a:lnTo>
                  <a:pt x="97720" y="90444"/>
                </a:lnTo>
                <a:cubicBezTo>
                  <a:pt x="97720" y="92955"/>
                  <a:pt x="101607" y="94994"/>
                  <a:pt x="106403" y="94994"/>
                </a:cubicBezTo>
                <a:cubicBezTo>
                  <a:pt x="111204" y="94994"/>
                  <a:pt x="115091" y="92955"/>
                  <a:pt x="115091" y="90444"/>
                </a:cubicBezTo>
                <a:lnTo>
                  <a:pt x="115734" y="69961"/>
                </a:lnTo>
                <a:cubicBezTo>
                  <a:pt x="115734" y="68005"/>
                  <a:pt x="113387" y="66338"/>
                  <a:pt x="110093" y="65688"/>
                </a:cubicBezTo>
                <a:lnTo>
                  <a:pt x="77641" y="57816"/>
                </a:lnTo>
                <a:lnTo>
                  <a:pt x="76992" y="44138"/>
                </a:lnTo>
                <a:lnTo>
                  <a:pt x="107125" y="52783"/>
                </a:lnTo>
                <a:cubicBezTo>
                  <a:pt x="111334" y="53988"/>
                  <a:pt x="116631" y="53177"/>
                  <a:pt x="118933" y="50972"/>
                </a:cubicBezTo>
                <a:cubicBezTo>
                  <a:pt x="121235" y="48766"/>
                  <a:pt x="119689" y="46011"/>
                  <a:pt x="115480" y="44800"/>
                </a:cubicBezTo>
                <a:lnTo>
                  <a:pt x="79909" y="34605"/>
                </a:lnTo>
                <a:cubicBezTo>
                  <a:pt x="78820" y="34294"/>
                  <a:pt x="77523" y="34111"/>
                  <a:pt x="76631" y="33894"/>
                </a:cubicBezTo>
                <a:lnTo>
                  <a:pt x="76118" y="25872"/>
                </a:lnTo>
                <a:cubicBezTo>
                  <a:pt x="76118" y="25872"/>
                  <a:pt x="76016" y="23194"/>
                  <a:pt x="62279" y="22211"/>
                </a:cubicBezTo>
                <a:cubicBezTo>
                  <a:pt x="59193" y="21988"/>
                  <a:pt x="56688" y="21888"/>
                  <a:pt x="54674" y="21872"/>
                </a:cubicBezTo>
                <a:close/>
              </a:path>
            </a:pathLst>
          </a:custGeom>
          <a:solidFill>
            <a:srgbClr val="005D6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665">
              <a:solidFill>
                <a:schemeClr val="bg1"/>
              </a:solidFill>
              <a:latin typeface="Agency FB" panose="020B0503020202020204" pitchFamily="34" charset="0"/>
              <a:ea typeface="思源黑体旧字形 Normal" panose="020B0400000000000000" pitchFamily="34" charset="-128"/>
            </a:endParaRPr>
          </a:p>
        </p:txBody>
      </p:sp>
      <p:sp>
        <p:nvSpPr>
          <p:cNvPr id="33" name="矩形 32"/>
          <p:cNvSpPr/>
          <p:nvPr/>
        </p:nvSpPr>
        <p:spPr>
          <a:xfrm>
            <a:off x="1042776" y="4693399"/>
            <a:ext cx="2506980" cy="1253677"/>
          </a:xfrm>
          <a:prstGeom prst="rect">
            <a:avLst/>
          </a:prstGeom>
        </p:spPr>
        <p:txBody>
          <a:bodyPr wrap="square">
            <a:spAutoFit/>
            <a:scene3d>
              <a:camera prst="orthographicFront"/>
              <a:lightRig rig="threePt" dir="t"/>
            </a:scene3d>
            <a:sp3d contourW="12700"/>
          </a:bodyPr>
          <a:lstStyle/>
          <a:p>
            <a:pPr>
              <a:lnSpc>
                <a:spcPct val="130000"/>
              </a:lnSpc>
              <a:buNone/>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为客户提供优质服务是我们存在的唯一理由</a:t>
            </a:r>
          </a:p>
        </p:txBody>
      </p:sp>
      <p:sp>
        <p:nvSpPr>
          <p:cNvPr id="34" name="矩形 33"/>
          <p:cNvSpPr/>
          <p:nvPr/>
        </p:nvSpPr>
        <p:spPr>
          <a:xfrm>
            <a:off x="1510136" y="4202839"/>
            <a:ext cx="1697655" cy="41517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65" b="1" dirty="0">
                <a:solidFill>
                  <a:schemeClr val="bg1"/>
                </a:solidFill>
                <a:latin typeface="微软雅黑" panose="020B0503020204020204" pitchFamily="34" charset="-122"/>
                <a:ea typeface="微软雅黑" panose="020B0503020204020204" pitchFamily="34" charset="-122"/>
              </a:rPr>
              <a:t>客户成功</a:t>
            </a:r>
          </a:p>
        </p:txBody>
      </p:sp>
      <p:sp>
        <p:nvSpPr>
          <p:cNvPr id="36" name="矩形 35"/>
          <p:cNvSpPr/>
          <p:nvPr/>
        </p:nvSpPr>
        <p:spPr>
          <a:xfrm>
            <a:off x="3658130" y="4187093"/>
            <a:ext cx="2446020" cy="1313052"/>
          </a:xfrm>
          <a:prstGeom prst="rect">
            <a:avLst/>
          </a:prstGeom>
        </p:spPr>
        <p:txBody>
          <a:bodyPr wrap="square">
            <a:spAutoFit/>
            <a:scene3d>
              <a:camera prst="orthographicFront"/>
              <a:lightRig rig="threePt" dir="t"/>
            </a:scene3d>
            <a:sp3d contourW="12700"/>
          </a:bodyPr>
          <a:lstStyle/>
          <a:p>
            <a:pPr>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做真正的知识产权</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做真正的交付</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致力于高质量发展</a:t>
            </a:r>
          </a:p>
        </p:txBody>
      </p:sp>
      <p:sp>
        <p:nvSpPr>
          <p:cNvPr id="37" name="矩形 36"/>
          <p:cNvSpPr/>
          <p:nvPr/>
        </p:nvSpPr>
        <p:spPr>
          <a:xfrm>
            <a:off x="4009497" y="3734327"/>
            <a:ext cx="1860974" cy="41735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65" b="1" dirty="0">
                <a:solidFill>
                  <a:schemeClr val="bg1"/>
                </a:solidFill>
                <a:latin typeface="微软雅黑" panose="020B0503020204020204" pitchFamily="34" charset="-122"/>
                <a:ea typeface="微软雅黑" panose="020B0503020204020204" pitchFamily="34" charset="-122"/>
              </a:rPr>
              <a:t>笃行</a:t>
            </a:r>
          </a:p>
        </p:txBody>
      </p:sp>
      <p:sp>
        <p:nvSpPr>
          <p:cNvPr id="39" name="矩形 38"/>
          <p:cNvSpPr/>
          <p:nvPr/>
        </p:nvSpPr>
        <p:spPr>
          <a:xfrm>
            <a:off x="6135476" y="3691793"/>
            <a:ext cx="2432473" cy="1313052"/>
          </a:xfrm>
          <a:prstGeom prst="rect">
            <a:avLst/>
          </a:prstGeom>
        </p:spPr>
        <p:txBody>
          <a:bodyPr wrap="square">
            <a:spAutoFit/>
            <a:scene3d>
              <a:camera prst="orthographicFront"/>
              <a:lightRig rig="threePt" dir="t"/>
            </a:scene3d>
            <a:sp3d contourW="12700"/>
          </a:bodyPr>
          <a:lstStyle/>
          <a:p>
            <a:pPr>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奉行“久久为功”原则，不一味求大求快，不折腾</a:t>
            </a:r>
          </a:p>
        </p:txBody>
      </p:sp>
      <p:sp>
        <p:nvSpPr>
          <p:cNvPr id="40" name="矩形 39"/>
          <p:cNvSpPr/>
          <p:nvPr/>
        </p:nvSpPr>
        <p:spPr>
          <a:xfrm>
            <a:off x="6501237" y="3266025"/>
            <a:ext cx="1400174" cy="41735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65" b="1" dirty="0">
                <a:solidFill>
                  <a:schemeClr val="bg1"/>
                </a:solidFill>
                <a:latin typeface="微软雅黑" panose="020B0503020204020204" pitchFamily="34" charset="-122"/>
                <a:ea typeface="微软雅黑" panose="020B0503020204020204" pitchFamily="34" charset="-122"/>
              </a:rPr>
              <a:t>稳健</a:t>
            </a:r>
          </a:p>
        </p:txBody>
      </p:sp>
      <p:sp>
        <p:nvSpPr>
          <p:cNvPr id="42" name="矩形 41"/>
          <p:cNvSpPr/>
          <p:nvPr/>
        </p:nvSpPr>
        <p:spPr>
          <a:xfrm>
            <a:off x="8668703" y="3295553"/>
            <a:ext cx="2635259" cy="885948"/>
          </a:xfrm>
          <a:prstGeom prst="rect">
            <a:avLst/>
          </a:prstGeom>
        </p:spPr>
        <p:txBody>
          <a:bodyPr wrap="square">
            <a:spAutoFit/>
            <a:scene3d>
              <a:camera prst="orthographicFront"/>
              <a:lightRig rig="threePt" dir="t"/>
            </a:scene3d>
            <a:sp3d contourW="12700"/>
          </a:bodyPr>
          <a:lstStyle/>
          <a:p>
            <a:pPr>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追求永续经营</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是最大的对客户负责</a:t>
            </a:r>
          </a:p>
        </p:txBody>
      </p:sp>
      <p:sp>
        <p:nvSpPr>
          <p:cNvPr id="43" name="矩形 42"/>
          <p:cNvSpPr/>
          <p:nvPr/>
        </p:nvSpPr>
        <p:spPr>
          <a:xfrm>
            <a:off x="8992977" y="2792529"/>
            <a:ext cx="1453744" cy="417358"/>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865" b="1" dirty="0">
                <a:solidFill>
                  <a:schemeClr val="bg1"/>
                </a:solidFill>
                <a:latin typeface="微软雅黑" panose="020B0503020204020204" pitchFamily="34" charset="-122"/>
                <a:ea typeface="微软雅黑" panose="020B0503020204020204" pitchFamily="34" charset="-122"/>
              </a:rPr>
              <a:t>致远</a:t>
            </a:r>
          </a:p>
        </p:txBody>
      </p:sp>
      <p:sp>
        <p:nvSpPr>
          <p:cNvPr id="9" name="上弧形箭头 8"/>
          <p:cNvSpPr/>
          <p:nvPr/>
        </p:nvSpPr>
        <p:spPr>
          <a:xfrm rot="19920000">
            <a:off x="5237163" y="2751993"/>
            <a:ext cx="1381760" cy="497840"/>
          </a:xfrm>
          <a:prstGeom prst="curvedDownArrow">
            <a:avLst/>
          </a:prstGeom>
          <a:gradFill>
            <a:gsLst>
              <a:gs pos="100000">
                <a:srgbClr val="EEC988"/>
              </a:gs>
              <a:gs pos="0">
                <a:srgbClr val="CB954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0" name="上弧形箭头 9"/>
          <p:cNvSpPr/>
          <p:nvPr/>
        </p:nvSpPr>
        <p:spPr>
          <a:xfrm rot="19920000">
            <a:off x="7838121" y="1354315"/>
            <a:ext cx="1381760" cy="497840"/>
          </a:xfrm>
          <a:prstGeom prst="curvedDownArrow">
            <a:avLst/>
          </a:prstGeom>
          <a:gradFill>
            <a:gsLst>
              <a:gs pos="100000">
                <a:srgbClr val="EEC988"/>
              </a:gs>
              <a:gs pos="0">
                <a:srgbClr val="CB954D"/>
              </a:gs>
            </a:gsLst>
            <a:lin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文化理念</a:t>
            </a:r>
            <a:endParaRPr lang="zh-CN" altLang="en-US" sz="2400"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grpSp>
        <p:nvGrpSpPr>
          <p:cNvPr id="31" name="组合 30">
            <a:extLst>
              <a:ext uri="{FF2B5EF4-FFF2-40B4-BE49-F238E27FC236}">
                <a16:creationId xmlns="" xmlns:a16="http://schemas.microsoft.com/office/drawing/2014/main" id="{FFE0A36B-860E-41AF-8B36-58D894E32EF8}"/>
              </a:ext>
            </a:extLst>
          </p:cNvPr>
          <p:cNvGrpSpPr/>
          <p:nvPr/>
        </p:nvGrpSpPr>
        <p:grpSpPr>
          <a:xfrm>
            <a:off x="5181600" y="92446"/>
            <a:ext cx="7010400" cy="480164"/>
            <a:chOff x="5167600" y="113199"/>
            <a:chExt cx="7010400" cy="480164"/>
          </a:xfrm>
          <a:solidFill>
            <a:srgbClr val="005D61"/>
          </a:solidFill>
        </p:grpSpPr>
        <p:sp>
          <p:nvSpPr>
            <p:cNvPr id="32" name="矩形 31">
              <a:extLst>
                <a:ext uri="{FF2B5EF4-FFF2-40B4-BE49-F238E27FC236}">
                  <a16:creationId xmlns="" xmlns:a16="http://schemas.microsoft.com/office/drawing/2014/main" id="{49A06F72-76BC-4621-A661-B88303C8E05A}"/>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 name="矩形 34">
              <a:extLst>
                <a:ext uri="{FF2B5EF4-FFF2-40B4-BE49-F238E27FC236}">
                  <a16:creationId xmlns="" xmlns:a16="http://schemas.microsoft.com/office/drawing/2014/main" id="{6D248013-0140-46A5-B022-4497D8585878}"/>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sp>
        <p:nvSpPr>
          <p:cNvPr id="30" name="TextBox 17">
            <a:extLst>
              <a:ext uri="{FF2B5EF4-FFF2-40B4-BE49-F238E27FC236}">
                <a16:creationId xmlns="" xmlns:a16="http://schemas.microsoft.com/office/drawing/2014/main" id="{B3CB0529-283B-4688-9CB1-C7CA61C45019}"/>
              </a:ext>
            </a:extLst>
          </p:cNvPr>
          <p:cNvSpPr txBox="1"/>
          <p:nvPr/>
        </p:nvSpPr>
        <p:spPr>
          <a:xfrm>
            <a:off x="835025" y="1134406"/>
            <a:ext cx="5129822" cy="613162"/>
          </a:xfrm>
          <a:prstGeom prst="rect">
            <a:avLst/>
          </a:prstGeom>
          <a:noFill/>
        </p:spPr>
        <p:txBody>
          <a:bodyPr wrap="square" lIns="180517" tIns="90256" rIns="180517" bIns="90256" rtlCol="0">
            <a:spAutoFit/>
            <a:scene3d>
              <a:camera prst="orthographicFront"/>
              <a:lightRig rig="threePt" dir="t"/>
            </a:scene3d>
          </a:bodyPr>
          <a:lstStyle/>
          <a:p>
            <a:r>
              <a:rPr lang="zh-CN" altLang="en-US" sz="2800" b="1" dirty="0">
                <a:ln/>
                <a:solidFill>
                  <a:srgbClr val="0070C0"/>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sym typeface="微软雅黑" panose="020B0503020204020204" pitchFamily="34" charset="-122"/>
              </a:rPr>
              <a:t>以专业求立身 以特色谋发展</a:t>
            </a:r>
          </a:p>
        </p:txBody>
      </p:sp>
      <p:sp>
        <p:nvSpPr>
          <p:cNvPr id="38" name="文本框 37">
            <a:extLst>
              <a:ext uri="{FF2B5EF4-FFF2-40B4-BE49-F238E27FC236}">
                <a16:creationId xmlns="" xmlns:a16="http://schemas.microsoft.com/office/drawing/2014/main" id="{F98907A9-487D-4D5C-9759-0748A5D71364}"/>
              </a:ext>
            </a:extLst>
          </p:cNvPr>
          <p:cNvSpPr txBox="1"/>
          <p:nvPr/>
        </p:nvSpPr>
        <p:spPr>
          <a:xfrm>
            <a:off x="1553634" y="5802510"/>
            <a:ext cx="8728951" cy="812530"/>
          </a:xfrm>
          <a:prstGeom prst="rect">
            <a:avLst/>
          </a:prstGeom>
          <a:noFill/>
        </p:spPr>
        <p:txBody>
          <a:bodyPr wrap="square" rtlCol="0">
            <a:spAutoFit/>
          </a:bodyPr>
          <a:lstStyle/>
          <a:p>
            <a:pPr algn="ctr">
              <a:lnSpc>
                <a:spcPct val="130000"/>
              </a:lnSpc>
            </a:pPr>
            <a:r>
              <a:rPr lang="zh-CN" altLang="en-US" sz="1200" dirty="0">
                <a:solidFill>
                  <a:schemeClr val="tx1"/>
                </a:solidFill>
              </a:rPr>
              <a:t>展誉专利代理</a:t>
            </a:r>
          </a:p>
          <a:p>
            <a:pPr algn="ctr">
              <a:lnSpc>
                <a:spcPct val="130000"/>
              </a:lnSpc>
            </a:pPr>
            <a:r>
              <a:rPr lang="zh-CN" altLang="en-US" sz="1200" dirty="0">
                <a:solidFill>
                  <a:schemeClr val="tx1"/>
                </a:solidFill>
              </a:rPr>
              <a:t>用真诚的态度与专业的服务为您的企业的消除知识产权风险</a:t>
            </a:r>
            <a:endParaRPr lang="en-US" altLang="zh-CN" sz="1200" dirty="0">
              <a:solidFill>
                <a:schemeClr val="tx1"/>
              </a:solidFill>
            </a:endParaRPr>
          </a:p>
          <a:p>
            <a:pPr algn="ctr">
              <a:lnSpc>
                <a:spcPct val="130000"/>
              </a:lnSpc>
            </a:pPr>
            <a:r>
              <a:rPr lang="zh-CN" altLang="en-US" sz="1200" dirty="0">
                <a:solidFill>
                  <a:schemeClr val="tx1"/>
                </a:solidFill>
              </a:rPr>
              <a:t>为您的业务发展保驾护航。</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肘形连接符 101"/>
          <p:cNvCxnSpPr/>
          <p:nvPr/>
        </p:nvCxnSpPr>
        <p:spPr>
          <a:xfrm rot="10800000">
            <a:off x="1362811" y="3568065"/>
            <a:ext cx="347133" cy="458893"/>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肘形连接符 105"/>
          <p:cNvCxnSpPr/>
          <p:nvPr/>
        </p:nvCxnSpPr>
        <p:spPr>
          <a:xfrm rot="10800000">
            <a:off x="3890111" y="3568065"/>
            <a:ext cx="347133" cy="458893"/>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肘形连接符 106"/>
          <p:cNvCxnSpPr/>
          <p:nvPr/>
        </p:nvCxnSpPr>
        <p:spPr>
          <a:xfrm rot="10800000">
            <a:off x="3890111" y="3680672"/>
            <a:ext cx="357293" cy="923713"/>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肘形连接符 107"/>
          <p:cNvCxnSpPr/>
          <p:nvPr/>
        </p:nvCxnSpPr>
        <p:spPr>
          <a:xfrm rot="10800000">
            <a:off x="6396244" y="3568065"/>
            <a:ext cx="347133" cy="458893"/>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肘形连接符 109"/>
          <p:cNvCxnSpPr/>
          <p:nvPr/>
        </p:nvCxnSpPr>
        <p:spPr>
          <a:xfrm rot="10800000">
            <a:off x="8940478" y="3568065"/>
            <a:ext cx="347133" cy="458893"/>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肘形连接符 110"/>
          <p:cNvCxnSpPr/>
          <p:nvPr/>
        </p:nvCxnSpPr>
        <p:spPr>
          <a:xfrm rot="10800000">
            <a:off x="8940478" y="3680672"/>
            <a:ext cx="357293" cy="923713"/>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椭圆 2"/>
          <p:cNvSpPr/>
          <p:nvPr/>
        </p:nvSpPr>
        <p:spPr>
          <a:xfrm>
            <a:off x="4718473" y="1083310"/>
            <a:ext cx="2560320" cy="61806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思源黑体旧字形 Normal" panose="020B0400000000000000" pitchFamily="34" charset="-128"/>
            </a:endParaRPr>
          </a:p>
        </p:txBody>
      </p:sp>
      <p:sp>
        <p:nvSpPr>
          <p:cNvPr id="26" name="椭圆 3"/>
          <p:cNvSpPr/>
          <p:nvPr/>
        </p:nvSpPr>
        <p:spPr>
          <a:xfrm>
            <a:off x="4753187" y="1179830"/>
            <a:ext cx="2491740" cy="535940"/>
          </a:xfrm>
          <a:prstGeom prst="roundRect">
            <a:avLst/>
          </a:prstGeom>
          <a:solidFill>
            <a:srgbClr val="00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思源黑体旧字形 Normal" panose="020B0400000000000000" pitchFamily="34" charset="-128"/>
            </a:endParaRPr>
          </a:p>
        </p:txBody>
      </p:sp>
      <p:sp>
        <p:nvSpPr>
          <p:cNvPr id="24" name="文本框 23"/>
          <p:cNvSpPr txBox="1"/>
          <p:nvPr/>
        </p:nvSpPr>
        <p:spPr>
          <a:xfrm>
            <a:off x="5142653" y="1188297"/>
            <a:ext cx="1992073" cy="523220"/>
          </a:xfrm>
          <a:prstGeom prst="rect">
            <a:avLst/>
          </a:prstGeom>
          <a:noFill/>
        </p:spPr>
        <p:txBody>
          <a:bodyPr wrap="square" rtlCol="0">
            <a:spAutoFit/>
            <a:scene3d>
              <a:camera prst="orthographicFront"/>
              <a:lightRig rig="threePt" dir="t"/>
            </a:scene3d>
            <a:sp3d contourW="12700"/>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所长</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2735157" y="2034117"/>
            <a:ext cx="2600960" cy="368300"/>
          </a:xfrm>
          <a:prstGeom prst="rect">
            <a:avLst/>
          </a:prstGeom>
          <a:noFill/>
        </p:spPr>
        <p:txBody>
          <a:bodyPr wrap="square" rtlCol="0">
            <a:spAutoFit/>
            <a:scene3d>
              <a:camera prst="orthographicFront"/>
              <a:lightRig rig="threePt" dir="t"/>
            </a:scene3d>
            <a:sp3d contourW="12700"/>
          </a:bodyPr>
          <a:lstStyle/>
          <a:p>
            <a:pPr algn="ctr"/>
            <a:r>
              <a:rPr lang="zh-CN" altLang="en-US" b="1" dirty="0">
                <a:solidFill>
                  <a:schemeClr val="bg1"/>
                </a:solidFill>
                <a:latin typeface="微软雅黑" panose="020B0503020204020204" pitchFamily="34" charset="-122"/>
                <a:ea typeface="微软雅黑" panose="020B0503020204020204" pitchFamily="34" charset="-122"/>
              </a:rPr>
              <a:t>专利所所长  副总经理</a:t>
            </a:r>
          </a:p>
        </p:txBody>
      </p:sp>
      <p:sp>
        <p:nvSpPr>
          <p:cNvPr id="42" name="椭圆 2"/>
          <p:cNvSpPr/>
          <p:nvPr/>
        </p:nvSpPr>
        <p:spPr>
          <a:xfrm>
            <a:off x="1044678" y="3070225"/>
            <a:ext cx="2291927" cy="5528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43" name="椭圆 3"/>
          <p:cNvSpPr/>
          <p:nvPr/>
        </p:nvSpPr>
        <p:spPr>
          <a:xfrm>
            <a:off x="1132518" y="3106632"/>
            <a:ext cx="2230120" cy="479213"/>
          </a:xfrm>
          <a:prstGeom prst="roundRect">
            <a:avLst/>
          </a:prstGeom>
          <a:solidFill>
            <a:srgbClr val="E1A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41" name="文本框 40"/>
          <p:cNvSpPr txBox="1"/>
          <p:nvPr/>
        </p:nvSpPr>
        <p:spPr>
          <a:xfrm>
            <a:off x="1362387" y="3089890"/>
            <a:ext cx="1825414" cy="461665"/>
          </a:xfrm>
          <a:prstGeom prst="rect">
            <a:avLst/>
          </a:prstGeom>
          <a:noFill/>
        </p:spPr>
        <p:txBody>
          <a:bodyPr wrap="square" rtlCol="0">
            <a:spAutoFit/>
            <a:scene3d>
              <a:camera prst="orthographicFront"/>
              <a:lightRig rig="threePt" dir="t"/>
            </a:scene3d>
            <a:sp3d contourW="12700"/>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业务拓展部</a:t>
            </a:r>
          </a:p>
        </p:txBody>
      </p:sp>
      <p:sp>
        <p:nvSpPr>
          <p:cNvPr id="47" name="椭圆 2"/>
          <p:cNvSpPr/>
          <p:nvPr/>
        </p:nvSpPr>
        <p:spPr>
          <a:xfrm>
            <a:off x="3636958" y="3070225"/>
            <a:ext cx="2291927" cy="5528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48" name="椭圆 3"/>
          <p:cNvSpPr/>
          <p:nvPr/>
        </p:nvSpPr>
        <p:spPr>
          <a:xfrm>
            <a:off x="3667438" y="3106632"/>
            <a:ext cx="2230120" cy="479213"/>
          </a:xfrm>
          <a:prstGeom prst="roundRect">
            <a:avLst/>
          </a:prstGeom>
          <a:solidFill>
            <a:srgbClr val="E1A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46" name="文本框 45"/>
          <p:cNvSpPr txBox="1"/>
          <p:nvPr/>
        </p:nvSpPr>
        <p:spPr>
          <a:xfrm>
            <a:off x="4175014" y="3122295"/>
            <a:ext cx="1225127" cy="460375"/>
          </a:xfrm>
          <a:prstGeom prst="rect">
            <a:avLst/>
          </a:prstGeom>
          <a:noFill/>
        </p:spPr>
        <p:txBody>
          <a:bodyPr wrap="square" rtlCol="0">
            <a:spAutoFit/>
            <a:scene3d>
              <a:camera prst="orthographicFront"/>
              <a:lightRig rig="threePt" dir="t"/>
            </a:scene3d>
            <a:sp3d contourW="12700"/>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项目部</a:t>
            </a:r>
          </a:p>
        </p:txBody>
      </p:sp>
      <p:sp>
        <p:nvSpPr>
          <p:cNvPr id="52" name="椭圆 2"/>
          <p:cNvSpPr/>
          <p:nvPr/>
        </p:nvSpPr>
        <p:spPr>
          <a:xfrm>
            <a:off x="6171878" y="3070225"/>
            <a:ext cx="2291927" cy="5528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53" name="椭圆 3"/>
          <p:cNvSpPr/>
          <p:nvPr/>
        </p:nvSpPr>
        <p:spPr>
          <a:xfrm>
            <a:off x="6202358" y="3106632"/>
            <a:ext cx="2230120" cy="479213"/>
          </a:xfrm>
          <a:prstGeom prst="roundRect">
            <a:avLst/>
          </a:prstGeom>
          <a:solidFill>
            <a:srgbClr val="E1A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51" name="文本框 50"/>
          <p:cNvSpPr txBox="1"/>
          <p:nvPr/>
        </p:nvSpPr>
        <p:spPr>
          <a:xfrm>
            <a:off x="6722634" y="3122295"/>
            <a:ext cx="1260687" cy="460375"/>
          </a:xfrm>
          <a:prstGeom prst="rect">
            <a:avLst/>
          </a:prstGeom>
          <a:noFill/>
        </p:spPr>
        <p:txBody>
          <a:bodyPr wrap="square" rtlCol="0">
            <a:spAutoFit/>
            <a:scene3d>
              <a:camera prst="orthographicFront"/>
              <a:lightRig rig="threePt" dir="t"/>
            </a:scene3d>
            <a:sp3d contourW="12700"/>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代理部</a:t>
            </a:r>
          </a:p>
        </p:txBody>
      </p:sp>
      <p:sp>
        <p:nvSpPr>
          <p:cNvPr id="57" name="椭圆 2"/>
          <p:cNvSpPr/>
          <p:nvPr/>
        </p:nvSpPr>
        <p:spPr>
          <a:xfrm>
            <a:off x="8706798" y="3070225"/>
            <a:ext cx="2291927" cy="55287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58" name="椭圆 3"/>
          <p:cNvSpPr/>
          <p:nvPr/>
        </p:nvSpPr>
        <p:spPr>
          <a:xfrm>
            <a:off x="8876978" y="3106632"/>
            <a:ext cx="2230120" cy="479213"/>
          </a:xfrm>
          <a:prstGeom prst="roundRect">
            <a:avLst/>
          </a:prstGeom>
          <a:solidFill>
            <a:srgbClr val="E1A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latin typeface="微软雅黑" panose="020B0503020204020204" pitchFamily="34" charset="-122"/>
              <a:ea typeface="微软雅黑" panose="020B0503020204020204" pitchFamily="34" charset="-122"/>
            </a:endParaRPr>
          </a:p>
        </p:txBody>
      </p:sp>
      <p:sp>
        <p:nvSpPr>
          <p:cNvPr id="56" name="文本框 55"/>
          <p:cNvSpPr txBox="1"/>
          <p:nvPr/>
        </p:nvSpPr>
        <p:spPr>
          <a:xfrm>
            <a:off x="9175004" y="3122295"/>
            <a:ext cx="1743287" cy="460375"/>
          </a:xfrm>
          <a:prstGeom prst="rect">
            <a:avLst/>
          </a:prstGeom>
          <a:noFill/>
        </p:spPr>
        <p:txBody>
          <a:bodyPr wrap="square" rtlCol="0">
            <a:spAutoFit/>
            <a:scene3d>
              <a:camera prst="orthographicFront"/>
              <a:lightRig rig="threePt" dir="t"/>
            </a:scene3d>
            <a:sp3d contourW="12700"/>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行政人事部</a:t>
            </a:r>
          </a:p>
        </p:txBody>
      </p:sp>
      <p:sp>
        <p:nvSpPr>
          <p:cNvPr id="62" name="椭圆 2"/>
          <p:cNvSpPr/>
          <p:nvPr/>
        </p:nvSpPr>
        <p:spPr>
          <a:xfrm>
            <a:off x="1697244" y="3822912"/>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63" name="椭圆 3"/>
          <p:cNvSpPr/>
          <p:nvPr/>
        </p:nvSpPr>
        <p:spPr>
          <a:xfrm>
            <a:off x="1720104" y="3850005"/>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sp>
        <p:nvSpPr>
          <p:cNvPr id="77" name="椭圆 2"/>
          <p:cNvSpPr/>
          <p:nvPr/>
        </p:nvSpPr>
        <p:spPr>
          <a:xfrm>
            <a:off x="4206764" y="3822912"/>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8" name="椭圆 3"/>
          <p:cNvSpPr/>
          <p:nvPr/>
        </p:nvSpPr>
        <p:spPr>
          <a:xfrm>
            <a:off x="4229624" y="3850005"/>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6" name="文本框 75"/>
          <p:cNvSpPr txBox="1"/>
          <p:nvPr/>
        </p:nvSpPr>
        <p:spPr>
          <a:xfrm>
            <a:off x="4265818" y="3809995"/>
            <a:ext cx="1557867" cy="378460"/>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项目主任</a:t>
            </a:r>
          </a:p>
        </p:txBody>
      </p:sp>
      <p:sp>
        <p:nvSpPr>
          <p:cNvPr id="87" name="椭圆 2"/>
          <p:cNvSpPr/>
          <p:nvPr/>
        </p:nvSpPr>
        <p:spPr>
          <a:xfrm>
            <a:off x="6741684" y="3822912"/>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88" name="椭圆 3"/>
          <p:cNvSpPr/>
          <p:nvPr/>
        </p:nvSpPr>
        <p:spPr>
          <a:xfrm>
            <a:off x="6764544" y="3850005"/>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86" name="文本框 85"/>
          <p:cNvSpPr txBox="1"/>
          <p:nvPr/>
        </p:nvSpPr>
        <p:spPr>
          <a:xfrm>
            <a:off x="6868472" y="3833810"/>
            <a:ext cx="1397846" cy="379335"/>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专利代理部</a:t>
            </a:r>
          </a:p>
        </p:txBody>
      </p:sp>
      <p:sp>
        <p:nvSpPr>
          <p:cNvPr id="92" name="椭圆 2"/>
          <p:cNvSpPr/>
          <p:nvPr/>
        </p:nvSpPr>
        <p:spPr>
          <a:xfrm>
            <a:off x="9276604" y="3822912"/>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93" name="椭圆 3"/>
          <p:cNvSpPr/>
          <p:nvPr/>
        </p:nvSpPr>
        <p:spPr>
          <a:xfrm>
            <a:off x="9299464" y="3850005"/>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91" name="文本框 90"/>
          <p:cNvSpPr txBox="1"/>
          <p:nvPr/>
        </p:nvSpPr>
        <p:spPr>
          <a:xfrm>
            <a:off x="9416304" y="3842810"/>
            <a:ext cx="1373293" cy="378460"/>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人事经理</a:t>
            </a:r>
          </a:p>
        </p:txBody>
      </p:sp>
      <p:sp>
        <p:nvSpPr>
          <p:cNvPr id="97" name="椭圆 2"/>
          <p:cNvSpPr/>
          <p:nvPr/>
        </p:nvSpPr>
        <p:spPr>
          <a:xfrm>
            <a:off x="9276604" y="4400338"/>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98" name="椭圆 3"/>
          <p:cNvSpPr/>
          <p:nvPr/>
        </p:nvSpPr>
        <p:spPr>
          <a:xfrm>
            <a:off x="9299464" y="4427432"/>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96" name="文本框 95"/>
          <p:cNvSpPr txBox="1"/>
          <p:nvPr/>
        </p:nvSpPr>
        <p:spPr>
          <a:xfrm>
            <a:off x="9522828" y="4397481"/>
            <a:ext cx="1199192" cy="379335"/>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品牌宣传</a:t>
            </a:r>
          </a:p>
        </p:txBody>
      </p:sp>
      <p:cxnSp>
        <p:nvCxnSpPr>
          <p:cNvPr id="99" name="直接连接符 98"/>
          <p:cNvCxnSpPr/>
          <p:nvPr/>
        </p:nvCxnSpPr>
        <p:spPr>
          <a:xfrm>
            <a:off x="2244090" y="2811145"/>
            <a:ext cx="757174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cxnSpLocks/>
          </p:cNvCxnSpPr>
          <p:nvPr/>
        </p:nvCxnSpPr>
        <p:spPr>
          <a:xfrm flipH="1">
            <a:off x="5975350" y="1680210"/>
            <a:ext cx="7197" cy="113093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H="1">
            <a:off x="2247578" y="2816225"/>
            <a:ext cx="1693" cy="24299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flipH="1">
            <a:off x="4754558" y="2816225"/>
            <a:ext cx="1693" cy="24299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7329271" y="2816225"/>
            <a:ext cx="1693" cy="24299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H="1">
            <a:off x="9819318" y="2816225"/>
            <a:ext cx="1693" cy="24299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肘形连接符 110"/>
          <p:cNvCxnSpPr>
            <a:cxnSpLocks/>
            <a:stCxn id="68" idx="1"/>
          </p:cNvCxnSpPr>
          <p:nvPr/>
        </p:nvCxnSpPr>
        <p:spPr>
          <a:xfrm rot="10800000">
            <a:off x="6393502" y="3742963"/>
            <a:ext cx="370197" cy="1537592"/>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椭圆 2"/>
          <p:cNvSpPr/>
          <p:nvPr/>
        </p:nvSpPr>
        <p:spPr>
          <a:xfrm>
            <a:off x="6748458" y="4479925"/>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8" name="椭圆 3"/>
          <p:cNvSpPr/>
          <p:nvPr/>
        </p:nvSpPr>
        <p:spPr>
          <a:xfrm>
            <a:off x="6771318" y="4507018"/>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34" name="文本框 33"/>
          <p:cNvSpPr txBox="1"/>
          <p:nvPr/>
        </p:nvSpPr>
        <p:spPr>
          <a:xfrm>
            <a:off x="6888574" y="4487014"/>
            <a:ext cx="1412240" cy="379335"/>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商标代理部</a:t>
            </a:r>
          </a:p>
        </p:txBody>
      </p:sp>
      <p:sp>
        <p:nvSpPr>
          <p:cNvPr id="109" name="椭圆 2"/>
          <p:cNvSpPr/>
          <p:nvPr/>
        </p:nvSpPr>
        <p:spPr>
          <a:xfrm>
            <a:off x="4240631" y="4398645"/>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10" name="椭圆 3"/>
          <p:cNvSpPr/>
          <p:nvPr/>
        </p:nvSpPr>
        <p:spPr>
          <a:xfrm>
            <a:off x="4263491" y="4425738"/>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111" name="文本框 110"/>
          <p:cNvSpPr txBox="1"/>
          <p:nvPr/>
        </p:nvSpPr>
        <p:spPr>
          <a:xfrm>
            <a:off x="4271107" y="4400017"/>
            <a:ext cx="1557867" cy="378460"/>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项目经理</a:t>
            </a:r>
          </a:p>
        </p:txBody>
      </p:sp>
      <p:sp>
        <p:nvSpPr>
          <p:cNvPr id="112" name="左中括号 111"/>
          <p:cNvSpPr/>
          <p:nvPr/>
        </p:nvSpPr>
        <p:spPr>
          <a:xfrm rot="16200000">
            <a:off x="6153997" y="1768264"/>
            <a:ext cx="350520" cy="8170333"/>
          </a:xfrm>
          <a:prstGeom prst="leftBracket">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113" name="圆角矩形 112"/>
          <p:cNvSpPr/>
          <p:nvPr/>
        </p:nvSpPr>
        <p:spPr>
          <a:xfrm>
            <a:off x="4132157" y="5760297"/>
            <a:ext cx="3865880" cy="52239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中台组织 专家组</a:t>
            </a:r>
          </a:p>
        </p:txBody>
      </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组织架构</a:t>
            </a:r>
            <a:endParaRPr lang="zh-CN" altLang="en-US" sz="2400"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68" name="椭圆 2">
            <a:extLst>
              <a:ext uri="{FF2B5EF4-FFF2-40B4-BE49-F238E27FC236}">
                <a16:creationId xmlns="" xmlns:a16="http://schemas.microsoft.com/office/drawing/2014/main" id="{C3E63AED-F473-402C-B36F-21E8C904FC0F}"/>
              </a:ext>
            </a:extLst>
          </p:cNvPr>
          <p:cNvSpPr/>
          <p:nvPr/>
        </p:nvSpPr>
        <p:spPr>
          <a:xfrm>
            <a:off x="6763698" y="5076508"/>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69" name="椭圆 3">
            <a:extLst>
              <a:ext uri="{FF2B5EF4-FFF2-40B4-BE49-F238E27FC236}">
                <a16:creationId xmlns="" xmlns:a16="http://schemas.microsoft.com/office/drawing/2014/main" id="{A9DE8E18-4173-4CE9-B9FC-BC2DD9524AA4}"/>
              </a:ext>
            </a:extLst>
          </p:cNvPr>
          <p:cNvSpPr/>
          <p:nvPr/>
        </p:nvSpPr>
        <p:spPr>
          <a:xfrm>
            <a:off x="6786558" y="5103601"/>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0" name="文本框 69">
            <a:extLst>
              <a:ext uri="{FF2B5EF4-FFF2-40B4-BE49-F238E27FC236}">
                <a16:creationId xmlns="" xmlns:a16="http://schemas.microsoft.com/office/drawing/2014/main" id="{E8E31EF0-30B7-467A-BC2E-54981A64B6F9}"/>
              </a:ext>
            </a:extLst>
          </p:cNvPr>
          <p:cNvSpPr txBox="1"/>
          <p:nvPr/>
        </p:nvSpPr>
        <p:spPr>
          <a:xfrm>
            <a:off x="6896726" y="5082884"/>
            <a:ext cx="1412240" cy="379335"/>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预审代理组</a:t>
            </a:r>
          </a:p>
        </p:txBody>
      </p:sp>
      <p:cxnSp>
        <p:nvCxnSpPr>
          <p:cNvPr id="72" name="肘形连接符 110">
            <a:extLst>
              <a:ext uri="{FF2B5EF4-FFF2-40B4-BE49-F238E27FC236}">
                <a16:creationId xmlns="" xmlns:a16="http://schemas.microsoft.com/office/drawing/2014/main" id="{2DAE26D5-25AB-4E9E-98AB-73B6E679867D}"/>
              </a:ext>
            </a:extLst>
          </p:cNvPr>
          <p:cNvCxnSpPr>
            <a:cxnSpLocks/>
            <a:stCxn id="17" idx="1"/>
          </p:cNvCxnSpPr>
          <p:nvPr/>
        </p:nvCxnSpPr>
        <p:spPr>
          <a:xfrm rot="10800000">
            <a:off x="6392658" y="3634108"/>
            <a:ext cx="355801" cy="1049865"/>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 xmlns:a16="http://schemas.microsoft.com/office/drawing/2014/main" id="{E2C44CFE-25E9-435B-B9F0-961827C1C9B8}"/>
              </a:ext>
            </a:extLst>
          </p:cNvPr>
          <p:cNvSpPr txBox="1"/>
          <p:nvPr/>
        </p:nvSpPr>
        <p:spPr>
          <a:xfrm>
            <a:off x="1683904" y="3836455"/>
            <a:ext cx="1557867" cy="379335"/>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咨询顾问</a:t>
            </a:r>
          </a:p>
        </p:txBody>
      </p:sp>
      <p:sp>
        <p:nvSpPr>
          <p:cNvPr id="75" name="椭圆 2">
            <a:extLst>
              <a:ext uri="{FF2B5EF4-FFF2-40B4-BE49-F238E27FC236}">
                <a16:creationId xmlns="" xmlns:a16="http://schemas.microsoft.com/office/drawing/2014/main" id="{B2073CC8-D653-4F3C-8937-42FED7484759}"/>
              </a:ext>
            </a:extLst>
          </p:cNvPr>
          <p:cNvSpPr/>
          <p:nvPr/>
        </p:nvSpPr>
        <p:spPr>
          <a:xfrm>
            <a:off x="4256713" y="5016078"/>
            <a:ext cx="1691640" cy="4080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9" name="椭圆 3">
            <a:extLst>
              <a:ext uri="{FF2B5EF4-FFF2-40B4-BE49-F238E27FC236}">
                <a16:creationId xmlns="" xmlns:a16="http://schemas.microsoft.com/office/drawing/2014/main" id="{F5072839-FC98-4367-9800-FF716D7D65E6}"/>
              </a:ext>
            </a:extLst>
          </p:cNvPr>
          <p:cNvSpPr/>
          <p:nvPr/>
        </p:nvSpPr>
        <p:spPr>
          <a:xfrm>
            <a:off x="4279573" y="5043171"/>
            <a:ext cx="1645920" cy="35390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80" name="文本框 79">
            <a:extLst>
              <a:ext uri="{FF2B5EF4-FFF2-40B4-BE49-F238E27FC236}">
                <a16:creationId xmlns="" xmlns:a16="http://schemas.microsoft.com/office/drawing/2014/main" id="{DA962B21-528E-4F29-96FF-AAF22AADCF69}"/>
              </a:ext>
            </a:extLst>
          </p:cNvPr>
          <p:cNvSpPr txBox="1"/>
          <p:nvPr/>
        </p:nvSpPr>
        <p:spPr>
          <a:xfrm>
            <a:off x="4287189" y="5017450"/>
            <a:ext cx="1557867" cy="379335"/>
          </a:xfrm>
          <a:prstGeom prst="rect">
            <a:avLst/>
          </a:prstGeom>
          <a:noFill/>
        </p:spPr>
        <p:txBody>
          <a:bodyPr wrap="square" rtlCol="0">
            <a:spAutoFit/>
            <a:scene3d>
              <a:camera prst="orthographicFront"/>
              <a:lightRig rig="threePt" dir="t"/>
            </a:scene3d>
            <a:sp3d contourW="12700"/>
          </a:bodyPr>
          <a:lstStyle/>
          <a:p>
            <a:pPr algn="ctr"/>
            <a:r>
              <a:rPr lang="zh-CN" altLang="en-US" sz="1865" b="1" dirty="0">
                <a:solidFill>
                  <a:schemeClr val="bg1"/>
                </a:solidFill>
                <a:latin typeface="微软雅黑" panose="020B0503020204020204" pitchFamily="34" charset="-122"/>
                <a:ea typeface="微软雅黑" panose="020B0503020204020204" pitchFamily="34" charset="-122"/>
              </a:rPr>
              <a:t>咨询专家</a:t>
            </a:r>
          </a:p>
        </p:txBody>
      </p:sp>
      <p:cxnSp>
        <p:nvCxnSpPr>
          <p:cNvPr id="81" name="肘形连接符 106">
            <a:extLst>
              <a:ext uri="{FF2B5EF4-FFF2-40B4-BE49-F238E27FC236}">
                <a16:creationId xmlns="" xmlns:a16="http://schemas.microsoft.com/office/drawing/2014/main" id="{1DC72EB8-0935-4DBF-BF0D-6947AA5BA0BA}"/>
              </a:ext>
            </a:extLst>
          </p:cNvPr>
          <p:cNvCxnSpPr>
            <a:cxnSpLocks/>
            <a:stCxn id="75" idx="1"/>
          </p:cNvCxnSpPr>
          <p:nvPr/>
        </p:nvCxnSpPr>
        <p:spPr>
          <a:xfrm rot="10800000">
            <a:off x="3901757" y="3601509"/>
            <a:ext cx="354957" cy="1618617"/>
          </a:xfrm>
          <a:prstGeom prst="bentConnector2">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1" name="椭圆 3">
            <a:extLst>
              <a:ext uri="{FF2B5EF4-FFF2-40B4-BE49-F238E27FC236}">
                <a16:creationId xmlns="" xmlns:a16="http://schemas.microsoft.com/office/drawing/2014/main" id="{68BB302E-A792-4B07-A4F9-224DE5ACBC7A}"/>
              </a:ext>
            </a:extLst>
          </p:cNvPr>
          <p:cNvSpPr/>
          <p:nvPr/>
        </p:nvSpPr>
        <p:spPr>
          <a:xfrm>
            <a:off x="6474349" y="2172441"/>
            <a:ext cx="2700655" cy="479425"/>
          </a:xfrm>
          <a:prstGeom prst="roundRect">
            <a:avLst/>
          </a:prstGeom>
          <a:solidFill>
            <a:srgbClr val="51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dirty="0">
                <a:latin typeface="微软雅黑" panose="020B0503020204020204" pitchFamily="34" charset="-122"/>
                <a:ea typeface="微软雅黑" panose="020B0503020204020204" pitchFamily="34" charset="-122"/>
              </a:rPr>
              <a:t>交付成功部</a:t>
            </a:r>
          </a:p>
        </p:txBody>
      </p:sp>
      <p:cxnSp>
        <p:nvCxnSpPr>
          <p:cNvPr id="73" name="直接连接符 72">
            <a:extLst>
              <a:ext uri="{FF2B5EF4-FFF2-40B4-BE49-F238E27FC236}">
                <a16:creationId xmlns="" xmlns:a16="http://schemas.microsoft.com/office/drawing/2014/main" id="{753373DC-7D49-43EC-8E3C-477CC3F5383D}"/>
              </a:ext>
            </a:extLst>
          </p:cNvPr>
          <p:cNvCxnSpPr>
            <a:cxnSpLocks/>
            <a:endCxn id="71" idx="1"/>
          </p:cNvCxnSpPr>
          <p:nvPr/>
        </p:nvCxnSpPr>
        <p:spPr>
          <a:xfrm>
            <a:off x="5975350" y="2412153"/>
            <a:ext cx="498999" cy="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23">
            <a:extLst>
              <a:ext uri="{FF2B5EF4-FFF2-40B4-BE49-F238E27FC236}">
                <a16:creationId xmlns="" xmlns:a16="http://schemas.microsoft.com/office/drawing/2014/main" id="{012D7B35-BAD7-48CD-82E0-3C62A8E2E358}"/>
              </a:ext>
            </a:extLst>
          </p:cNvPr>
          <p:cNvSpPr>
            <a:spLocks noChangeArrowheads="1"/>
          </p:cNvSpPr>
          <p:nvPr/>
        </p:nvSpPr>
        <p:spPr bwMode="auto">
          <a:xfrm>
            <a:off x="1737457" y="5318812"/>
            <a:ext cx="3677920" cy="436033"/>
          </a:xfrm>
          <a:prstGeom prst="rect">
            <a:avLst/>
          </a:prstGeom>
          <a:solidFill>
            <a:srgbClr val="5195A5"/>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D86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23">
            <a:extLst>
              <a:ext uri="{FF2B5EF4-FFF2-40B4-BE49-F238E27FC236}">
                <a16:creationId xmlns="" xmlns:a16="http://schemas.microsoft.com/office/drawing/2014/main" id="{B605E93E-30F5-4544-8604-14C3F210BBF0}"/>
              </a:ext>
            </a:extLst>
          </p:cNvPr>
          <p:cNvSpPr>
            <a:spLocks noChangeArrowheads="1"/>
          </p:cNvSpPr>
          <p:nvPr/>
        </p:nvSpPr>
        <p:spPr bwMode="auto">
          <a:xfrm>
            <a:off x="1737457" y="4662987"/>
            <a:ext cx="3677920" cy="436033"/>
          </a:xfrm>
          <a:prstGeom prst="rect">
            <a:avLst/>
          </a:prstGeom>
          <a:solidFill>
            <a:srgbClr val="5195A5"/>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D86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矩形 23">
            <a:extLst>
              <a:ext uri="{FF2B5EF4-FFF2-40B4-BE49-F238E27FC236}">
                <a16:creationId xmlns="" xmlns:a16="http://schemas.microsoft.com/office/drawing/2014/main" id="{31D24D10-06D0-4EF0-9BDA-E5DA8AD91B71}"/>
              </a:ext>
            </a:extLst>
          </p:cNvPr>
          <p:cNvSpPr>
            <a:spLocks noChangeArrowheads="1"/>
          </p:cNvSpPr>
          <p:nvPr/>
        </p:nvSpPr>
        <p:spPr bwMode="auto">
          <a:xfrm>
            <a:off x="1715288" y="3181942"/>
            <a:ext cx="3677920" cy="436033"/>
          </a:xfrm>
          <a:prstGeom prst="rect">
            <a:avLst/>
          </a:prstGeom>
          <a:solidFill>
            <a:srgbClr val="5195A5"/>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D86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8" name="矩形 23">
            <a:extLst>
              <a:ext uri="{FF2B5EF4-FFF2-40B4-BE49-F238E27FC236}">
                <a16:creationId xmlns="" xmlns:a16="http://schemas.microsoft.com/office/drawing/2014/main" id="{A986C975-2AC6-4726-9FFF-9C959BB14E4B}"/>
              </a:ext>
            </a:extLst>
          </p:cNvPr>
          <p:cNvSpPr>
            <a:spLocks noChangeArrowheads="1"/>
          </p:cNvSpPr>
          <p:nvPr/>
        </p:nvSpPr>
        <p:spPr bwMode="auto">
          <a:xfrm>
            <a:off x="1715288" y="1700897"/>
            <a:ext cx="3677920" cy="436033"/>
          </a:xfrm>
          <a:prstGeom prst="rect">
            <a:avLst/>
          </a:prstGeom>
          <a:solidFill>
            <a:srgbClr val="5195A5"/>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eaLnBrk="1" fontAlgn="base" hangingPunct="1">
              <a:lnSpc>
                <a:spcPct val="100000"/>
              </a:lnSpc>
              <a:spcBef>
                <a:spcPct val="0"/>
              </a:spcBef>
              <a:spcAft>
                <a:spcPct val="0"/>
              </a:spcAft>
              <a:buFont typeface="Arial" panose="020B0604020202020204" pitchFamily="34" charset="0"/>
              <a:buNone/>
            </a:pPr>
            <a:endParaRPr lang="zh-CN" altLang="zh-CN" sz="2400" dirty="0">
              <a:solidFill>
                <a:srgbClr val="FFD860"/>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6" name="组合 5">
            <a:extLst>
              <a:ext uri="{FF2B5EF4-FFF2-40B4-BE49-F238E27FC236}">
                <a16:creationId xmlns="" xmlns:a16="http://schemas.microsoft.com/office/drawing/2014/main" id="{FC67F7B2-1B5F-4365-B00B-8412FEBFB4BF}"/>
              </a:ext>
            </a:extLst>
          </p:cNvPr>
          <p:cNvGrpSpPr/>
          <p:nvPr/>
        </p:nvGrpSpPr>
        <p:grpSpPr>
          <a:xfrm>
            <a:off x="1627571" y="5360745"/>
            <a:ext cx="3878263" cy="822252"/>
            <a:chOff x="1722158" y="1681897"/>
            <a:chExt cx="3878263" cy="822252"/>
          </a:xfrm>
        </p:grpSpPr>
        <p:sp>
          <p:nvSpPr>
            <p:cNvPr id="12" name="文本框 11"/>
            <p:cNvSpPr>
              <a:spLocks noChangeArrowheads="1"/>
            </p:cNvSpPr>
            <p:nvPr>
              <p:custDataLst>
                <p:tags r:id="rId11"/>
              </p:custDataLst>
            </p:nvPr>
          </p:nvSpPr>
          <p:spPr bwMode="auto">
            <a:xfrm>
              <a:off x="1848307" y="1681897"/>
              <a:ext cx="2220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l" eaLnBrk="1" fontAlgn="base" hangingPunct="1">
                <a:lnSpc>
                  <a:spcPct val="100000"/>
                </a:lnSpc>
                <a:buClrTx/>
                <a:buSzTx/>
                <a:buFont typeface="Arial" panose="020B0604020202020204" pitchFamily="34" charset="0"/>
                <a:buNone/>
              </a:pP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2006年</a:t>
              </a:r>
              <a:r>
                <a:rPr lang="en-US" altLang="zh-CN"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  </a:t>
              </a: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天津大学</a:t>
              </a:r>
            </a:p>
          </p:txBody>
        </p:sp>
        <p:sp>
          <p:nvSpPr>
            <p:cNvPr id="13" name="矩形 17"/>
            <p:cNvSpPr>
              <a:spLocks noChangeArrowheads="1"/>
            </p:cNvSpPr>
            <p:nvPr>
              <p:custDataLst>
                <p:tags r:id="rId12"/>
              </p:custDataLst>
            </p:nvPr>
          </p:nvSpPr>
          <p:spPr bwMode="auto">
            <a:xfrm>
              <a:off x="1722158" y="2190217"/>
              <a:ext cx="3878263"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indent="0" eaLnBrk="1" hangingPunct="1">
                <a:buNone/>
              </a:pPr>
              <a:r>
                <a:rPr lang="zh-CN" altLang="en-US" sz="1600" dirty="0">
                  <a:solidFill>
                    <a:schemeClr val="bg2">
                      <a:lumMod val="50000"/>
                    </a:schemeClr>
                  </a:solidFill>
                  <a:latin typeface="微软雅黑" panose="020B0503020204020204" pitchFamily="34" charset="-122"/>
                  <a:ea typeface="微软雅黑" panose="020B0503020204020204" pitchFamily="34" charset="-122"/>
                  <a:sym typeface="+mn-ea"/>
                </a:rPr>
                <a:t>毕业于精密仪器专业</a:t>
              </a:r>
              <a:endParaRPr lang="zh-CN" altLang="en-US" sz="1600" dirty="0">
                <a:solidFill>
                  <a:schemeClr val="bg2">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文本框 11"/>
          <p:cNvSpPr>
            <a:spLocks noChangeArrowheads="1"/>
          </p:cNvSpPr>
          <p:nvPr>
            <p:custDataLst>
              <p:tags r:id="rId2"/>
            </p:custDataLst>
          </p:nvPr>
        </p:nvSpPr>
        <p:spPr bwMode="auto">
          <a:xfrm>
            <a:off x="1727707" y="4708637"/>
            <a:ext cx="30957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l" eaLnBrk="1" fontAlgn="base" hangingPunct="1">
              <a:lnSpc>
                <a:spcPct val="100000"/>
              </a:lnSpc>
              <a:spcBef>
                <a:spcPct val="0"/>
              </a:spcBef>
              <a:spcAft>
                <a:spcPct val="0"/>
              </a:spcAft>
              <a:buFont typeface="Arial" panose="020B0604020202020204" pitchFamily="34" charset="0"/>
              <a:buNone/>
            </a:pP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2009年参加知识产权工作</a:t>
            </a:r>
          </a:p>
        </p:txBody>
      </p:sp>
      <p:pic>
        <p:nvPicPr>
          <p:cNvPr id="2" name="Picture 2" descr="C:\Users\Administrator\Desktop\培训\IMG_2588.JP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163732" y="932180"/>
            <a:ext cx="4624385" cy="5223087"/>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 xmlns:a16="http://schemas.microsoft.com/office/drawing/2014/main" id="{A873264B-5650-4953-A5DF-80940A55A146}"/>
              </a:ext>
            </a:extLst>
          </p:cNvPr>
          <p:cNvGrpSpPr/>
          <p:nvPr/>
        </p:nvGrpSpPr>
        <p:grpSpPr>
          <a:xfrm>
            <a:off x="1718559" y="3224412"/>
            <a:ext cx="3614691" cy="1333042"/>
            <a:chOff x="1830256" y="3162682"/>
            <a:chExt cx="3614691" cy="1333042"/>
          </a:xfrm>
        </p:grpSpPr>
        <p:sp>
          <p:nvSpPr>
            <p:cNvPr id="17" name="矩形 21"/>
            <p:cNvSpPr>
              <a:spLocks noChangeArrowheads="1"/>
            </p:cNvSpPr>
            <p:nvPr>
              <p:custDataLst>
                <p:tags r:id="rId9"/>
              </p:custDataLst>
            </p:nvPr>
          </p:nvSpPr>
          <p:spPr bwMode="auto">
            <a:xfrm>
              <a:off x="1830256" y="3582525"/>
              <a:ext cx="361469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eaLnBrk="1" fontAlgn="base" hangingPunct="1">
                <a:lnSpc>
                  <a:spcPct val="114000"/>
                </a:lnSpc>
                <a:spcBef>
                  <a:spcPct val="0"/>
                </a:spcBef>
                <a:spcAft>
                  <a:spcPct val="0"/>
                </a:spcAft>
                <a:buFont typeface="Arial" panose="020B0604020202020204" pitchFamily="34" charset="0"/>
                <a:buNone/>
              </a:pP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黑体" panose="02010609060101010101" charset="-122"/>
                  <a:sym typeface="+mn-ea"/>
                </a:rPr>
                <a:t>2012年被天津市知识产权局评选为第一批天津市促进科技型中小企业发展知识产权服务专家</a:t>
              </a:r>
            </a:p>
          </p:txBody>
        </p:sp>
        <p:sp>
          <p:nvSpPr>
            <p:cNvPr id="27" name="文本框 11"/>
            <p:cNvSpPr>
              <a:spLocks noChangeArrowheads="1"/>
            </p:cNvSpPr>
            <p:nvPr>
              <p:custDataLst>
                <p:tags r:id="rId10"/>
              </p:custDataLst>
            </p:nvPr>
          </p:nvSpPr>
          <p:spPr bwMode="auto">
            <a:xfrm>
              <a:off x="1849154" y="3162682"/>
              <a:ext cx="28392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l" eaLnBrk="1" fontAlgn="base" hangingPunct="1">
                <a:lnSpc>
                  <a:spcPct val="100000"/>
                </a:lnSpc>
                <a:spcBef>
                  <a:spcPct val="0"/>
                </a:spcBef>
                <a:spcAft>
                  <a:spcPct val="0"/>
                </a:spcAft>
                <a:buFont typeface="Arial" panose="020B0604020202020204" pitchFamily="34" charset="0"/>
                <a:buNone/>
              </a:pP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2011年成为专利代理人</a:t>
              </a:r>
            </a:p>
          </p:txBody>
        </p:sp>
      </p:grpSp>
      <p:grpSp>
        <p:nvGrpSpPr>
          <p:cNvPr id="4" name="组合 3">
            <a:extLst>
              <a:ext uri="{FF2B5EF4-FFF2-40B4-BE49-F238E27FC236}">
                <a16:creationId xmlns="" xmlns:a16="http://schemas.microsoft.com/office/drawing/2014/main" id="{D299D3B5-F3BA-43C5-8FEB-D99219B086DB}"/>
              </a:ext>
            </a:extLst>
          </p:cNvPr>
          <p:cNvGrpSpPr/>
          <p:nvPr/>
        </p:nvGrpSpPr>
        <p:grpSpPr>
          <a:xfrm>
            <a:off x="1728267" y="1717870"/>
            <a:ext cx="3706334" cy="1405211"/>
            <a:chOff x="1848307" y="4618983"/>
            <a:chExt cx="3706334" cy="1405211"/>
          </a:xfrm>
        </p:grpSpPr>
        <p:sp>
          <p:nvSpPr>
            <p:cNvPr id="30" name="文本框 11"/>
            <p:cNvSpPr>
              <a:spLocks noChangeArrowheads="1"/>
            </p:cNvSpPr>
            <p:nvPr>
              <p:custDataLst>
                <p:tags r:id="rId7"/>
              </p:custDataLst>
            </p:nvPr>
          </p:nvSpPr>
          <p:spPr bwMode="auto">
            <a:xfrm>
              <a:off x="1870619" y="4618983"/>
              <a:ext cx="36840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l" eaLnBrk="1" fontAlgn="base" hangingPunct="1">
                <a:lnSpc>
                  <a:spcPct val="100000"/>
                </a:lnSpc>
                <a:spcBef>
                  <a:spcPct val="0"/>
                </a:spcBef>
                <a:spcAft>
                  <a:spcPct val="0"/>
                </a:spcAft>
                <a:buFont typeface="Arial" panose="020B0604020202020204" pitchFamily="34" charset="0"/>
                <a:buNone/>
              </a:pPr>
              <a:r>
                <a:rPr 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2015</a:t>
              </a: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年</a:t>
              </a:r>
              <a:r>
                <a:rPr lang="en-US" altLang="zh-CN"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 </a:t>
              </a:r>
              <a:r>
                <a:rPr lang="zh-CN" altLang="en-US" sz="2000" dirty="0">
                  <a:solidFill>
                    <a:schemeClr val="bg2">
                      <a:lumMod val="10000"/>
                    </a:schemeClr>
                  </a:solidFill>
                  <a:latin typeface="微软雅黑" panose="020B0503020204020204" pitchFamily="34" charset="-122"/>
                  <a:ea typeface="微软雅黑" panose="020B0503020204020204" pitchFamily="34" charset="-122"/>
                  <a:cs typeface="黑体" panose="02010609060101010101" charset="-122"/>
                  <a:sym typeface="+mn-ea"/>
                </a:rPr>
                <a:t>创建展誉专利代理品牌</a:t>
              </a:r>
            </a:p>
          </p:txBody>
        </p:sp>
        <p:sp>
          <p:nvSpPr>
            <p:cNvPr id="31" name="矩形 21"/>
            <p:cNvSpPr>
              <a:spLocks noChangeArrowheads="1"/>
            </p:cNvSpPr>
            <p:nvPr>
              <p:custDataLst>
                <p:tags r:id="rId8"/>
              </p:custDataLst>
            </p:nvPr>
          </p:nvSpPr>
          <p:spPr bwMode="auto">
            <a:xfrm>
              <a:off x="1848307" y="5138182"/>
              <a:ext cx="3551767" cy="8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eaLnBrk="0" hangingPunct="0">
                <a:lnSpc>
                  <a:spcPct val="90000"/>
                </a:lnSpc>
                <a:spcBef>
                  <a:spcPts val="500"/>
                </a:spcBef>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indent="0" eaLnBrk="1" hangingPunct="1">
                <a:lnSpc>
                  <a:spcPct val="110000"/>
                </a:lnSpc>
                <a:buNone/>
                <a:defRPr/>
              </a:pPr>
              <a:r>
                <a:rPr lang="zh-CN" altLang="en-US" sz="1600" dirty="0">
                  <a:solidFill>
                    <a:schemeClr val="bg2">
                      <a:lumMod val="50000"/>
                    </a:schemeClr>
                  </a:solidFill>
                  <a:latin typeface="微软雅黑" panose="020B0503020204020204" pitchFamily="34" charset="-122"/>
                  <a:ea typeface="微软雅黑" panose="020B0503020204020204" pitchFamily="34" charset="-122"/>
                  <a:cs typeface="黑体" panose="02010609060101010101" charset="-122"/>
                  <a:sym typeface="+mn-ea"/>
                </a:rPr>
                <a:t>2016年作为联合创始人成立天津展誉专利代理有限公司并担任所长，是正能量品牌核心合伙人。</a:t>
              </a:r>
            </a:p>
          </p:txBody>
        </p:sp>
      </p:grpSp>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所长</a:t>
            </a:r>
            <a:endParaRPr lang="zh-CN" altLang="en-US" sz="2400"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16"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3"/>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0" name="任意多边形: 形状 4"/>
          <p:cNvSpPr/>
          <p:nvPr userDrawn="1">
            <p:custDataLst>
              <p:tags r:id="rId4"/>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4" name="任意多边形: 形状 7"/>
          <p:cNvSpPr/>
          <p:nvPr userDrawn="1">
            <p:custDataLst>
              <p:tags r:id="rId5"/>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 xmlns:a16="http://schemas.microsoft.com/office/drawing/2014/main" id="{30D86E0A-6677-452D-A9EA-EB346802A0A4}"/>
              </a:ext>
            </a:extLst>
          </p:cNvPr>
          <p:cNvSpPr txBox="1"/>
          <p:nvPr>
            <p:custDataLst>
              <p:tags r:id="rId6"/>
            </p:custDataLst>
          </p:nvPr>
        </p:nvSpPr>
        <p:spPr>
          <a:xfrm>
            <a:off x="1722154" y="864734"/>
            <a:ext cx="3677920" cy="523220"/>
          </a:xfrm>
          <a:prstGeom prst="rect">
            <a:avLst/>
          </a:prstGeom>
          <a:noFill/>
        </p:spPr>
        <p:txBody>
          <a:bodyPr wrap="square" rtlCol="0">
            <a:spAutoFit/>
            <a:scene3d>
              <a:camera prst="orthographicFront"/>
              <a:lightRig rig="threePt" dir="t"/>
            </a:scene3d>
          </a:bodyPr>
          <a:lstStyle/>
          <a:p>
            <a:r>
              <a:rPr lang="zh-CN" altLang="en-US" sz="2800" b="1" dirty="0">
                <a:solidFill>
                  <a:schemeClr val="dk1"/>
                </a:solidFill>
                <a:latin typeface="微软雅黑" panose="020B0503020204020204" pitchFamily="34" charset="-122"/>
                <a:ea typeface="微软雅黑" panose="020B0503020204020204" pitchFamily="34" charset="-122"/>
                <a:sym typeface="Calibri" panose="020F0502020204030204" pitchFamily="34" charset="0"/>
              </a:rPr>
              <a:t>陈 欣  </a:t>
            </a:r>
            <a:r>
              <a:rPr lang="zh-CN" altLang="en-US" sz="2000" b="1" dirty="0">
                <a:solidFill>
                  <a:schemeClr val="dk1"/>
                </a:solidFill>
                <a:latin typeface="微软雅黑" panose="020B0503020204020204" pitchFamily="34" charset="-122"/>
                <a:ea typeface="微软雅黑" panose="020B0503020204020204" pitchFamily="34" charset="-122"/>
                <a:sym typeface="Calibri" panose="020F0502020204030204" pitchFamily="34" charset="0"/>
              </a:rPr>
              <a:t>专利所长 核心合伙人</a:t>
            </a:r>
            <a:endParaRPr lang="zh-CN" altLang="en-US" sz="2800" b="1" dirty="0">
              <a:solidFill>
                <a:schemeClr val="dk1"/>
              </a:solidFill>
              <a:latin typeface="微软雅黑" panose="020B0503020204020204" pitchFamily="34" charset="-122"/>
              <a:ea typeface="微软雅黑" panose="020B0503020204020204" pitchFamily="34" charset="-122"/>
              <a:sym typeface="Calibri" panose="020F0502020204030204" pitchFamily="34" charset="0"/>
            </a:endParaRPr>
          </a:p>
        </p:txBody>
      </p:sp>
      <p:grpSp>
        <p:nvGrpSpPr>
          <p:cNvPr id="32" name="组合 31">
            <a:extLst>
              <a:ext uri="{FF2B5EF4-FFF2-40B4-BE49-F238E27FC236}">
                <a16:creationId xmlns="" xmlns:a16="http://schemas.microsoft.com/office/drawing/2014/main" id="{452AC81F-C8E6-4D1A-9510-4ABDD2ABB4A4}"/>
              </a:ext>
            </a:extLst>
          </p:cNvPr>
          <p:cNvGrpSpPr/>
          <p:nvPr/>
        </p:nvGrpSpPr>
        <p:grpSpPr>
          <a:xfrm>
            <a:off x="5181600" y="92446"/>
            <a:ext cx="7010400" cy="480164"/>
            <a:chOff x="5167600" y="113199"/>
            <a:chExt cx="7010400" cy="480164"/>
          </a:xfrm>
          <a:solidFill>
            <a:srgbClr val="005D61"/>
          </a:solidFill>
        </p:grpSpPr>
        <p:sp>
          <p:nvSpPr>
            <p:cNvPr id="33" name="矩形 32">
              <a:extLst>
                <a:ext uri="{FF2B5EF4-FFF2-40B4-BE49-F238E27FC236}">
                  <a16:creationId xmlns="" xmlns:a16="http://schemas.microsoft.com/office/drawing/2014/main" id="{CB073F5D-A571-4F31-822A-903AFD3BB558}"/>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矩形 33">
              <a:extLst>
                <a:ext uri="{FF2B5EF4-FFF2-40B4-BE49-F238E27FC236}">
                  <a16:creationId xmlns="" xmlns:a16="http://schemas.microsoft.com/office/drawing/2014/main" id="{0152EAB8-FFA3-4BBF-8F98-CA5279A6A42C}"/>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b="1" dirty="0">
                  <a:solidFill>
                    <a:schemeClr val="bg1"/>
                  </a:solidFill>
                  <a:latin typeface="微软雅黑" panose="020B0503020204020204" pitchFamily="34" charset="-122"/>
                  <a:ea typeface="微软雅黑" panose="020B0503020204020204" pitchFamily="34" charset="-122"/>
                </a:rPr>
                <a:t>天津展誉专利代理有限公司</a:t>
              </a:r>
              <a:endParaRPr lang="zh-CN" altLang="en-US" sz="2000" dirty="0">
                <a:solidFill>
                  <a:schemeClr val="bg1"/>
                </a:solidFill>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文本框 113"/>
          <p:cNvSpPr txBox="1"/>
          <p:nvPr/>
        </p:nvSpPr>
        <p:spPr>
          <a:xfrm>
            <a:off x="1412240" y="101600"/>
            <a:ext cx="4074160" cy="460375"/>
          </a:xfrm>
          <a:prstGeom prst="rect">
            <a:avLst/>
          </a:prstGeom>
          <a:noFill/>
        </p:spPr>
        <p:txBody>
          <a:bodyPr wrap="square" rtlCol="0">
            <a:spAutoFit/>
          </a:bodyPr>
          <a:lstStyle/>
          <a:p>
            <a:r>
              <a:rPr lang="zh-CN" altLang="en-US" sz="2400" dirty="0">
                <a:latin typeface="微软雅黑" panose="020B0503020204020204" pitchFamily="34" charset="-122"/>
                <a:ea typeface="微软雅黑" panose="020B0503020204020204" pitchFamily="34" charset="-122"/>
              </a:rPr>
              <a:t>公司介绍</a:t>
            </a:r>
            <a:r>
              <a:rPr lang="en-US" altLang="zh-CN" dirty="0"/>
              <a:t>-</a:t>
            </a:r>
            <a:r>
              <a:rPr lang="zh-CN" altLang="en-US" dirty="0"/>
              <a:t>重要骨干</a:t>
            </a:r>
            <a:endParaRPr lang="zh-CN" altLang="en-US" sz="2400" dirty="0">
              <a:latin typeface="微软雅黑" panose="020B0503020204020204" pitchFamily="34" charset="-122"/>
              <a:ea typeface="微软雅黑" panose="020B0503020204020204" pitchFamily="34" charset="-122"/>
            </a:endParaRPr>
          </a:p>
        </p:txBody>
      </p:sp>
      <p:sp>
        <p:nvSpPr>
          <p:cNvPr id="116" name="平行四边形 115"/>
          <p:cNvSpPr/>
          <p:nvPr/>
        </p:nvSpPr>
        <p:spPr>
          <a:xfrm>
            <a:off x="0" y="-9525"/>
            <a:ext cx="835025" cy="619125"/>
          </a:xfrm>
          <a:prstGeom prst="parallelogram">
            <a:avLst>
              <a:gd name="adj" fmla="val 7173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7" name="图片 116"/>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flipH="1">
            <a:off x="460375" y="-9525"/>
            <a:ext cx="908685" cy="619125"/>
          </a:xfrm>
          <a:custGeom>
            <a:avLst/>
            <a:gdLst>
              <a:gd name="connsiteX0" fmla="*/ 5226511 w 5226511"/>
              <a:gd name="connsiteY0" fmla="*/ 0 h 4673166"/>
              <a:gd name="connsiteX1" fmla="*/ 0 w 5226511"/>
              <a:gd name="connsiteY1" fmla="*/ 0 h 4673166"/>
              <a:gd name="connsiteX2" fmla="*/ 0 w 5226511"/>
              <a:gd name="connsiteY2" fmla="*/ 40165 h 4673166"/>
              <a:gd name="connsiteX3" fmla="*/ 2510564 w 5226511"/>
              <a:gd name="connsiteY3" fmla="*/ 4673166 h 4673166"/>
              <a:gd name="connsiteX4" fmla="*/ 4946182 w 5226511"/>
              <a:gd name="connsiteY4" fmla="*/ 4673166 h 4673166"/>
              <a:gd name="connsiteX5" fmla="*/ 2428192 w 5226511"/>
              <a:gd name="connsiteY5" fmla="*/ 1 h 4673166"/>
              <a:gd name="connsiteX6" fmla="*/ 5226511 w 5226511"/>
              <a:gd name="connsiteY6" fmla="*/ 1 h 4673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6511" h="4673166">
                <a:moveTo>
                  <a:pt x="5226511" y="0"/>
                </a:moveTo>
                <a:lnTo>
                  <a:pt x="0" y="0"/>
                </a:lnTo>
                <a:lnTo>
                  <a:pt x="0" y="40165"/>
                </a:lnTo>
                <a:lnTo>
                  <a:pt x="2510564" y="4673166"/>
                </a:lnTo>
                <a:lnTo>
                  <a:pt x="4946182" y="4673166"/>
                </a:lnTo>
                <a:lnTo>
                  <a:pt x="2428192" y="1"/>
                </a:lnTo>
                <a:lnTo>
                  <a:pt x="5226511" y="1"/>
                </a:lnTo>
                <a:close/>
              </a:path>
            </a:pathLst>
          </a:custGeom>
        </p:spPr>
      </p:pic>
      <p:sp>
        <p:nvSpPr>
          <p:cNvPr id="21" name="任意多边形: 形状 3"/>
          <p:cNvSpPr/>
          <p:nvPr userDrawn="1">
            <p:custDataLst>
              <p:tags r:id="rId2"/>
            </p:custDataLst>
          </p:nvPr>
        </p:nvSpPr>
        <p:spPr>
          <a:xfrm>
            <a:off x="4930775" y="6114415"/>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7" name="任意多边形: 形状 4"/>
          <p:cNvSpPr/>
          <p:nvPr userDrawn="1">
            <p:custDataLst>
              <p:tags r:id="rId3"/>
            </p:custDataLst>
          </p:nvPr>
        </p:nvSpPr>
        <p:spPr>
          <a:xfrm>
            <a:off x="4930775" y="6193791"/>
            <a:ext cx="7261225" cy="664211"/>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sp>
        <p:nvSpPr>
          <p:cNvPr id="18" name="任意多边形: 形状 7"/>
          <p:cNvSpPr/>
          <p:nvPr userDrawn="1">
            <p:custDataLst>
              <p:tags r:id="rId4"/>
            </p:custDataLst>
          </p:nvPr>
        </p:nvSpPr>
        <p:spPr>
          <a:xfrm>
            <a:off x="0" y="6148705"/>
            <a:ext cx="7843520" cy="720091"/>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rgbClr val="0070C0"/>
          </a:solidFill>
          <a:ln w="6350" cap="flat">
            <a:noFill/>
            <a:prstDash val="solid"/>
            <a:miter/>
          </a:ln>
        </p:spPr>
        <p:txBody>
          <a:bodyPr rtlCol="0" anchor="ctr"/>
          <a:lstStyle/>
          <a:p>
            <a:endParaRPr lang="zh-CN" altLang="en-US" sz="1355">
              <a:solidFill>
                <a:schemeClr val="dk1"/>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 xmlns:a16="http://schemas.microsoft.com/office/drawing/2014/main" id="{AAA650F3-3AF7-4454-B196-1B721081E414}"/>
              </a:ext>
            </a:extLst>
          </p:cNvPr>
          <p:cNvGrpSpPr/>
          <p:nvPr/>
        </p:nvGrpSpPr>
        <p:grpSpPr>
          <a:xfrm>
            <a:off x="606009" y="1221629"/>
            <a:ext cx="1385415" cy="2142452"/>
            <a:chOff x="578273" y="1045633"/>
            <a:chExt cx="1385415" cy="2142452"/>
          </a:xfrm>
        </p:grpSpPr>
        <p:sp>
          <p:nvSpPr>
            <p:cNvPr id="11" name="矩形 10"/>
            <p:cNvSpPr/>
            <p:nvPr>
              <p:custDataLst>
                <p:tags r:id="rId8"/>
              </p:custDataLst>
            </p:nvPr>
          </p:nvSpPr>
          <p:spPr>
            <a:xfrm>
              <a:off x="578273" y="1045633"/>
              <a:ext cx="1385415" cy="2129116"/>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pic>
          <p:nvPicPr>
            <p:cNvPr id="6" name="图片 5" descr="3ed3dc4bc98b4d9eb5efa879e3db920"/>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27862" y="1107388"/>
              <a:ext cx="1329608" cy="2080697"/>
            </a:xfrm>
            <a:prstGeom prst="rect">
              <a:avLst/>
            </a:prstGeom>
            <a:effectLst>
              <a:softEdge rad="63500"/>
            </a:effectLst>
          </p:spPr>
        </p:pic>
      </p:grpSp>
      <p:grpSp>
        <p:nvGrpSpPr>
          <p:cNvPr id="9" name="组合 8">
            <a:extLst>
              <a:ext uri="{FF2B5EF4-FFF2-40B4-BE49-F238E27FC236}">
                <a16:creationId xmlns="" xmlns:a16="http://schemas.microsoft.com/office/drawing/2014/main" id="{38330D92-592F-4468-B833-1DF6C7628536}"/>
              </a:ext>
            </a:extLst>
          </p:cNvPr>
          <p:cNvGrpSpPr/>
          <p:nvPr/>
        </p:nvGrpSpPr>
        <p:grpSpPr>
          <a:xfrm>
            <a:off x="3739022" y="1245383"/>
            <a:ext cx="1399030" cy="2147660"/>
            <a:chOff x="3438670" y="1153341"/>
            <a:chExt cx="1258364" cy="1931722"/>
          </a:xfrm>
        </p:grpSpPr>
        <p:sp>
          <p:nvSpPr>
            <p:cNvPr id="12" name="矩形 11"/>
            <p:cNvSpPr/>
            <p:nvPr>
              <p:custDataLst>
                <p:tags r:id="rId7"/>
              </p:custDataLst>
            </p:nvPr>
          </p:nvSpPr>
          <p:spPr>
            <a:xfrm>
              <a:off x="3438670" y="1153341"/>
              <a:ext cx="1245237" cy="1924724"/>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pic>
          <p:nvPicPr>
            <p:cNvPr id="10" name="图片 9" descr="微信图片_2022011317312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52217" y="1217417"/>
              <a:ext cx="1244817" cy="1867646"/>
            </a:xfrm>
            <a:prstGeom prst="rect">
              <a:avLst/>
            </a:prstGeom>
            <a:effectLst>
              <a:softEdge rad="63500"/>
            </a:effectLst>
          </p:spPr>
        </p:pic>
      </p:grpSp>
      <p:grpSp>
        <p:nvGrpSpPr>
          <p:cNvPr id="14" name="组合 13">
            <a:extLst>
              <a:ext uri="{FF2B5EF4-FFF2-40B4-BE49-F238E27FC236}">
                <a16:creationId xmlns="" xmlns:a16="http://schemas.microsoft.com/office/drawing/2014/main" id="{F6D808CA-D6AD-435B-8481-B1E9AADE7896}"/>
              </a:ext>
            </a:extLst>
          </p:cNvPr>
          <p:cNvGrpSpPr/>
          <p:nvPr/>
        </p:nvGrpSpPr>
        <p:grpSpPr>
          <a:xfrm>
            <a:off x="5218460" y="1249465"/>
            <a:ext cx="1399064" cy="2129116"/>
            <a:chOff x="6153573" y="1044787"/>
            <a:chExt cx="1399064" cy="2129116"/>
          </a:xfrm>
        </p:grpSpPr>
        <p:sp>
          <p:nvSpPr>
            <p:cNvPr id="13" name="矩形 12"/>
            <p:cNvSpPr/>
            <p:nvPr>
              <p:custDataLst>
                <p:tags r:id="rId6"/>
              </p:custDataLst>
            </p:nvPr>
          </p:nvSpPr>
          <p:spPr>
            <a:xfrm>
              <a:off x="6153573" y="1044787"/>
              <a:ext cx="1385415" cy="2129116"/>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pic>
          <p:nvPicPr>
            <p:cNvPr id="8" name="图片 7" descr="微信图片_202201131731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78973" y="1098973"/>
              <a:ext cx="1373664" cy="2062384"/>
            </a:xfrm>
            <a:prstGeom prst="rect">
              <a:avLst/>
            </a:prstGeom>
            <a:effectLst>
              <a:softEdge rad="63500"/>
            </a:effectLst>
          </p:spPr>
        </p:pic>
      </p:grpSp>
      <p:grpSp>
        <p:nvGrpSpPr>
          <p:cNvPr id="16" name="组合 15">
            <a:extLst>
              <a:ext uri="{FF2B5EF4-FFF2-40B4-BE49-F238E27FC236}">
                <a16:creationId xmlns="" xmlns:a16="http://schemas.microsoft.com/office/drawing/2014/main" id="{C8200C39-56FC-4049-BC4D-328901C58D0C}"/>
              </a:ext>
            </a:extLst>
          </p:cNvPr>
          <p:cNvGrpSpPr/>
          <p:nvPr/>
        </p:nvGrpSpPr>
        <p:grpSpPr>
          <a:xfrm>
            <a:off x="8313148" y="1245383"/>
            <a:ext cx="1456101" cy="2229299"/>
            <a:chOff x="9216813" y="1552700"/>
            <a:chExt cx="1257163" cy="1924724"/>
          </a:xfrm>
        </p:grpSpPr>
        <p:sp>
          <p:nvSpPr>
            <p:cNvPr id="15" name="矩形 14"/>
            <p:cNvSpPr/>
            <p:nvPr>
              <p:custDataLst>
                <p:tags r:id="rId5"/>
              </p:custDataLst>
            </p:nvPr>
          </p:nvSpPr>
          <p:spPr>
            <a:xfrm>
              <a:off x="9216813" y="1552700"/>
              <a:ext cx="1245237" cy="1924724"/>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黑体" panose="02010609060101010101" charset="-122"/>
                <a:ea typeface="黑体" panose="02010609060101010101" charset="-122"/>
              </a:endParaRPr>
            </a:p>
          </p:txBody>
        </p:sp>
        <p:pic>
          <p:nvPicPr>
            <p:cNvPr id="3" name="图片 2" descr="微信图片_20220113173114"/>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237133" y="1603578"/>
              <a:ext cx="1236843" cy="1869285"/>
            </a:xfrm>
            <a:prstGeom prst="rect">
              <a:avLst/>
            </a:prstGeom>
            <a:effectLst>
              <a:softEdge rad="63500"/>
            </a:effectLst>
          </p:spPr>
        </p:pic>
      </p:grpSp>
      <p:grpSp>
        <p:nvGrpSpPr>
          <p:cNvPr id="24" name="组合 23">
            <a:extLst>
              <a:ext uri="{FF2B5EF4-FFF2-40B4-BE49-F238E27FC236}">
                <a16:creationId xmlns="" xmlns:a16="http://schemas.microsoft.com/office/drawing/2014/main" id="{E420A8B9-08ED-4B9A-96EE-4F80221B8F36}"/>
              </a:ext>
            </a:extLst>
          </p:cNvPr>
          <p:cNvGrpSpPr/>
          <p:nvPr/>
        </p:nvGrpSpPr>
        <p:grpSpPr>
          <a:xfrm>
            <a:off x="5181600" y="92446"/>
            <a:ext cx="7010400" cy="480164"/>
            <a:chOff x="5167600" y="113199"/>
            <a:chExt cx="7010400" cy="480164"/>
          </a:xfrm>
          <a:solidFill>
            <a:srgbClr val="005D61"/>
          </a:solidFill>
        </p:grpSpPr>
        <p:sp>
          <p:nvSpPr>
            <p:cNvPr id="25" name="矩形 24">
              <a:extLst>
                <a:ext uri="{FF2B5EF4-FFF2-40B4-BE49-F238E27FC236}">
                  <a16:creationId xmlns="" xmlns:a16="http://schemas.microsoft.com/office/drawing/2014/main" id="{3796F729-ADA6-4015-9BC6-8AF330EF728F}"/>
                </a:ext>
              </a:extLst>
            </p:cNvPr>
            <p:cNvSpPr/>
            <p:nvPr/>
          </p:nvSpPr>
          <p:spPr>
            <a:xfrm>
              <a:off x="5167600" y="113199"/>
              <a:ext cx="7010400" cy="4801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a:extLst>
                <a:ext uri="{FF2B5EF4-FFF2-40B4-BE49-F238E27FC236}">
                  <a16:creationId xmlns="" xmlns:a16="http://schemas.microsoft.com/office/drawing/2014/main" id="{9AAFCC2D-8840-415F-9E3E-0209A6A95498}"/>
                </a:ext>
              </a:extLst>
            </p:cNvPr>
            <p:cNvSpPr/>
            <p:nvPr/>
          </p:nvSpPr>
          <p:spPr>
            <a:xfrm>
              <a:off x="7039762" y="158901"/>
              <a:ext cx="3262432" cy="400110"/>
            </a:xfrm>
            <a:prstGeom prst="rect">
              <a:avLst/>
            </a:prstGeom>
            <a:solidFill>
              <a:schemeClr val="accent2">
                <a:lumMod val="75000"/>
              </a:schemeClr>
            </a:solidFill>
          </p:spPr>
          <p:txBody>
            <a:bodyPr wrap="none">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天津展誉专利代理有限公司</a:t>
              </a:r>
            </a:p>
          </p:txBody>
        </p:sp>
      </p:grpSp>
      <p:grpSp>
        <p:nvGrpSpPr>
          <p:cNvPr id="4" name="组合 3">
            <a:extLst>
              <a:ext uri="{FF2B5EF4-FFF2-40B4-BE49-F238E27FC236}">
                <a16:creationId xmlns="" xmlns:a16="http://schemas.microsoft.com/office/drawing/2014/main" id="{194CBDE6-5A68-4550-8809-FC11FD2C7828}"/>
              </a:ext>
            </a:extLst>
          </p:cNvPr>
          <p:cNvGrpSpPr/>
          <p:nvPr/>
        </p:nvGrpSpPr>
        <p:grpSpPr>
          <a:xfrm>
            <a:off x="2137004" y="1228500"/>
            <a:ext cx="1456438" cy="2169648"/>
            <a:chOff x="2881537" y="3482030"/>
            <a:chExt cx="1519224" cy="2263179"/>
          </a:xfrm>
        </p:grpSpPr>
        <p:sp>
          <p:nvSpPr>
            <p:cNvPr id="28" name="矩形 27">
              <a:extLst>
                <a:ext uri="{FF2B5EF4-FFF2-40B4-BE49-F238E27FC236}">
                  <a16:creationId xmlns="" xmlns:a16="http://schemas.microsoft.com/office/drawing/2014/main" id="{B244A566-235B-4440-91CF-DD7A08F14282}"/>
                </a:ext>
              </a:extLst>
            </p:cNvPr>
            <p:cNvSpPr/>
            <p:nvPr/>
          </p:nvSpPr>
          <p:spPr>
            <a:xfrm>
              <a:off x="2881537" y="3482030"/>
              <a:ext cx="1519224" cy="2263179"/>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9" name="图片 28" descr="微信图片_20220113173125">
              <a:extLst>
                <a:ext uri="{FF2B5EF4-FFF2-40B4-BE49-F238E27FC236}">
                  <a16:creationId xmlns="" xmlns:a16="http://schemas.microsoft.com/office/drawing/2014/main" id="{D1E931E6-7431-4CD7-9A68-D6391FE8BC4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903838" y="3503855"/>
              <a:ext cx="1474150" cy="2211937"/>
            </a:xfrm>
            <a:prstGeom prst="rect">
              <a:avLst/>
            </a:prstGeom>
            <a:effectLst>
              <a:softEdge rad="63500"/>
            </a:effectLst>
          </p:spPr>
        </p:pic>
      </p:grpSp>
      <p:grpSp>
        <p:nvGrpSpPr>
          <p:cNvPr id="2" name="组合 1">
            <a:extLst>
              <a:ext uri="{FF2B5EF4-FFF2-40B4-BE49-F238E27FC236}">
                <a16:creationId xmlns="" xmlns:a16="http://schemas.microsoft.com/office/drawing/2014/main" id="{EA01AAAA-2FB8-426C-AD9F-380C972244AD}"/>
              </a:ext>
            </a:extLst>
          </p:cNvPr>
          <p:cNvGrpSpPr/>
          <p:nvPr/>
        </p:nvGrpSpPr>
        <p:grpSpPr>
          <a:xfrm>
            <a:off x="6740501" y="1246852"/>
            <a:ext cx="1450509" cy="2175293"/>
            <a:chOff x="4548484" y="3249840"/>
            <a:chExt cx="1470829" cy="2205769"/>
          </a:xfrm>
        </p:grpSpPr>
        <p:sp>
          <p:nvSpPr>
            <p:cNvPr id="31" name="矩形 30">
              <a:extLst>
                <a:ext uri="{FF2B5EF4-FFF2-40B4-BE49-F238E27FC236}">
                  <a16:creationId xmlns="" xmlns:a16="http://schemas.microsoft.com/office/drawing/2014/main" id="{2FCDC671-C43B-4608-AF61-A9A472A18814}"/>
                </a:ext>
              </a:extLst>
            </p:cNvPr>
            <p:cNvSpPr/>
            <p:nvPr/>
          </p:nvSpPr>
          <p:spPr>
            <a:xfrm>
              <a:off x="4548484" y="3249840"/>
              <a:ext cx="1470829" cy="2205769"/>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32" name="图片 31" descr="微信图片_20220113173139">
              <a:extLst>
                <a:ext uri="{FF2B5EF4-FFF2-40B4-BE49-F238E27FC236}">
                  <a16:creationId xmlns="" xmlns:a16="http://schemas.microsoft.com/office/drawing/2014/main" id="{1CF81008-EEE7-4DA1-97A0-2A61AD6D5814}"/>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569360" y="3266921"/>
              <a:ext cx="1391807" cy="2135754"/>
            </a:xfrm>
            <a:prstGeom prst="rect">
              <a:avLst/>
            </a:prstGeom>
            <a:effectLst>
              <a:softEdge rad="63500"/>
            </a:effectLst>
          </p:spPr>
        </p:pic>
      </p:grpSp>
      <p:grpSp>
        <p:nvGrpSpPr>
          <p:cNvPr id="5" name="组合 4">
            <a:extLst>
              <a:ext uri="{FF2B5EF4-FFF2-40B4-BE49-F238E27FC236}">
                <a16:creationId xmlns="" xmlns:a16="http://schemas.microsoft.com/office/drawing/2014/main" id="{38AD72E9-F00A-4762-BE70-178127B074D0}"/>
              </a:ext>
            </a:extLst>
          </p:cNvPr>
          <p:cNvGrpSpPr/>
          <p:nvPr/>
        </p:nvGrpSpPr>
        <p:grpSpPr>
          <a:xfrm>
            <a:off x="9883328" y="1245383"/>
            <a:ext cx="1465610" cy="2184893"/>
            <a:chOff x="1322459" y="4053755"/>
            <a:chExt cx="1465610" cy="2184893"/>
          </a:xfrm>
        </p:grpSpPr>
        <p:sp>
          <p:nvSpPr>
            <p:cNvPr id="30" name="矩形 29">
              <a:extLst>
                <a:ext uri="{FF2B5EF4-FFF2-40B4-BE49-F238E27FC236}">
                  <a16:creationId xmlns="" xmlns:a16="http://schemas.microsoft.com/office/drawing/2014/main" id="{310075FB-614A-4C54-BF1B-49C6996E7A03}"/>
                </a:ext>
              </a:extLst>
            </p:cNvPr>
            <p:cNvSpPr/>
            <p:nvPr/>
          </p:nvSpPr>
          <p:spPr>
            <a:xfrm>
              <a:off x="1322459" y="4053755"/>
              <a:ext cx="1457544" cy="2184893"/>
            </a:xfrm>
            <a:prstGeom prst="rect">
              <a:avLst/>
            </a:prstGeom>
            <a:solidFill>
              <a:srgbClr val="FFD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a:p>
              <a:pPr algn="ctr"/>
              <a:endParaRPr lang="zh-CN" altLang="en-US" sz="2400"/>
            </a:p>
            <a:p>
              <a:pPr algn="ctr"/>
              <a:endParaRPr lang="zh-CN" altLang="en-US" sz="2400"/>
            </a:p>
            <a:p>
              <a:pPr algn="ctr"/>
              <a:endParaRPr lang="zh-CN" altLang="en-US" sz="2400"/>
            </a:p>
            <a:p>
              <a:pPr algn="ctr"/>
              <a:endParaRPr lang="zh-CN" altLang="en-US" sz="2400"/>
            </a:p>
            <a:p>
              <a:pPr algn="ctr"/>
              <a:endParaRPr lang="zh-CN" altLang="en-US" sz="2400"/>
            </a:p>
            <a:p>
              <a:pPr algn="ctr"/>
              <a:endParaRPr lang="zh-CN" altLang="en-US" sz="2400"/>
            </a:p>
            <a:p>
              <a:pPr algn="ctr"/>
              <a:endParaRPr lang="zh-CN" altLang="en-US" sz="2400"/>
            </a:p>
            <a:p>
              <a:pPr algn="ctr"/>
              <a:endParaRPr lang="zh-CN" altLang="en-US" sz="2400"/>
            </a:p>
          </p:txBody>
        </p:sp>
        <p:pic>
          <p:nvPicPr>
            <p:cNvPr id="36" name="图片 35">
              <a:extLst>
                <a:ext uri="{FF2B5EF4-FFF2-40B4-BE49-F238E27FC236}">
                  <a16:creationId xmlns="" xmlns:a16="http://schemas.microsoft.com/office/drawing/2014/main" id="{21397660-079C-421B-97DF-066FAEC7AC0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325788" y="4084983"/>
              <a:ext cx="1462281" cy="2129942"/>
            </a:xfrm>
            <a:prstGeom prst="rect">
              <a:avLst/>
            </a:prstGeom>
            <a:effectLst>
              <a:softEdge rad="63500"/>
            </a:effectLst>
          </p:spPr>
        </p:pic>
      </p:grpSp>
      <p:grpSp>
        <p:nvGrpSpPr>
          <p:cNvPr id="111" name="组合 110">
            <a:extLst>
              <a:ext uri="{FF2B5EF4-FFF2-40B4-BE49-F238E27FC236}">
                <a16:creationId xmlns="" xmlns:a16="http://schemas.microsoft.com/office/drawing/2014/main" id="{C0DA4E00-0EB1-431D-9EF6-D750EB77A7A5}"/>
              </a:ext>
            </a:extLst>
          </p:cNvPr>
          <p:cNvGrpSpPr/>
          <p:nvPr/>
        </p:nvGrpSpPr>
        <p:grpSpPr>
          <a:xfrm>
            <a:off x="5699065" y="4090759"/>
            <a:ext cx="5575532" cy="478371"/>
            <a:chOff x="941705" y="1855091"/>
            <a:chExt cx="10320588" cy="885490"/>
          </a:xfrm>
        </p:grpSpPr>
        <p:sp>
          <p:nvSpPr>
            <p:cNvPr id="112" name="文本框 1">
              <a:extLst>
                <a:ext uri="{FF2B5EF4-FFF2-40B4-BE49-F238E27FC236}">
                  <a16:creationId xmlns="" xmlns:a16="http://schemas.microsoft.com/office/drawing/2014/main" id="{2ADD0585-56FE-497B-9841-7DC3AAB80A9A}"/>
                </a:ext>
              </a:extLst>
            </p:cNvPr>
            <p:cNvSpPr txBox="1"/>
            <p:nvPr/>
          </p:nvSpPr>
          <p:spPr>
            <a:xfrm>
              <a:off x="941705" y="1855091"/>
              <a:ext cx="10192384" cy="683653"/>
            </a:xfrm>
            <a:prstGeom prst="rect">
              <a:avLst/>
            </a:prstGeom>
            <a:noFill/>
            <a:ln w="9525">
              <a:noFill/>
              <a:miter/>
            </a:ln>
            <a:extLst>
              <a:ext uri="{909E8E84-426E-40DD-AFC4-6F175D3DCCD1}">
                <a14:hiddenFill xmlns:a14="http://schemas.microsoft.com/office/drawing/2010/main">
                  <a:solidFill>
                    <a:srgbClr val="2B5297"/>
                  </a:solidFill>
                </a14:hiddenFill>
              </a:ext>
            </a:extLst>
          </p:spPr>
          <p:txBody>
            <a:bodyPr wrap="square">
              <a:spAutoFit/>
            </a:bodyPr>
            <a:lstStyle/>
            <a:p>
              <a:r>
                <a:rPr lang="zh-CN" altLang="en-US" b="1" dirty="0">
                  <a:solidFill>
                    <a:schemeClr val="tx1">
                      <a:lumMod val="50000"/>
                      <a:lumOff val="50000"/>
                    </a:schemeClr>
                  </a:solidFill>
                  <a:cs typeface="+mn-ea"/>
                  <a:sym typeface="+mn-lt"/>
                </a:rPr>
                <a:t>如您所见，我们携手为您提供高质量的交付</a:t>
              </a:r>
              <a:endParaRPr lang="zh-CN" altLang="en-US" b="1" noProof="1">
                <a:solidFill>
                  <a:schemeClr val="tx1">
                    <a:lumMod val="50000"/>
                    <a:lumOff val="50000"/>
                  </a:schemeClr>
                </a:solidFill>
                <a:cs typeface="+mn-ea"/>
                <a:sym typeface="+mn-lt"/>
              </a:endParaRPr>
            </a:p>
          </p:txBody>
        </p:sp>
        <p:cxnSp>
          <p:nvCxnSpPr>
            <p:cNvPr id="113" name="直接连接符 112">
              <a:extLst>
                <a:ext uri="{FF2B5EF4-FFF2-40B4-BE49-F238E27FC236}">
                  <a16:creationId xmlns="" xmlns:a16="http://schemas.microsoft.com/office/drawing/2014/main" id="{79EA3F7E-3356-461B-9667-15BD7190DF78}"/>
                </a:ext>
              </a:extLst>
            </p:cNvPr>
            <p:cNvCxnSpPr>
              <a:cxnSpLocks/>
            </p:cNvCxnSpPr>
            <p:nvPr/>
          </p:nvCxnSpPr>
          <p:spPr>
            <a:xfrm flipH="1">
              <a:off x="1104646" y="2706418"/>
              <a:ext cx="10157647" cy="3416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5" name="文本框 5">
            <a:extLst>
              <a:ext uri="{FF2B5EF4-FFF2-40B4-BE49-F238E27FC236}">
                <a16:creationId xmlns="" xmlns:a16="http://schemas.microsoft.com/office/drawing/2014/main" id="{6ADDD198-0AD1-4FCA-B039-729BF8E3B4C5}"/>
              </a:ext>
            </a:extLst>
          </p:cNvPr>
          <p:cNvSpPr txBox="1">
            <a:spLocks noChangeArrowheads="1"/>
          </p:cNvSpPr>
          <p:nvPr/>
        </p:nvSpPr>
        <p:spPr bwMode="auto">
          <a:xfrm>
            <a:off x="4271033" y="4325134"/>
            <a:ext cx="1107996" cy="56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200000"/>
              </a:lnSpc>
            </a:pPr>
            <a:r>
              <a:rPr lang="zh-CN" altLang="en-US" b="1" dirty="0">
                <a:solidFill>
                  <a:schemeClr val="accent5">
                    <a:lumMod val="75000"/>
                  </a:schemeClr>
                </a:solidFill>
                <a:latin typeface="微软雅黑" panose="020B0503020204020204" pitchFamily="34" charset="-122"/>
                <a:ea typeface="微软雅黑" panose="020B0503020204020204" pitchFamily="34" charset="-122"/>
                <a:cs typeface="+mn-ea"/>
                <a:sym typeface="+mn-lt"/>
              </a:rPr>
              <a:t>制定方案</a:t>
            </a:r>
          </a:p>
        </p:txBody>
      </p:sp>
      <p:sp>
        <p:nvSpPr>
          <p:cNvPr id="118" name="文本框 3">
            <a:extLst>
              <a:ext uri="{FF2B5EF4-FFF2-40B4-BE49-F238E27FC236}">
                <a16:creationId xmlns="" xmlns:a16="http://schemas.microsoft.com/office/drawing/2014/main" id="{96B8F1AE-27E2-4E0B-996F-AB2B08E0406D}"/>
              </a:ext>
            </a:extLst>
          </p:cNvPr>
          <p:cNvSpPr txBox="1">
            <a:spLocks noChangeArrowheads="1"/>
          </p:cNvSpPr>
          <p:nvPr/>
        </p:nvSpPr>
        <p:spPr bwMode="auto">
          <a:xfrm>
            <a:off x="4257307" y="3899397"/>
            <a:ext cx="1107996" cy="56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200000"/>
              </a:lnSpc>
            </a:pPr>
            <a:r>
              <a:rPr lang="zh-CN" altLang="en-US" b="1" dirty="0">
                <a:solidFill>
                  <a:schemeClr val="accent5">
                    <a:lumMod val="75000"/>
                  </a:schemeClr>
                </a:solidFill>
                <a:latin typeface="微软雅黑" panose="020B0503020204020204" pitchFamily="34" charset="-122"/>
                <a:ea typeface="微软雅黑" panose="020B0503020204020204" pitchFamily="34" charset="-122"/>
                <a:cs typeface="+mn-ea"/>
                <a:sym typeface="+mn-lt"/>
              </a:rPr>
              <a:t>理解需求</a:t>
            </a:r>
          </a:p>
        </p:txBody>
      </p:sp>
      <p:sp>
        <p:nvSpPr>
          <p:cNvPr id="119" name="文本框 4">
            <a:extLst>
              <a:ext uri="{FF2B5EF4-FFF2-40B4-BE49-F238E27FC236}">
                <a16:creationId xmlns="" xmlns:a16="http://schemas.microsoft.com/office/drawing/2014/main" id="{6360965D-BC49-47A8-A976-670F8ABB8040}"/>
              </a:ext>
            </a:extLst>
          </p:cNvPr>
          <p:cNvSpPr txBox="1">
            <a:spLocks noChangeArrowheads="1"/>
          </p:cNvSpPr>
          <p:nvPr/>
        </p:nvSpPr>
        <p:spPr bwMode="auto">
          <a:xfrm>
            <a:off x="4265499" y="5244949"/>
            <a:ext cx="1107996" cy="56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200000"/>
              </a:lnSpc>
            </a:pPr>
            <a:r>
              <a:rPr lang="zh-CN" altLang="en-US" b="1" dirty="0">
                <a:solidFill>
                  <a:schemeClr val="accent5">
                    <a:lumMod val="75000"/>
                  </a:schemeClr>
                </a:solidFill>
                <a:latin typeface="微软雅黑" panose="020B0503020204020204" pitchFamily="34" charset="-122"/>
                <a:ea typeface="微软雅黑" panose="020B0503020204020204" pitchFamily="34" charset="-122"/>
                <a:cs typeface="+mn-ea"/>
                <a:sym typeface="+mn-lt"/>
              </a:rPr>
              <a:t>复盘改进</a:t>
            </a:r>
          </a:p>
        </p:txBody>
      </p:sp>
      <p:sp>
        <p:nvSpPr>
          <p:cNvPr id="120" name="文本框 6">
            <a:extLst>
              <a:ext uri="{FF2B5EF4-FFF2-40B4-BE49-F238E27FC236}">
                <a16:creationId xmlns="" xmlns:a16="http://schemas.microsoft.com/office/drawing/2014/main" id="{E69971D6-8904-4BBD-8DBA-DFD835319685}"/>
              </a:ext>
            </a:extLst>
          </p:cNvPr>
          <p:cNvSpPr txBox="1">
            <a:spLocks noChangeArrowheads="1"/>
          </p:cNvSpPr>
          <p:nvPr/>
        </p:nvSpPr>
        <p:spPr bwMode="auto">
          <a:xfrm>
            <a:off x="4265499" y="4775410"/>
            <a:ext cx="1107996" cy="56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200000"/>
              </a:lnSpc>
            </a:pPr>
            <a:r>
              <a:rPr lang="zh-CN" altLang="en-US" b="1" dirty="0">
                <a:solidFill>
                  <a:schemeClr val="accent5">
                    <a:lumMod val="75000"/>
                  </a:schemeClr>
                </a:solidFill>
                <a:latin typeface="微软雅黑" panose="020B0503020204020204" pitchFamily="34" charset="-122"/>
                <a:ea typeface="微软雅黑" panose="020B0503020204020204" pitchFamily="34" charset="-122"/>
                <a:cs typeface="+mn-ea"/>
                <a:sym typeface="+mn-lt"/>
              </a:rPr>
              <a:t>实施交付</a:t>
            </a:r>
          </a:p>
        </p:txBody>
      </p:sp>
      <p:grpSp>
        <p:nvGrpSpPr>
          <p:cNvPr id="121" name="Group 36">
            <a:extLst>
              <a:ext uri="{FF2B5EF4-FFF2-40B4-BE49-F238E27FC236}">
                <a16:creationId xmlns="" xmlns:a16="http://schemas.microsoft.com/office/drawing/2014/main" id="{598A783B-7083-424F-B7D4-6349D332B674}"/>
              </a:ext>
            </a:extLst>
          </p:cNvPr>
          <p:cNvGrpSpPr/>
          <p:nvPr/>
        </p:nvGrpSpPr>
        <p:grpSpPr>
          <a:xfrm flipH="1">
            <a:off x="1178734" y="4550674"/>
            <a:ext cx="2806235" cy="1740078"/>
            <a:chOff x="7346437" y="3001349"/>
            <a:chExt cx="3325083" cy="3856651"/>
          </a:xfrm>
        </p:grpSpPr>
        <p:sp>
          <p:nvSpPr>
            <p:cNvPr id="122" name="Freeform 5">
              <a:extLst>
                <a:ext uri="{FF2B5EF4-FFF2-40B4-BE49-F238E27FC236}">
                  <a16:creationId xmlns="" xmlns:a16="http://schemas.microsoft.com/office/drawing/2014/main" id="{372ABFC7-FF29-468C-B560-F6D6559A944E}"/>
                </a:ext>
              </a:extLst>
            </p:cNvPr>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3" name="Freeform 15">
              <a:extLst>
                <a:ext uri="{FF2B5EF4-FFF2-40B4-BE49-F238E27FC236}">
                  <a16:creationId xmlns="" xmlns:a16="http://schemas.microsoft.com/office/drawing/2014/main" id="{8CF94A63-4B10-4838-8638-23C6EF784930}"/>
                </a:ext>
              </a:extLst>
            </p:cNvPr>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4" name="Group 37">
            <a:extLst>
              <a:ext uri="{FF2B5EF4-FFF2-40B4-BE49-F238E27FC236}">
                <a16:creationId xmlns="" xmlns:a16="http://schemas.microsoft.com/office/drawing/2014/main" id="{544186E2-297E-4A80-819D-B6FD0318C3C5}"/>
              </a:ext>
            </a:extLst>
          </p:cNvPr>
          <p:cNvGrpSpPr/>
          <p:nvPr/>
        </p:nvGrpSpPr>
        <p:grpSpPr>
          <a:xfrm flipH="1">
            <a:off x="1782979" y="4982257"/>
            <a:ext cx="2212609" cy="1308493"/>
            <a:chOff x="7346434" y="3957897"/>
            <a:chExt cx="2621703" cy="2900101"/>
          </a:xfrm>
        </p:grpSpPr>
        <p:sp>
          <p:nvSpPr>
            <p:cNvPr id="125" name="Freeform 4">
              <a:extLst>
                <a:ext uri="{FF2B5EF4-FFF2-40B4-BE49-F238E27FC236}">
                  <a16:creationId xmlns="" xmlns:a16="http://schemas.microsoft.com/office/drawing/2014/main" id="{1D3B6AFF-3D68-4899-A74C-4E5A0B28F4F5}"/>
                </a:ext>
              </a:extLst>
            </p:cNvPr>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6" name="Freeform 16">
              <a:extLst>
                <a:ext uri="{FF2B5EF4-FFF2-40B4-BE49-F238E27FC236}">
                  <a16:creationId xmlns="" xmlns:a16="http://schemas.microsoft.com/office/drawing/2014/main" id="{680342FE-91BF-4D2B-ADAD-4DCBB7974606}"/>
                </a:ext>
              </a:extLst>
            </p:cNvPr>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7" name="Group 35">
            <a:extLst>
              <a:ext uri="{FF2B5EF4-FFF2-40B4-BE49-F238E27FC236}">
                <a16:creationId xmlns="" xmlns:a16="http://schemas.microsoft.com/office/drawing/2014/main" id="{1963F389-C3D4-4B4D-86C1-A7278E8F5887}"/>
              </a:ext>
            </a:extLst>
          </p:cNvPr>
          <p:cNvGrpSpPr/>
          <p:nvPr/>
        </p:nvGrpSpPr>
        <p:grpSpPr>
          <a:xfrm flipH="1">
            <a:off x="606009" y="4121104"/>
            <a:ext cx="3399858" cy="2169648"/>
            <a:chOff x="7346438" y="2049265"/>
            <a:chExt cx="4028463" cy="4808735"/>
          </a:xfrm>
        </p:grpSpPr>
        <p:sp>
          <p:nvSpPr>
            <p:cNvPr id="128" name="Freeform 6">
              <a:extLst>
                <a:ext uri="{FF2B5EF4-FFF2-40B4-BE49-F238E27FC236}">
                  <a16:creationId xmlns="" xmlns:a16="http://schemas.microsoft.com/office/drawing/2014/main" id="{B4B37B31-EB09-4BFD-99E8-FD1E61C27626}"/>
                </a:ext>
              </a:extLst>
            </p:cNvPr>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9" name="Freeform 17">
              <a:extLst>
                <a:ext uri="{FF2B5EF4-FFF2-40B4-BE49-F238E27FC236}">
                  <a16:creationId xmlns="" xmlns:a16="http://schemas.microsoft.com/office/drawing/2014/main" id="{E07CF679-545F-49F4-B10F-C590E244B01D}"/>
                </a:ext>
              </a:extLst>
            </p:cNvPr>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0" name="Group 38">
            <a:extLst>
              <a:ext uri="{FF2B5EF4-FFF2-40B4-BE49-F238E27FC236}">
                <a16:creationId xmlns="" xmlns:a16="http://schemas.microsoft.com/office/drawing/2014/main" id="{250BAC6C-EF1A-4438-A0A8-AE0AAFAABB9A}"/>
              </a:ext>
            </a:extLst>
          </p:cNvPr>
          <p:cNvGrpSpPr/>
          <p:nvPr/>
        </p:nvGrpSpPr>
        <p:grpSpPr>
          <a:xfrm flipH="1">
            <a:off x="2410395" y="5411663"/>
            <a:ext cx="1618984" cy="879087"/>
            <a:chOff x="7346434" y="4909620"/>
            <a:chExt cx="1918320" cy="1948378"/>
          </a:xfrm>
        </p:grpSpPr>
        <p:sp>
          <p:nvSpPr>
            <p:cNvPr id="131" name="Freeform 3">
              <a:extLst>
                <a:ext uri="{FF2B5EF4-FFF2-40B4-BE49-F238E27FC236}">
                  <a16:creationId xmlns="" xmlns:a16="http://schemas.microsoft.com/office/drawing/2014/main" id="{A24982F6-29AB-410E-9744-2AB9C7830F96}"/>
                </a:ext>
              </a:extLst>
            </p:cNvPr>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2" name="Freeform 18">
              <a:extLst>
                <a:ext uri="{FF2B5EF4-FFF2-40B4-BE49-F238E27FC236}">
                  <a16:creationId xmlns="" xmlns:a16="http://schemas.microsoft.com/office/drawing/2014/main" id="{3BE1B948-6BBF-497A-84A0-CFED478AB686}"/>
                </a:ext>
              </a:extLst>
            </p:cNvPr>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00">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33" name="文本框 3">
            <a:extLst>
              <a:ext uri="{FF2B5EF4-FFF2-40B4-BE49-F238E27FC236}">
                <a16:creationId xmlns="" xmlns:a16="http://schemas.microsoft.com/office/drawing/2014/main" id="{6DD9EDEC-439C-4194-8308-81B7AB00DFFB}"/>
              </a:ext>
            </a:extLst>
          </p:cNvPr>
          <p:cNvSpPr txBox="1">
            <a:spLocks noChangeArrowheads="1"/>
          </p:cNvSpPr>
          <p:nvPr/>
        </p:nvSpPr>
        <p:spPr bwMode="auto">
          <a:xfrm>
            <a:off x="5699065" y="4634463"/>
            <a:ext cx="57246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3600" b="1" dirty="0">
                <a:solidFill>
                  <a:schemeClr val="bg2">
                    <a:lumMod val="75000"/>
                  </a:schemeClr>
                </a:solidFill>
                <a:latin typeface="微软雅黑" panose="020B0503020204020204" pitchFamily="34" charset="-122"/>
                <a:ea typeface="微软雅黑" panose="020B0503020204020204" pitchFamily="34" charset="-122"/>
                <a:cs typeface="+mn-ea"/>
                <a:sym typeface="+mn-lt"/>
              </a:rPr>
              <a:t>我们</a:t>
            </a:r>
            <a:endParaRPr lang="en-US" altLang="zh-CN" sz="3600" b="1" dirty="0">
              <a:solidFill>
                <a:schemeClr val="bg2">
                  <a:lumMod val="75000"/>
                </a:schemeClr>
              </a:solidFill>
              <a:latin typeface="微软雅黑" panose="020B0503020204020204" pitchFamily="34" charset="-122"/>
              <a:ea typeface="微软雅黑" panose="020B0503020204020204" pitchFamily="34" charset="-122"/>
              <a:cs typeface="+mn-ea"/>
              <a:sym typeface="+mn-lt"/>
            </a:endParaRPr>
          </a:p>
          <a:p>
            <a:r>
              <a:rPr lang="zh-CN" altLang="en-US" sz="3600" b="1" dirty="0">
                <a:solidFill>
                  <a:schemeClr val="bg2">
                    <a:lumMod val="75000"/>
                  </a:schemeClr>
                </a:solidFill>
                <a:latin typeface="微软雅黑" panose="020B0503020204020204" pitchFamily="34" charset="-122"/>
                <a:ea typeface="微软雅黑" panose="020B0503020204020204" pitchFamily="34" charset="-122"/>
                <a:cs typeface="+mn-ea"/>
                <a:sym typeface="+mn-lt"/>
              </a:rPr>
              <a:t>永远将交付成功放在第一位</a:t>
            </a:r>
          </a:p>
        </p:txBody>
      </p:sp>
      <p:pic>
        <p:nvPicPr>
          <p:cNvPr id="1028" name="Picture 4" descr="C:\Users\Administrator\Desktop\微信图片_20220302144421副本.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59019" y="3457111"/>
            <a:ext cx="4479857" cy="128589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istrator\Desktop\微信图片_20220302144421副本.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67400" y="3479960"/>
            <a:ext cx="4400257" cy="12630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1.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3.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LINE_FORE_SCHEMECOLOR_INDEX_BRIGHTNESS" val="0"/>
  <p:tag name="KSO_WM_UNIT_LINE_FORE_SCHEMECOLOR_INDEX" val="8"/>
  <p:tag name="KSO_WM_UNIT_LINE_FILL_TYPE" val="2"/>
</p:tagLst>
</file>

<file path=ppt/tags/tag28.xml><?xml version="1.0" encoding="utf-8"?>
<p:tagLst xmlns:a="http://schemas.openxmlformats.org/drawingml/2006/main" xmlns:r="http://schemas.openxmlformats.org/officeDocument/2006/relationships"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WM_BEAUTIFY_SHAPE_IDENTITY" val="{4e90a964-815f-4b0c-b895-a57bc1bd6468}"/>
  <p:tag name="KSO_WM_UNIT_TYPE" val="i"/>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c04f46d9-e5f5-4eeb-b98b-d98121b4f878}"/>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1eb1df1e-2302-455a-8586-4e5022c9671a}"/>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PA" val="v5.0.2"/>
  <p:tag name="RESOURCELIBID" val="432"/>
</p:tagLst>
</file>

<file path=ppt/tags/tag45.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1bca6438-cce2-439d-b36d-73ed15369ad8}"/>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0.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TEXT_FORE_SCHEMECOLOR_INDEX_BRIGHTNESS" val="0"/>
  <p:tag name="KSO_WM_UNIT_TEXT_FORE_SCHEMECOLOR_INDEX" val="6"/>
  <p:tag name="KSO_WM_UNIT_TEXT_LINE_FILL_TYPE" val="2"/>
  <p:tag name="KSO_WM_UNIT_TEXT_SHADOW_SCHEMECOLOR_INDEX_BRIGHTNESS" val="0"/>
  <p:tag name="KSO_WM_UNIT_TEXT_SHADOW_SCHEMECOLOR_INDEX" val="6"/>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
  <p:tag name="KSO_WM_UNIT_TEXT_FILL_TYPE" val="1"/>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 name="WM_BEAUTIFY_SHAPE_IDENTITY" val="{ece97c3a-308e-4745-a9be-fb7a59eb454f}"/>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 name="WM_BEAUTIFY_SHAPE_IDENTITY" val="{fd5fc8d1-189d-4336-88f5-3baf8816e19e}"/>
  <p:tag name="KSO_WM_UNIT_FILL_FORE_SCHEMECOLOR_INDEX_BRIGHTNESS" val="0"/>
  <p:tag name="KSO_WM_UNIT_FILL_FORE_SCHEMECOLOR_INDEX" val="10"/>
  <p:tag name="KSO_WM_UNIT_FILL_TYPE" val="1"/>
  <p:tag name="KSO_WM_UNIT_TEXT_FILL_FORE_SCHEMECOLOR_INDEX_BRIGHTNESS" val="0"/>
  <p:tag name="KSO_WM_UNIT_TEXT_FILL_FORE_SCHEMECOLOR_INDEX" val="13"/>
  <p:tag name="KSO_WM_UNIT_TEXT_FILL_TYPE" val="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 name="WM_BEAUTIFY_SHAPE_IDENTITY" val="{f9f39d67-6e36-4f43-af39-6ad9b6a11cb7}"/>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SLIDE_BK_DARK_LIGHT" val=""/>
  <p:tag name="KSO_WM_SLIDE_BACKGROUND_TYPE" val="gener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2302</TotalTime>
  <Words>3441</Words>
  <Application>Microsoft Office PowerPoint</Application>
  <PresentationFormat>自定义</PresentationFormat>
  <Paragraphs>686</Paragraphs>
  <Slides>48</Slides>
  <Notes>46</Notes>
  <HiddenSlides>0</HiddenSlides>
  <MMClips>0</MMClips>
  <ScaleCrop>false</ScaleCrop>
  <HeadingPairs>
    <vt:vector size="4" baseType="variant">
      <vt:variant>
        <vt:lpstr>主题</vt:lpstr>
      </vt:variant>
      <vt:variant>
        <vt:i4>2</vt:i4>
      </vt:variant>
      <vt:variant>
        <vt:lpstr>幻灯片标题</vt:lpstr>
      </vt:variant>
      <vt:variant>
        <vt:i4>48</vt:i4>
      </vt:variant>
    </vt:vector>
  </HeadingPairs>
  <TitlesOfParts>
    <vt:vector size="50" baseType="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天津正能量知识产权代理有限公司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正能量的十年历程</dc:subject>
  <dc:creator>张静东</dc:creator>
  <cp:keywords>公司介绍 2022</cp:keywords>
  <cp:lastModifiedBy>Windows 用户</cp:lastModifiedBy>
  <cp:revision>570</cp:revision>
  <dcterms:created xsi:type="dcterms:W3CDTF">2019-02-26T07:34:00Z</dcterms:created>
  <dcterms:modified xsi:type="dcterms:W3CDTF">2022-03-18T02:05:08Z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CE3947F7147B4DF3B92AFC46DA350E14</vt:lpwstr>
  </property>
  <property fmtid="{D5CDD505-2E9C-101B-9397-08002B2CF9AE}" pid="3" name="KSOProductBuildVer">
    <vt:lpwstr>2052-11.1.0.11294</vt:lpwstr>
  </property>
</Properties>
</file>